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Lst>
  <p:notesMasterIdLst>
    <p:notesMasterId r:id="rId32"/>
  </p:notesMasterIdLst>
  <p:handoutMasterIdLst>
    <p:handoutMasterId r:id="rId33"/>
  </p:handoutMasterIdLst>
  <p:sldIdLst>
    <p:sldId id="321" r:id="rId2"/>
    <p:sldId id="565" r:id="rId3"/>
    <p:sldId id="610" r:id="rId4"/>
    <p:sldId id="551" r:id="rId5"/>
    <p:sldId id="624" r:id="rId6"/>
    <p:sldId id="622" r:id="rId7"/>
    <p:sldId id="554" r:id="rId8"/>
    <p:sldId id="514" r:id="rId9"/>
    <p:sldId id="552" r:id="rId10"/>
    <p:sldId id="544" r:id="rId11"/>
    <p:sldId id="537" r:id="rId12"/>
    <p:sldId id="577" r:id="rId13"/>
    <p:sldId id="578" r:id="rId14"/>
    <p:sldId id="612" r:id="rId15"/>
    <p:sldId id="603" r:id="rId16"/>
    <p:sldId id="575" r:id="rId17"/>
    <p:sldId id="626" r:id="rId18"/>
    <p:sldId id="550" r:id="rId19"/>
    <p:sldId id="547" r:id="rId20"/>
    <p:sldId id="611" r:id="rId21"/>
    <p:sldId id="539" r:id="rId22"/>
    <p:sldId id="613" r:id="rId23"/>
    <p:sldId id="614" r:id="rId24"/>
    <p:sldId id="621" r:id="rId25"/>
    <p:sldId id="538" r:id="rId26"/>
    <p:sldId id="616" r:id="rId27"/>
    <p:sldId id="623" r:id="rId28"/>
    <p:sldId id="615" r:id="rId29"/>
    <p:sldId id="566" r:id="rId30"/>
    <p:sldId id="553" r:id="rId3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CEB"/>
    <a:srgbClr val="DEB4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316" autoAdjust="0"/>
  </p:normalViewPr>
  <p:slideViewPr>
    <p:cSldViewPr>
      <p:cViewPr>
        <p:scale>
          <a:sx n="100" d="100"/>
          <a:sy n="100" d="100"/>
        </p:scale>
        <p:origin x="-1944" y="-582"/>
      </p:cViewPr>
      <p:guideLst>
        <p:guide orient="horz" pos="192"/>
        <p:guide pos="288"/>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59B3E652-FFAC-47D9-9230-1F01C3B8EB57}" type="datetimeFigureOut">
              <a:rPr lang="en-US" smtClean="0"/>
              <a:t>5/19/2014</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1989A4DC-26FA-4A86-941C-50CE82DB1240}" type="slidenum">
              <a:rPr lang="en-US" smtClean="0"/>
              <a:t>‹#›</a:t>
            </a:fld>
            <a:endParaRPr lang="en-US" dirty="0"/>
          </a:p>
        </p:txBody>
      </p:sp>
    </p:spTree>
    <p:extLst>
      <p:ext uri="{BB962C8B-B14F-4D97-AF65-F5344CB8AC3E}">
        <p14:creationId xmlns:p14="http://schemas.microsoft.com/office/powerpoint/2010/main" val="22679370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B5AD0E5-025E-4444-9A2F-31D0920CD606}" type="datetimeFigureOut">
              <a:rPr lang="en-US" smtClean="0"/>
              <a:t>5/19/2014</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F86456FB-4E55-4E46-B943-806AC4C38EBD}" type="slidenum">
              <a:rPr lang="en-US" smtClean="0"/>
              <a:t>‹#›</a:t>
            </a:fld>
            <a:endParaRPr lang="en-US" dirty="0"/>
          </a:p>
        </p:txBody>
      </p:sp>
    </p:spTree>
    <p:extLst>
      <p:ext uri="{BB962C8B-B14F-4D97-AF65-F5344CB8AC3E}">
        <p14:creationId xmlns:p14="http://schemas.microsoft.com/office/powerpoint/2010/main" val="31787411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79454" y="1189039"/>
            <a:ext cx="3421903" cy="1607951"/>
          </a:xfrm>
        </p:spPr>
        <p:txBody>
          <a:bodyPr>
            <a:normAutofit/>
          </a:bodyPr>
          <a:lstStyle>
            <a:lvl1pPr algn="l">
              <a:lnSpc>
                <a:spcPts val="3000"/>
              </a:lnSpc>
              <a:defRPr sz="3600" b="0" baseline="0">
                <a:solidFill>
                  <a:srgbClr val="C79900"/>
                </a:solidFill>
              </a:defRPr>
            </a:lvl1pPr>
          </a:lstStyle>
          <a:p>
            <a:r>
              <a:rPr lang="en-US" dirty="0" smtClean="0"/>
              <a:t>CLICK TO EDIT TITLE</a:t>
            </a:r>
            <a:endParaRPr lang="en-US" dirty="0"/>
          </a:p>
        </p:txBody>
      </p:sp>
      <p:sp>
        <p:nvSpPr>
          <p:cNvPr id="9" name="Text Placeholder 8"/>
          <p:cNvSpPr>
            <a:spLocks noGrp="1"/>
          </p:cNvSpPr>
          <p:nvPr>
            <p:ph type="body" sz="quarter" idx="10" hasCustomPrompt="1"/>
          </p:nvPr>
        </p:nvSpPr>
        <p:spPr>
          <a:xfrm>
            <a:off x="679454" y="2944908"/>
            <a:ext cx="2056747" cy="1600107"/>
          </a:xfrm>
        </p:spPr>
        <p:txBody>
          <a:bodyPr/>
          <a:lstStyle>
            <a:lvl1pPr marL="0" indent="0">
              <a:buFontTx/>
              <a:buNone/>
              <a:defRPr cap="all" baseline="0">
                <a:solidFill>
                  <a:schemeClr val="bg2"/>
                </a:solidFill>
              </a:defRPr>
            </a:lvl1pPr>
            <a:lvl2pPr marL="457200" indent="0">
              <a:buFontTx/>
              <a:buNone/>
              <a:defRPr>
                <a:solidFill>
                  <a:schemeClr val="bg2"/>
                </a:solidFill>
              </a:defRPr>
            </a:lvl2pPr>
            <a:lvl3pPr marL="914400" indent="0">
              <a:buFontTx/>
              <a:buNone/>
              <a:defRPr>
                <a:solidFill>
                  <a:schemeClr val="bg2"/>
                </a:solidFill>
              </a:defRPr>
            </a:lvl3pPr>
            <a:lvl4pPr marL="1371600" indent="0">
              <a:buFontTx/>
              <a:buNone/>
              <a:defRPr>
                <a:solidFill>
                  <a:schemeClr val="bg2"/>
                </a:solidFill>
              </a:defRPr>
            </a:lvl4pPr>
            <a:lvl5pPr marL="1828800" indent="0">
              <a:buFontTx/>
              <a:buNone/>
              <a:defRPr>
                <a:solidFill>
                  <a:schemeClr val="bg2"/>
                </a:solidFill>
              </a:defRPr>
            </a:lvl5pPr>
          </a:lstStyle>
          <a:p>
            <a:pPr lvl="0"/>
            <a:r>
              <a:rPr lang="en-US" dirty="0" smtClean="0"/>
              <a:t>Click to add Subtitle</a:t>
            </a:r>
            <a:endParaRPr lang="en-US" dirty="0"/>
          </a:p>
        </p:txBody>
      </p:sp>
    </p:spTree>
    <p:extLst>
      <p:ext uri="{BB962C8B-B14F-4D97-AF65-F5344CB8AC3E}">
        <p14:creationId xmlns:p14="http://schemas.microsoft.com/office/powerpoint/2010/main" val="246770092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2 Tables &amp; Subtitles">
    <p:spTree>
      <p:nvGrpSpPr>
        <p:cNvPr id="1" name=""/>
        <p:cNvGrpSpPr/>
        <p:nvPr/>
      </p:nvGrpSpPr>
      <p:grpSpPr>
        <a:xfrm>
          <a:off x="0" y="0"/>
          <a:ext cx="0" cy="0"/>
          <a:chOff x="0" y="0"/>
          <a:chExt cx="0" cy="0"/>
        </a:xfrm>
      </p:grpSpPr>
      <p:sp>
        <p:nvSpPr>
          <p:cNvPr id="10" name="Rectangle 9"/>
          <p:cNvSpPr/>
          <p:nvPr/>
        </p:nvSpPr>
        <p:spPr>
          <a:xfrm flipV="1">
            <a:off x="609604" y="1442665"/>
            <a:ext cx="3027363" cy="501651"/>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prstClr val="white"/>
              </a:solidFill>
            </a:endParaRPr>
          </a:p>
        </p:txBody>
      </p:sp>
      <p:sp>
        <p:nvSpPr>
          <p:cNvPr id="11" name="Rectangle 7"/>
          <p:cNvSpPr>
            <a:spLocks noChangeArrowheads="1"/>
          </p:cNvSpPr>
          <p:nvPr/>
        </p:nvSpPr>
        <p:spPr bwMode="auto">
          <a:xfrm>
            <a:off x="457200" y="1837953"/>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3" name="Rectangle 12"/>
          <p:cNvSpPr/>
          <p:nvPr/>
        </p:nvSpPr>
        <p:spPr>
          <a:xfrm flipV="1">
            <a:off x="4668838" y="1442665"/>
            <a:ext cx="3027362" cy="501651"/>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0"/>
          <p:cNvSpPr>
            <a:spLocks noChangeArrowheads="1"/>
          </p:cNvSpPr>
          <p:nvPr/>
        </p:nvSpPr>
        <p:spPr bwMode="auto">
          <a:xfrm>
            <a:off x="4516442" y="1837953"/>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6" name="Slide Number Placeholder 5"/>
          <p:cNvSpPr txBox="1">
            <a:spLocks/>
          </p:cNvSpPr>
          <p:nvPr/>
        </p:nvSpPr>
        <p:spPr>
          <a:xfrm>
            <a:off x="8235950" y="139701"/>
            <a:ext cx="673100" cy="363539"/>
          </a:xfrm>
          <a:prstGeom prst="rect">
            <a:avLst/>
          </a:prstGeom>
        </p:spPr>
        <p:txBody>
          <a:bodyPr anchor="ct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FC7970FF-71AC-4863-80CE-C4F93877FAB7}" type="slidenum">
              <a:rPr lang="en-US" sz="1200" smtClean="0">
                <a:solidFill>
                  <a:srgbClr val="462E00"/>
                </a:solidFill>
                <a:latin typeface="Cambria" pitchFamily="18" charset="0"/>
              </a:rPr>
              <a:pPr algn="r" eaLnBrk="1" hangingPunct="1">
                <a:defRPr/>
              </a:pPr>
              <a:t>‹#›</a:t>
            </a:fld>
            <a:endParaRPr lang="en-US" sz="1200" dirty="0" smtClean="0">
              <a:solidFill>
                <a:srgbClr val="462E00"/>
              </a:solidFill>
              <a:latin typeface="Cambria" pitchFamily="18" charset="0"/>
            </a:endParaRPr>
          </a:p>
        </p:txBody>
      </p:sp>
      <p:sp>
        <p:nvSpPr>
          <p:cNvPr id="19" name="Text Placeholder 5"/>
          <p:cNvSpPr>
            <a:spLocks noGrp="1"/>
          </p:cNvSpPr>
          <p:nvPr>
            <p:ph type="body" sz="quarter" idx="14" hasCustomPrompt="1"/>
          </p:nvPr>
        </p:nvSpPr>
        <p:spPr>
          <a:xfrm>
            <a:off x="682135" y="1485543"/>
            <a:ext cx="2955363" cy="169332"/>
          </a:xfrm>
          <a:prstGeom prst="rect">
            <a:avLst/>
          </a:prstGeom>
        </p:spPr>
        <p:txBody>
          <a:bodyPr lIns="0" tIns="0" rIns="0" bIns="0">
            <a:noAutofit/>
          </a:bodyPr>
          <a:lstStyle>
            <a:lvl1pPr algn="l">
              <a:spcAft>
                <a:spcPts val="0"/>
              </a:spcAft>
              <a:buNone/>
              <a:defRPr sz="2000" b="1" i="0" cap="none" baseline="0">
                <a:solidFill>
                  <a:schemeClr val="bg2"/>
                </a:solidFill>
                <a:latin typeface="Calibri" pitchFamily="34" charset="0"/>
                <a:cs typeface="Geogrotesque Bold"/>
              </a:defRPr>
            </a:lvl1pPr>
          </a:lstStyle>
          <a:p>
            <a:pPr lvl="0"/>
            <a:r>
              <a:rPr lang="en-US" dirty="0" smtClean="0"/>
              <a:t>Click To Edit Text</a:t>
            </a:r>
          </a:p>
        </p:txBody>
      </p:sp>
      <p:sp>
        <p:nvSpPr>
          <p:cNvPr id="45" name="Text Placeholder 5"/>
          <p:cNvSpPr>
            <a:spLocks noGrp="1"/>
          </p:cNvSpPr>
          <p:nvPr>
            <p:ph type="body" sz="quarter" idx="20" hasCustomPrompt="1"/>
          </p:nvPr>
        </p:nvSpPr>
        <p:spPr>
          <a:xfrm>
            <a:off x="621803" y="6256543"/>
            <a:ext cx="2502397" cy="270212"/>
          </a:xfrm>
          <a:prstGeom prst="rect">
            <a:avLst/>
          </a:prstGeom>
        </p:spPr>
        <p:txBody>
          <a:bodyPr lIns="0" tIns="0" rIns="0" bIns="0">
            <a:normAutofit/>
          </a:bodyPr>
          <a:lstStyle>
            <a:lvl1pPr>
              <a:buNone/>
              <a:defRPr sz="1600" b="1" i="0" baseline="0">
                <a:solidFill>
                  <a:schemeClr val="accent6"/>
                </a:solidFill>
                <a:latin typeface="+mn-lt"/>
                <a:cs typeface="Geogrotesque Bold"/>
              </a:defRPr>
            </a:lvl1pPr>
          </a:lstStyle>
          <a:p>
            <a:pPr lvl="0"/>
            <a:r>
              <a:rPr lang="en-US" dirty="0" smtClean="0"/>
              <a:t>Click to edit text</a:t>
            </a:r>
          </a:p>
        </p:txBody>
      </p:sp>
      <p:sp>
        <p:nvSpPr>
          <p:cNvPr id="46" name="Text Placeholder 5"/>
          <p:cNvSpPr>
            <a:spLocks noGrp="1"/>
          </p:cNvSpPr>
          <p:nvPr>
            <p:ph type="body" sz="quarter" idx="21" hasCustomPrompt="1"/>
          </p:nvPr>
        </p:nvSpPr>
        <p:spPr>
          <a:xfrm>
            <a:off x="4671269" y="6256543"/>
            <a:ext cx="2491531" cy="270212"/>
          </a:xfrm>
          <a:prstGeom prst="rect">
            <a:avLst/>
          </a:prstGeom>
        </p:spPr>
        <p:txBody>
          <a:bodyPr lIns="0" tIns="0" rIns="0" bIns="0">
            <a:normAutofit/>
          </a:bodyPr>
          <a:lstStyle>
            <a:lvl1pPr>
              <a:buNone/>
              <a:defRPr sz="1600" b="1" i="0" baseline="0">
                <a:solidFill>
                  <a:schemeClr val="accent6"/>
                </a:solidFill>
                <a:latin typeface="+mn-lt"/>
                <a:cs typeface="Geogrotesque Bold"/>
              </a:defRPr>
            </a:lvl1pPr>
          </a:lstStyle>
          <a:p>
            <a:pPr lvl="0"/>
            <a:r>
              <a:rPr lang="en-US" dirty="0" smtClean="0"/>
              <a:t>Click to edit text</a:t>
            </a:r>
          </a:p>
        </p:txBody>
      </p:sp>
      <p:sp>
        <p:nvSpPr>
          <p:cNvPr id="28" name="Text Placeholder 5"/>
          <p:cNvSpPr>
            <a:spLocks noGrp="1"/>
          </p:cNvSpPr>
          <p:nvPr>
            <p:ph type="body" sz="quarter" idx="22" hasCustomPrompt="1"/>
          </p:nvPr>
        </p:nvSpPr>
        <p:spPr>
          <a:xfrm>
            <a:off x="4741444" y="1485543"/>
            <a:ext cx="2955363" cy="169332"/>
          </a:xfrm>
          <a:prstGeom prst="rect">
            <a:avLst/>
          </a:prstGeom>
        </p:spPr>
        <p:txBody>
          <a:bodyPr lIns="0" tIns="0" rIns="0" bIns="0">
            <a:noAutofit/>
          </a:bodyPr>
          <a:lstStyle>
            <a:lvl1pPr algn="l">
              <a:spcAft>
                <a:spcPts val="0"/>
              </a:spcAft>
              <a:buNone/>
              <a:defRPr sz="2000" b="1" i="0" cap="none" baseline="0">
                <a:solidFill>
                  <a:schemeClr val="bg2"/>
                </a:solidFill>
                <a:latin typeface="Calibri" pitchFamily="34" charset="0"/>
                <a:cs typeface="Geogrotesque Bold"/>
              </a:defRPr>
            </a:lvl1pPr>
          </a:lstStyle>
          <a:p>
            <a:pPr lvl="0"/>
            <a:r>
              <a:rPr lang="en-US" dirty="0" smtClean="0"/>
              <a:t>Click To Edit Text</a:t>
            </a:r>
          </a:p>
        </p:txBody>
      </p:sp>
      <p:sp>
        <p:nvSpPr>
          <p:cNvPr id="20"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4" name="Table Placeholder 3"/>
          <p:cNvSpPr>
            <a:spLocks noGrp="1"/>
          </p:cNvSpPr>
          <p:nvPr>
            <p:ph type="tbl" sz="quarter" idx="23"/>
          </p:nvPr>
        </p:nvSpPr>
        <p:spPr>
          <a:xfrm>
            <a:off x="457200" y="1944316"/>
            <a:ext cx="3508375" cy="3999285"/>
          </a:xfrm>
          <a:ln>
            <a:solidFill>
              <a:schemeClr val="accent5">
                <a:lumMod val="50000"/>
              </a:schemeClr>
            </a:solidFill>
          </a:ln>
        </p:spPr>
        <p:txBody>
          <a:bodyPr/>
          <a:lstStyle/>
          <a:p>
            <a:r>
              <a:rPr lang="en-US" dirty="0" smtClean="0"/>
              <a:t>Click icon to add table</a:t>
            </a:r>
            <a:endParaRPr lang="en-US" dirty="0"/>
          </a:p>
        </p:txBody>
      </p:sp>
      <p:sp>
        <p:nvSpPr>
          <p:cNvPr id="24" name="Table Placeholder 3"/>
          <p:cNvSpPr>
            <a:spLocks noGrp="1"/>
          </p:cNvSpPr>
          <p:nvPr>
            <p:ph type="tbl" sz="quarter" idx="24"/>
          </p:nvPr>
        </p:nvSpPr>
        <p:spPr>
          <a:xfrm>
            <a:off x="4531833" y="1948797"/>
            <a:ext cx="3508375" cy="3994803"/>
          </a:xfrm>
          <a:ln>
            <a:solidFill>
              <a:schemeClr val="accent5">
                <a:lumMod val="50000"/>
              </a:schemeClr>
            </a:solidFill>
          </a:ln>
        </p:spPr>
        <p:txBody>
          <a:bodyPr/>
          <a:lstStyle/>
          <a:p>
            <a:r>
              <a:rPr lang="en-US" dirty="0" smtClean="0"/>
              <a:t>Click icon to add table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004529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harts - No Title">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469607" y="685800"/>
            <a:ext cx="4006943" cy="5410200"/>
          </a:xfrm>
        </p:spPr>
        <p:txBody>
          <a:bodyPr/>
          <a:lstStyle/>
          <a:p>
            <a:r>
              <a:rPr lang="en-US" dirty="0" smtClean="0"/>
              <a:t>Click icon to add chart</a:t>
            </a:r>
            <a:endParaRPr lang="en-US" dirty="0"/>
          </a:p>
        </p:txBody>
      </p:sp>
      <p:sp>
        <p:nvSpPr>
          <p:cNvPr id="8" name="Chart Placeholder 4"/>
          <p:cNvSpPr>
            <a:spLocks noGrp="1"/>
          </p:cNvSpPr>
          <p:nvPr>
            <p:ph type="chart" sz="quarter" idx="11"/>
          </p:nvPr>
        </p:nvSpPr>
        <p:spPr>
          <a:xfrm>
            <a:off x="4715439" y="685800"/>
            <a:ext cx="4006943" cy="5410200"/>
          </a:xfrm>
        </p:spPr>
        <p:txBody>
          <a:bodyPr/>
          <a:lstStyle/>
          <a:p>
            <a:r>
              <a:rPr lang="en-US" dirty="0" smtClean="0"/>
              <a:t>Click icon to add chart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5195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Chart &amp; Bullets ">
    <p:spTree>
      <p:nvGrpSpPr>
        <p:cNvPr id="1" name=""/>
        <p:cNvGrpSpPr/>
        <p:nvPr/>
      </p:nvGrpSpPr>
      <p:grpSpPr>
        <a:xfrm>
          <a:off x="0" y="0"/>
          <a:ext cx="0" cy="0"/>
          <a:chOff x="0" y="0"/>
          <a:chExt cx="0" cy="0"/>
        </a:xfrm>
      </p:grpSpPr>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hart Placeholder 2"/>
          <p:cNvSpPr>
            <a:spLocks noGrp="1"/>
          </p:cNvSpPr>
          <p:nvPr>
            <p:ph type="chart" sz="quarter" idx="12"/>
          </p:nvPr>
        </p:nvSpPr>
        <p:spPr>
          <a:xfrm>
            <a:off x="457199" y="1066800"/>
            <a:ext cx="4854575" cy="5562600"/>
          </a:xfrm>
        </p:spPr>
        <p:txBody>
          <a:bodyPr/>
          <a:lstStyle/>
          <a:p>
            <a:r>
              <a:rPr lang="en-US" dirty="0" smtClean="0"/>
              <a:t>Click icon to add chart</a:t>
            </a:r>
            <a:endParaRPr lang="en-US" dirty="0"/>
          </a:p>
        </p:txBody>
      </p:sp>
      <p:sp>
        <p:nvSpPr>
          <p:cNvPr id="2" name="Title 1"/>
          <p:cNvSpPr>
            <a:spLocks noGrp="1"/>
          </p:cNvSpPr>
          <p:nvPr>
            <p:ph type="title" hasCustomPrompt="1"/>
          </p:nvPr>
        </p:nvSpPr>
        <p:spPr>
          <a:xfrm>
            <a:off x="457200" y="274637"/>
            <a:ext cx="8269356" cy="715963"/>
          </a:xfrm>
        </p:spPr>
        <p:txBody>
          <a:bodyPr anchor="t"/>
          <a:lstStyle/>
          <a:p>
            <a:r>
              <a:rPr lang="en-US" dirty="0" smtClean="0"/>
              <a:t>CLICK TO EDIT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7406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amp; Bullets, No Title">
    <p:spTree>
      <p:nvGrpSpPr>
        <p:cNvPr id="1" name=""/>
        <p:cNvGrpSpPr/>
        <p:nvPr/>
      </p:nvGrpSpPr>
      <p:grpSpPr>
        <a:xfrm>
          <a:off x="0" y="0"/>
          <a:ext cx="0" cy="0"/>
          <a:chOff x="0" y="0"/>
          <a:chExt cx="0" cy="0"/>
        </a:xfrm>
      </p:grpSpPr>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hart Placeholder 2"/>
          <p:cNvSpPr>
            <a:spLocks noGrp="1"/>
          </p:cNvSpPr>
          <p:nvPr>
            <p:ph type="chart" sz="quarter" idx="12"/>
          </p:nvPr>
        </p:nvSpPr>
        <p:spPr>
          <a:xfrm>
            <a:off x="457199" y="349251"/>
            <a:ext cx="4854575" cy="6280151"/>
          </a:xfrm>
        </p:spPr>
        <p:txBody>
          <a:bodyPr/>
          <a:lstStyle/>
          <a:p>
            <a:r>
              <a:rPr lang="en-US" dirty="0" smtClean="0"/>
              <a:t>Click icon to add chart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8555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Picture &amp; Bullets ">
    <p:spTree>
      <p:nvGrpSpPr>
        <p:cNvPr id="1" name=""/>
        <p:cNvGrpSpPr/>
        <p:nvPr/>
      </p:nvGrpSpPr>
      <p:grpSpPr>
        <a:xfrm>
          <a:off x="0" y="0"/>
          <a:ext cx="0" cy="0"/>
          <a:chOff x="0" y="0"/>
          <a:chExt cx="0" cy="0"/>
        </a:xfrm>
      </p:grpSpPr>
      <p:sp>
        <p:nvSpPr>
          <p:cNvPr id="99" name="Picture Placeholder 98"/>
          <p:cNvSpPr>
            <a:spLocks noGrp="1"/>
          </p:cNvSpPr>
          <p:nvPr>
            <p:ph type="pic" sz="quarter" idx="10"/>
          </p:nvPr>
        </p:nvSpPr>
        <p:spPr>
          <a:xfrm>
            <a:off x="457199" y="1143001"/>
            <a:ext cx="4829175" cy="555307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229600" cy="715963"/>
          </a:xfrm>
        </p:spPr>
        <p:txBody>
          <a:bodyPr anchor="t"/>
          <a:lstStyle/>
          <a:p>
            <a:r>
              <a:rPr lang="en-US" dirty="0" smtClean="0"/>
              <a:t>CLICK TO EDIT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62694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amp; Bullets,  No Title">
    <p:spTree>
      <p:nvGrpSpPr>
        <p:cNvPr id="1" name=""/>
        <p:cNvGrpSpPr/>
        <p:nvPr/>
      </p:nvGrpSpPr>
      <p:grpSpPr>
        <a:xfrm>
          <a:off x="0" y="0"/>
          <a:ext cx="0" cy="0"/>
          <a:chOff x="0" y="0"/>
          <a:chExt cx="0" cy="0"/>
        </a:xfrm>
      </p:grpSpPr>
      <p:sp>
        <p:nvSpPr>
          <p:cNvPr id="99" name="Picture Placeholder 98"/>
          <p:cNvSpPr>
            <a:spLocks noGrp="1"/>
          </p:cNvSpPr>
          <p:nvPr>
            <p:ph type="pic" sz="quarter" idx="10"/>
          </p:nvPr>
        </p:nvSpPr>
        <p:spPr>
          <a:xfrm>
            <a:off x="457199" y="336552"/>
            <a:ext cx="4829175" cy="635952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1" name="Text Placeholder 100"/>
          <p:cNvSpPr>
            <a:spLocks noGrp="1"/>
          </p:cNvSpPr>
          <p:nvPr>
            <p:ph type="body" sz="quarter" idx="11" hasCustomPrompt="1"/>
          </p:nvPr>
        </p:nvSpPr>
        <p:spPr>
          <a:xfrm>
            <a:off x="5432425" y="1506540"/>
            <a:ext cx="3389313" cy="430212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65084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able &amp; Text">
    <p:spTree>
      <p:nvGrpSpPr>
        <p:cNvPr id="1" name=""/>
        <p:cNvGrpSpPr/>
        <p:nvPr/>
      </p:nvGrpSpPr>
      <p:grpSpPr>
        <a:xfrm>
          <a:off x="0" y="0"/>
          <a:ext cx="0" cy="0"/>
          <a:chOff x="0" y="0"/>
          <a:chExt cx="0" cy="0"/>
        </a:xfrm>
      </p:grpSpPr>
      <p:sp>
        <p:nvSpPr>
          <p:cNvPr id="14" name="Title 9"/>
          <p:cNvSpPr>
            <a:spLocks noGrp="1"/>
          </p:cNvSpPr>
          <p:nvPr>
            <p:ph type="title" hasCustomPrompt="1"/>
          </p:nvPr>
        </p:nvSpPr>
        <p:spPr>
          <a:xfrm>
            <a:off x="457200" y="274637"/>
            <a:ext cx="8229600" cy="715963"/>
          </a:xfrm>
        </p:spPr>
        <p:txBody>
          <a:bodyPr anchor="t"/>
          <a:lstStyle/>
          <a:p>
            <a:r>
              <a:rPr lang="en-US" dirty="0" smtClean="0"/>
              <a:t>CLICK TO EDIT TITLE</a:t>
            </a:r>
            <a:endParaRPr lang="en-US" dirty="0"/>
          </a:p>
        </p:txBody>
      </p:sp>
      <p:sp>
        <p:nvSpPr>
          <p:cNvPr id="4" name="Table Placeholder 3"/>
          <p:cNvSpPr>
            <a:spLocks noGrp="1"/>
          </p:cNvSpPr>
          <p:nvPr>
            <p:ph type="tbl" sz="quarter" idx="23"/>
          </p:nvPr>
        </p:nvSpPr>
        <p:spPr>
          <a:xfrm>
            <a:off x="457201" y="1143002"/>
            <a:ext cx="4973638" cy="5405719"/>
          </a:xfrm>
        </p:spPr>
        <p:txBody>
          <a:bodyPr/>
          <a:lstStyle/>
          <a:p>
            <a:r>
              <a:rPr lang="en-US" dirty="0" smtClean="0"/>
              <a:t>Click icon to add table</a:t>
            </a:r>
            <a:endParaRPr lang="en-US" dirty="0"/>
          </a:p>
        </p:txBody>
      </p:sp>
      <p:sp>
        <p:nvSpPr>
          <p:cNvPr id="6" name="Content Placeholder 5"/>
          <p:cNvSpPr>
            <a:spLocks noGrp="1"/>
          </p:cNvSpPr>
          <p:nvPr>
            <p:ph sz="quarter" idx="24" hasCustomPrompt="1"/>
          </p:nvPr>
        </p:nvSpPr>
        <p:spPr>
          <a:xfrm>
            <a:off x="5562600" y="1804989"/>
            <a:ext cx="3119438" cy="42322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42512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2 Horizontal Tables">
    <p:spTree>
      <p:nvGrpSpPr>
        <p:cNvPr id="1" name=""/>
        <p:cNvGrpSpPr/>
        <p:nvPr/>
      </p:nvGrpSpPr>
      <p:grpSpPr>
        <a:xfrm>
          <a:off x="0" y="0"/>
          <a:ext cx="0" cy="0"/>
          <a:chOff x="0" y="0"/>
          <a:chExt cx="0" cy="0"/>
        </a:xfrm>
      </p:grpSpPr>
      <p:sp>
        <p:nvSpPr>
          <p:cNvPr id="5" name="Table Placeholder 4"/>
          <p:cNvSpPr>
            <a:spLocks noGrp="1"/>
          </p:cNvSpPr>
          <p:nvPr>
            <p:ph type="tbl" sz="quarter" idx="10"/>
          </p:nvPr>
        </p:nvSpPr>
        <p:spPr>
          <a:xfrm>
            <a:off x="457200" y="1560322"/>
            <a:ext cx="8216620" cy="2249678"/>
          </a:xfrm>
        </p:spPr>
        <p:txBody>
          <a:bodyPr/>
          <a:lstStyle/>
          <a:p>
            <a:r>
              <a:rPr lang="en-US" dirty="0" smtClean="0"/>
              <a:t>Click icon to add table</a:t>
            </a:r>
            <a:endParaRPr lang="en-US" dirty="0"/>
          </a:p>
        </p:txBody>
      </p:sp>
      <p:sp>
        <p:nvSpPr>
          <p:cNvPr id="7" name="Table Placeholder 6"/>
          <p:cNvSpPr>
            <a:spLocks noGrp="1"/>
          </p:cNvSpPr>
          <p:nvPr>
            <p:ph type="tbl" sz="quarter" idx="11"/>
          </p:nvPr>
        </p:nvSpPr>
        <p:spPr>
          <a:xfrm>
            <a:off x="443370" y="4191000"/>
            <a:ext cx="5881230" cy="2289698"/>
          </a:xfrm>
        </p:spPr>
        <p:txBody>
          <a:bodyPr/>
          <a:lstStyle/>
          <a:p>
            <a:r>
              <a:rPr lang="en-US" dirty="0" smtClean="0"/>
              <a:t>Click icon to add table</a:t>
            </a:r>
            <a:endParaRPr lang="en-US" dirty="0"/>
          </a:p>
        </p:txBody>
      </p:sp>
      <p:sp>
        <p:nvSpPr>
          <p:cNvPr id="8" name="Title 7"/>
          <p:cNvSpPr>
            <a:spLocks noGrp="1"/>
          </p:cNvSpPr>
          <p:nvPr>
            <p:ph type="title" hasCustomPrompt="1"/>
          </p:nvPr>
        </p:nvSpPr>
        <p:spPr/>
        <p:txBody>
          <a:bodyPr/>
          <a:lstStyle/>
          <a:p>
            <a:r>
              <a:rPr lang="en-US" dirty="0" smtClean="0"/>
              <a:t>CLICK TO EDIT TITLE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13543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Contents, No Title">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8296275" cy="53213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97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Picture, No Titl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7200" y="417515"/>
            <a:ext cx="8269292" cy="5634037"/>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85164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39236" y="2860675"/>
            <a:ext cx="4114800" cy="1143000"/>
          </a:xfrm>
        </p:spPr>
        <p:txBody>
          <a:bodyPr/>
          <a:lstStyle>
            <a:lvl1pPr>
              <a:defRPr cap="all" baseline="0"/>
            </a:lvl1pPr>
          </a:lstStyle>
          <a:p>
            <a:r>
              <a:rPr lang="en-US" dirty="0" smtClean="0"/>
              <a:t>CLICK TO EDIT TITLE</a:t>
            </a:r>
            <a:endParaRPr lang="en-US" dirty="0"/>
          </a:p>
        </p:txBody>
      </p:sp>
      <p:sp>
        <p:nvSpPr>
          <p:cNvPr id="4" name="Picture Placeholder 3"/>
          <p:cNvSpPr>
            <a:spLocks noGrp="1"/>
          </p:cNvSpPr>
          <p:nvPr>
            <p:ph type="pic" sz="quarter" idx="10"/>
          </p:nvPr>
        </p:nvSpPr>
        <p:spPr>
          <a:xfrm>
            <a:off x="456827" y="1858965"/>
            <a:ext cx="4033838" cy="3146425"/>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947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Table, No Title">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69904" y="577851"/>
            <a:ext cx="8162925" cy="5500688"/>
          </a:xfrm>
        </p:spPr>
        <p:txBody>
          <a:bodyPr/>
          <a:lstStyle/>
          <a:p>
            <a:r>
              <a:rPr lang="en-US" dirty="0" smtClean="0"/>
              <a:t>Click icon to add table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58616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Chart, No Title">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457200" y="715966"/>
            <a:ext cx="8242300" cy="5362575"/>
          </a:xfrm>
        </p:spPr>
        <p:txBody>
          <a:bodyPr/>
          <a:lstStyle/>
          <a:p>
            <a:r>
              <a:rPr lang="en-US" dirty="0" smtClean="0"/>
              <a:t>Click icon to add chart</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6822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4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4" name="Picture Placeholder 3"/>
          <p:cNvSpPr>
            <a:spLocks noGrp="1"/>
          </p:cNvSpPr>
          <p:nvPr>
            <p:ph type="pic" sz="quarter" idx="10"/>
          </p:nvPr>
        </p:nvSpPr>
        <p:spPr>
          <a:xfrm>
            <a:off x="779648" y="1614488"/>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5" name="Picture Placeholder 3"/>
          <p:cNvSpPr>
            <a:spLocks noGrp="1"/>
          </p:cNvSpPr>
          <p:nvPr>
            <p:ph type="pic" sz="quarter" idx="11"/>
          </p:nvPr>
        </p:nvSpPr>
        <p:spPr>
          <a:xfrm>
            <a:off x="797577" y="4226672"/>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Picture Placeholder 3"/>
          <p:cNvSpPr>
            <a:spLocks noGrp="1"/>
          </p:cNvSpPr>
          <p:nvPr>
            <p:ph type="pic" sz="quarter" idx="12"/>
          </p:nvPr>
        </p:nvSpPr>
        <p:spPr>
          <a:xfrm>
            <a:off x="4814422" y="4251325"/>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Picture Placeholder 3"/>
          <p:cNvSpPr>
            <a:spLocks noGrp="1"/>
          </p:cNvSpPr>
          <p:nvPr>
            <p:ph type="pic" sz="quarter" idx="13"/>
          </p:nvPr>
        </p:nvSpPr>
        <p:spPr>
          <a:xfrm>
            <a:off x="4814422" y="1641381"/>
            <a:ext cx="3522662" cy="2286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561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mp; 6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7924800" cy="1143000"/>
          </a:xfrm>
        </p:spPr>
        <p:txBody>
          <a:bodyPr/>
          <a:lstStyle/>
          <a:p>
            <a:r>
              <a:rPr lang="en-US" dirty="0" smtClean="0"/>
              <a:t>CLICK TO EDIT TITLE</a:t>
            </a:r>
            <a:endParaRPr lang="en-US" dirty="0"/>
          </a:p>
        </p:txBody>
      </p:sp>
      <p:sp>
        <p:nvSpPr>
          <p:cNvPr id="4" name="Picture Placeholder 3"/>
          <p:cNvSpPr>
            <a:spLocks noGrp="1"/>
          </p:cNvSpPr>
          <p:nvPr>
            <p:ph type="pic" sz="quarter" idx="10"/>
          </p:nvPr>
        </p:nvSpPr>
        <p:spPr>
          <a:xfrm>
            <a:off x="161364"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0" name="Picture Placeholder 3"/>
          <p:cNvSpPr>
            <a:spLocks noGrp="1"/>
          </p:cNvSpPr>
          <p:nvPr>
            <p:ph type="pic" sz="quarter" idx="15"/>
          </p:nvPr>
        </p:nvSpPr>
        <p:spPr>
          <a:xfrm>
            <a:off x="3056964"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1" name="Picture Placeholder 3"/>
          <p:cNvSpPr>
            <a:spLocks noGrp="1"/>
          </p:cNvSpPr>
          <p:nvPr>
            <p:ph type="pic" sz="quarter" idx="16"/>
          </p:nvPr>
        </p:nvSpPr>
        <p:spPr>
          <a:xfrm>
            <a:off x="5925670" y="1559674"/>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2" name="Picture Placeholder 3"/>
          <p:cNvSpPr>
            <a:spLocks noGrp="1"/>
          </p:cNvSpPr>
          <p:nvPr>
            <p:ph type="pic" sz="quarter" idx="17"/>
          </p:nvPr>
        </p:nvSpPr>
        <p:spPr>
          <a:xfrm>
            <a:off x="179294"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3" name="Picture Placeholder 3"/>
          <p:cNvSpPr>
            <a:spLocks noGrp="1"/>
          </p:cNvSpPr>
          <p:nvPr>
            <p:ph type="pic" sz="quarter" idx="18"/>
          </p:nvPr>
        </p:nvSpPr>
        <p:spPr>
          <a:xfrm>
            <a:off x="3074894"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4" name="Picture Placeholder 3"/>
          <p:cNvSpPr>
            <a:spLocks noGrp="1"/>
          </p:cNvSpPr>
          <p:nvPr>
            <p:ph type="pic" sz="quarter" idx="19"/>
          </p:nvPr>
        </p:nvSpPr>
        <p:spPr>
          <a:xfrm>
            <a:off x="5943600" y="4213215"/>
            <a:ext cx="2743200" cy="2393951"/>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Tree>
    <p:extLst>
      <p:ext uri="{BB962C8B-B14F-4D97-AF65-F5344CB8AC3E}">
        <p14:creationId xmlns:p14="http://schemas.microsoft.com/office/powerpoint/2010/main" val="1897154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2 Pictures &amp; 2 Contents">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457200" y="3810000"/>
            <a:ext cx="3810000" cy="27432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Content Placeholder 7"/>
          <p:cNvSpPr>
            <a:spLocks noGrp="1"/>
          </p:cNvSpPr>
          <p:nvPr>
            <p:ph sz="quarter" idx="13" hasCustomPrompt="1"/>
          </p:nvPr>
        </p:nvSpPr>
        <p:spPr>
          <a:xfrm>
            <a:off x="4572000" y="3810000"/>
            <a:ext cx="4191000" cy="27432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4" hasCustomPrompt="1"/>
          </p:nvPr>
        </p:nvSpPr>
        <p:spPr>
          <a:xfrm>
            <a:off x="4572000" y="914403"/>
            <a:ext cx="4191000" cy="274319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304801"/>
            <a:ext cx="8229600" cy="563563"/>
          </a:xfrm>
        </p:spPr>
        <p:txBody>
          <a:bodyPr anchor="t"/>
          <a:lstStyle>
            <a:lvl1pPr>
              <a:defRPr baseline="0"/>
            </a:lvl1pPr>
          </a:lstStyle>
          <a:p>
            <a:r>
              <a:rPr lang="en-US" dirty="0" smtClean="0"/>
              <a:t>CLICK TO EDIT TITLE</a:t>
            </a:r>
            <a:endParaRPr lang="en-US" dirty="0"/>
          </a:p>
        </p:txBody>
      </p:sp>
      <p:sp>
        <p:nvSpPr>
          <p:cNvPr id="8" name="Picture Placeholder 3"/>
          <p:cNvSpPr>
            <a:spLocks noGrp="1"/>
          </p:cNvSpPr>
          <p:nvPr>
            <p:ph type="pic" sz="quarter" idx="15"/>
          </p:nvPr>
        </p:nvSpPr>
        <p:spPr>
          <a:xfrm>
            <a:off x="457200" y="914400"/>
            <a:ext cx="3810000" cy="27432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12"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728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Pictures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304801"/>
            <a:ext cx="38100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Picture Placeholder 3"/>
          <p:cNvSpPr>
            <a:spLocks noGrp="1"/>
          </p:cNvSpPr>
          <p:nvPr>
            <p:ph type="pic" sz="quarter" idx="11"/>
          </p:nvPr>
        </p:nvSpPr>
        <p:spPr>
          <a:xfrm>
            <a:off x="457200" y="3505200"/>
            <a:ext cx="38100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9" name="Content Placeholder 7"/>
          <p:cNvSpPr>
            <a:spLocks noGrp="1"/>
          </p:cNvSpPr>
          <p:nvPr>
            <p:ph sz="quarter" idx="13" hasCustomPrompt="1"/>
          </p:nvPr>
        </p:nvSpPr>
        <p:spPr>
          <a:xfrm>
            <a:off x="4572000" y="3505200"/>
            <a:ext cx="4191000" cy="25908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7"/>
          <p:cNvSpPr>
            <a:spLocks noGrp="1"/>
          </p:cNvSpPr>
          <p:nvPr>
            <p:ph sz="quarter" idx="14" hasCustomPrompt="1"/>
          </p:nvPr>
        </p:nvSpPr>
        <p:spPr>
          <a:xfrm>
            <a:off x="4572000" y="304801"/>
            <a:ext cx="4191000" cy="25908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0767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icture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219200"/>
            <a:ext cx="8305800" cy="28194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Content Placeholder 5"/>
          <p:cNvSpPr>
            <a:spLocks noGrp="1"/>
          </p:cNvSpPr>
          <p:nvPr>
            <p:ph sz="quarter" idx="11" hasCustomPrompt="1"/>
          </p:nvPr>
        </p:nvSpPr>
        <p:spPr>
          <a:xfrm>
            <a:off x="457200" y="4114800"/>
            <a:ext cx="39624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5"/>
          <p:cNvSpPr>
            <a:spLocks noGrp="1"/>
          </p:cNvSpPr>
          <p:nvPr>
            <p:ph sz="quarter" idx="12" hasCustomPrompt="1"/>
          </p:nvPr>
        </p:nvSpPr>
        <p:spPr>
          <a:xfrm>
            <a:off x="4648200" y="4114800"/>
            <a:ext cx="41148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229600" cy="868363"/>
          </a:xfrm>
        </p:spPr>
        <p:txBody>
          <a:bodyPr anchor="t"/>
          <a:lstStyle/>
          <a:p>
            <a:r>
              <a:rPr lang="en-US" dirty="0" smtClean="0"/>
              <a:t>CLICK TO EDIT TITLE</a:t>
            </a:r>
            <a:endParaRPr lang="en-US" dirty="0"/>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119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orizontal Picture &amp; 2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04800"/>
            <a:ext cx="8534400" cy="30480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6" name="Content Placeholder 5"/>
          <p:cNvSpPr>
            <a:spLocks noGrp="1"/>
          </p:cNvSpPr>
          <p:nvPr>
            <p:ph sz="quarter" idx="11" hasCustomPrompt="1"/>
          </p:nvPr>
        </p:nvSpPr>
        <p:spPr>
          <a:xfrm>
            <a:off x="228600" y="3505200"/>
            <a:ext cx="4191000"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5"/>
          <p:cNvSpPr>
            <a:spLocks noGrp="1"/>
          </p:cNvSpPr>
          <p:nvPr>
            <p:ph sz="quarter" idx="12" hasCustomPrompt="1"/>
          </p:nvPr>
        </p:nvSpPr>
        <p:spPr>
          <a:xfrm>
            <a:off x="4694069" y="3505200"/>
            <a:ext cx="4068931" cy="249171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416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Horizontal Picture &amp;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034144"/>
            <a:ext cx="8229600" cy="2928256"/>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1" hasCustomPrompt="1"/>
          </p:nvPr>
        </p:nvSpPr>
        <p:spPr>
          <a:xfrm>
            <a:off x="457200" y="4060827"/>
            <a:ext cx="8229600" cy="2644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274637"/>
            <a:ext cx="8176592" cy="715963"/>
          </a:xfrm>
        </p:spPr>
        <p:txBody>
          <a:bodyPr anchor="t"/>
          <a:lstStyle/>
          <a:p>
            <a:r>
              <a:rPr lang="en-US" dirty="0" smtClean="0"/>
              <a:t>CLICK TO EDIT TITLE</a:t>
            </a:r>
            <a:endParaRPr lang="en-US" dirty="0"/>
          </a:p>
        </p:txBody>
      </p:sp>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3353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011 Picture and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81000"/>
            <a:ext cx="8458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1" hasCustomPrompt="1"/>
          </p:nvPr>
        </p:nvSpPr>
        <p:spPr>
          <a:xfrm>
            <a:off x="228600" y="3429003"/>
            <a:ext cx="8458200" cy="2644775"/>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961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457204" y="1532964"/>
            <a:ext cx="8310563" cy="4585727"/>
          </a:xfrm>
        </p:spPr>
        <p:txBody>
          <a:bodyPr>
            <a:normAutofit/>
          </a:bodyPr>
          <a:lstStyle>
            <a:lvl1pPr>
              <a:defRPr sz="2800"/>
            </a:lvl1pPr>
            <a:lvl2pPr>
              <a:defRPr sz="2400" i="0">
                <a:solidFill>
                  <a:srgbClr val="462E00"/>
                </a:solidFill>
              </a:defRPr>
            </a:lvl2pPr>
            <a:lvl3pPr>
              <a:defRPr sz="2000" i="0">
                <a:solidFill>
                  <a:srgbClr val="462E00"/>
                </a:solidFill>
              </a:defRPr>
            </a:lvl3pPr>
            <a:lvl4pPr>
              <a:defRPr sz="1800" i="0">
                <a:solidFill>
                  <a:srgbClr val="462E00"/>
                </a:solidFill>
              </a:defRPr>
            </a:lvl4pPr>
            <a:lvl5pPr>
              <a:defRPr sz="1600" i="0">
                <a:solidFill>
                  <a:srgbClr val="462E00"/>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p:txBody>
          <a:bodyPr>
            <a:normAutofit/>
          </a:bodyPr>
          <a:lstStyle>
            <a:lvl1pPr>
              <a:defRPr sz="3200" cap="all" baseline="0"/>
            </a:lvl1pPr>
          </a:lstStyle>
          <a:p>
            <a:r>
              <a:rPr lang="en-US" dirty="0" smtClean="0"/>
              <a:t>CLICK TO EDIT TITLE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55706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2 Pictures and Single Conte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 y="1066800"/>
            <a:ext cx="3886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2" hasCustomPrompt="1"/>
          </p:nvPr>
        </p:nvSpPr>
        <p:spPr>
          <a:xfrm>
            <a:off x="457200" y="4191000"/>
            <a:ext cx="8305800" cy="25146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p:nvPr>
        </p:nvSpPr>
        <p:spPr>
          <a:xfrm>
            <a:off x="4572000" y="1066800"/>
            <a:ext cx="4267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57200" y="274637"/>
            <a:ext cx="8256104" cy="715963"/>
          </a:xfrm>
        </p:spPr>
        <p:txBody>
          <a:bodyPr anchor="t"/>
          <a:lstStyle/>
          <a:p>
            <a:r>
              <a:rPr lang="en-US" dirty="0" smtClean="0"/>
              <a:t>CLICK TO EDIT TITLE</a:t>
            </a:r>
            <a:endParaRPr lang="en-US" dirty="0"/>
          </a:p>
        </p:txBody>
      </p:sp>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39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Pictures, Single Contents, No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28600" y="381000"/>
            <a:ext cx="41148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7" name="Content Placeholder 6"/>
          <p:cNvSpPr>
            <a:spLocks noGrp="1"/>
          </p:cNvSpPr>
          <p:nvPr>
            <p:ph sz="quarter" idx="12" hasCustomPrompt="1"/>
          </p:nvPr>
        </p:nvSpPr>
        <p:spPr>
          <a:xfrm>
            <a:off x="228600" y="3505200"/>
            <a:ext cx="8534400" cy="25146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3"/>
          <p:cNvSpPr>
            <a:spLocks noGrp="1"/>
          </p:cNvSpPr>
          <p:nvPr>
            <p:ph type="pic" sz="quarter" idx="13"/>
          </p:nvPr>
        </p:nvSpPr>
        <p:spPr>
          <a:xfrm>
            <a:off x="4572000" y="381000"/>
            <a:ext cx="4267200" cy="2971800"/>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2476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868363"/>
          </a:xfrm>
        </p:spPr>
        <p:txBody>
          <a:bodyPr anchor="t"/>
          <a:lstStyle/>
          <a:p>
            <a:r>
              <a:rPr lang="en-US" dirty="0" smtClean="0"/>
              <a:t>CLICK TO EDIT 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5"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2738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797425"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cap="all" baseline="0"/>
            </a:lvl1pPr>
          </a:lstStyle>
          <a:p>
            <a:r>
              <a:rPr lang="en-US" dirty="0" smtClean="0"/>
              <a:t>CLICK TO EDIT TITLE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153376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4"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6356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5029201" cy="53213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3" name="Text Placeholder 2"/>
          <p:cNvSpPr>
            <a:spLocks noGrp="1"/>
          </p:cNvSpPr>
          <p:nvPr>
            <p:ph type="body" sz="quarter" idx="11" hasCustomPrompt="1"/>
          </p:nvPr>
        </p:nvSpPr>
        <p:spPr>
          <a:xfrm>
            <a:off x="5791200" y="1219200"/>
            <a:ext cx="2971800" cy="4495800"/>
          </a:xfrm>
        </p:spPr>
        <p:txBody>
          <a:bodyPr/>
          <a:lstStyle/>
          <a:p>
            <a:pPr lvl="0"/>
            <a:r>
              <a:rPr lang="en-US" dirty="0" smtClean="0"/>
              <a:t>Click to edit text </a:t>
            </a:r>
          </a:p>
        </p:txBody>
      </p:sp>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5420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Content Placeholder 7"/>
          <p:cNvSpPr>
            <a:spLocks noGrp="1"/>
          </p:cNvSpPr>
          <p:nvPr>
            <p:ph sz="quarter" idx="10" hasCustomPrompt="1"/>
          </p:nvPr>
        </p:nvSpPr>
        <p:spPr>
          <a:xfrm>
            <a:off x="457199" y="715963"/>
            <a:ext cx="8296275" cy="3856037"/>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sz="quarter" idx="11" hasCustomPrompt="1"/>
          </p:nvPr>
        </p:nvSpPr>
        <p:spPr>
          <a:xfrm>
            <a:off x="457200" y="4876800"/>
            <a:ext cx="8305800" cy="1143000"/>
          </a:xfrm>
        </p:spPr>
        <p:txBody>
          <a:bodyPr/>
          <a:lstStyle/>
          <a:p>
            <a:pPr lvl="0"/>
            <a:r>
              <a:rPr lang="en-US" dirty="0" smtClean="0"/>
              <a:t>Click to edit text </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6"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89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s &amp; Sub-title">
    <p:spTree>
      <p:nvGrpSpPr>
        <p:cNvPr id="1" name=""/>
        <p:cNvGrpSpPr/>
        <p:nvPr/>
      </p:nvGrpSpPr>
      <p:grpSpPr>
        <a:xfrm>
          <a:off x="0" y="0"/>
          <a:ext cx="0" cy="0"/>
          <a:chOff x="0" y="0"/>
          <a:chExt cx="0" cy="0"/>
        </a:xfrm>
      </p:grpSpPr>
      <p:sp>
        <p:nvSpPr>
          <p:cNvPr id="5" name="Rectangle 4"/>
          <p:cNvSpPr/>
          <p:nvPr/>
        </p:nvSpPr>
        <p:spPr>
          <a:xfrm flipV="1">
            <a:off x="477837" y="1385047"/>
            <a:ext cx="3027363" cy="385856"/>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7"/>
          <p:cNvSpPr>
            <a:spLocks noChangeArrowheads="1"/>
          </p:cNvSpPr>
          <p:nvPr/>
        </p:nvSpPr>
        <p:spPr bwMode="auto">
          <a:xfrm>
            <a:off x="457201" y="1745224"/>
            <a:ext cx="8381999"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9" name="Text Placeholder 5"/>
          <p:cNvSpPr>
            <a:spLocks noGrp="1"/>
          </p:cNvSpPr>
          <p:nvPr>
            <p:ph type="body" sz="quarter" idx="14" hasCustomPrompt="1"/>
          </p:nvPr>
        </p:nvSpPr>
        <p:spPr>
          <a:xfrm>
            <a:off x="538841" y="1371600"/>
            <a:ext cx="3118759" cy="332676"/>
          </a:xfrm>
          <a:prstGeom prst="rect">
            <a:avLst/>
          </a:prstGeom>
        </p:spPr>
        <p:txBody>
          <a:bodyPr lIns="0" tIns="0" rIns="0" bIns="0">
            <a:noAutofit/>
          </a:bodyPr>
          <a:lstStyle>
            <a:lvl1pPr algn="l">
              <a:spcAft>
                <a:spcPts val="0"/>
              </a:spcAft>
              <a:buNone/>
              <a:defRPr sz="2400" b="1" i="0" cap="none" baseline="0">
                <a:solidFill>
                  <a:schemeClr val="bg2"/>
                </a:solidFill>
                <a:latin typeface="Calibri" pitchFamily="34" charset="0"/>
                <a:cs typeface="Geogrotesque Bold"/>
              </a:defRPr>
            </a:lvl1pPr>
          </a:lstStyle>
          <a:p>
            <a:pPr lvl="0"/>
            <a:r>
              <a:rPr lang="en-US" dirty="0" smtClean="0"/>
              <a:t>Click To Edit Text</a:t>
            </a:r>
          </a:p>
        </p:txBody>
      </p:sp>
      <p:sp>
        <p:nvSpPr>
          <p:cNvPr id="3" name="Content Placeholder 2"/>
          <p:cNvSpPr>
            <a:spLocks noGrp="1"/>
          </p:cNvSpPr>
          <p:nvPr>
            <p:ph sz="quarter" idx="21" hasCustomPrompt="1"/>
          </p:nvPr>
        </p:nvSpPr>
        <p:spPr>
          <a:xfrm>
            <a:off x="464819" y="1851585"/>
            <a:ext cx="8374381" cy="4235451"/>
          </a:xfrm>
          <a:ln>
            <a:solidFill>
              <a:schemeClr val="accent6"/>
            </a:solidFill>
          </a:ln>
        </p:spPr>
        <p:txBody>
          <a:bodyPr>
            <a:normAutofit/>
          </a:bodyPr>
          <a:lstStyle>
            <a:lvl1pPr>
              <a:defRPr sz="2800"/>
            </a:lvl1pPr>
            <a:lvl2pPr>
              <a:defRPr sz="2400"/>
            </a:lvl2pPr>
            <a:lvl3pPr>
              <a:defRPr sz="2000"/>
            </a:lvl3pPr>
            <a:lvl4pPr>
              <a:defRPr sz="18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457200" y="274639"/>
            <a:ext cx="8305800" cy="1143000"/>
          </a:xfrm>
        </p:spPr>
        <p:txBody>
          <a:bodyPr>
            <a:normAutofit/>
          </a:bodyPr>
          <a:lstStyle>
            <a:lvl1pPr>
              <a:defRPr sz="3200" cap="all" baseline="0"/>
            </a:lvl1pPr>
          </a:lstStyle>
          <a:p>
            <a:r>
              <a:rPr lang="en-US" dirty="0" smtClean="0"/>
              <a:t>CLICK TO EDIT TITLE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9"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714330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797425"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cap="all" baseline="0"/>
            </a:lvl1pPr>
          </a:lstStyle>
          <a:p>
            <a:r>
              <a:rPr lang="en-US" dirty="0" smtClean="0"/>
              <a:t>CLICK TO EDIT TITLE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29268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wo Horizontal Contents">
    <p:spTree>
      <p:nvGrpSpPr>
        <p:cNvPr id="1" name=""/>
        <p:cNvGrpSpPr/>
        <p:nvPr/>
      </p:nvGrpSpPr>
      <p:grpSpPr>
        <a:xfrm>
          <a:off x="0" y="0"/>
          <a:ext cx="0" cy="0"/>
          <a:chOff x="0" y="0"/>
          <a:chExt cx="0" cy="0"/>
        </a:xfrm>
      </p:grpSpPr>
      <p:sp>
        <p:nvSpPr>
          <p:cNvPr id="7" name="Content Placeholder 6"/>
          <p:cNvSpPr>
            <a:spLocks noGrp="1"/>
          </p:cNvSpPr>
          <p:nvPr>
            <p:ph sz="quarter" idx="20" hasCustomPrompt="1"/>
          </p:nvPr>
        </p:nvSpPr>
        <p:spPr>
          <a:xfrm>
            <a:off x="457200" y="1697037"/>
            <a:ext cx="7769225" cy="2036763"/>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57200" y="4008624"/>
            <a:ext cx="7772400" cy="2011176"/>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lvl1pPr>
              <a:defRPr u="none"/>
            </a:lvl1pPr>
          </a:lstStyle>
          <a:p>
            <a:r>
              <a:rPr lang="en-US" dirty="0" smtClean="0"/>
              <a:t>CLICK TO EDIT TITLE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8"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6681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2 Contents &amp; Subtitles">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 y="17208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endParaRPr>
          </a:p>
        </p:txBody>
      </p:sp>
      <p:sp>
        <p:nvSpPr>
          <p:cNvPr id="9" name="Rectangle 8"/>
          <p:cNvSpPr/>
          <p:nvPr/>
        </p:nvSpPr>
        <p:spPr>
          <a:xfrm>
            <a:off x="457200" y="1827213"/>
            <a:ext cx="3508375" cy="4191000"/>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609600" y="1513362"/>
            <a:ext cx="3027363" cy="225425"/>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9"/>
          <p:cNvSpPr>
            <a:spLocks noChangeArrowheads="1"/>
          </p:cNvSpPr>
          <p:nvPr/>
        </p:nvSpPr>
        <p:spPr bwMode="auto">
          <a:xfrm>
            <a:off x="4433891" y="1741490"/>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endParaRPr>
          </a:p>
        </p:txBody>
      </p:sp>
      <p:sp>
        <p:nvSpPr>
          <p:cNvPr id="12" name="Rectangle 11"/>
          <p:cNvSpPr/>
          <p:nvPr/>
        </p:nvSpPr>
        <p:spPr>
          <a:xfrm>
            <a:off x="4433891" y="1849441"/>
            <a:ext cx="3508375" cy="4168775"/>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4586288" y="1513362"/>
            <a:ext cx="3016250" cy="246063"/>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2"/>
          <p:cNvSpPr>
            <a:spLocks noChangeArrowheads="1"/>
          </p:cNvSpPr>
          <p:nvPr/>
        </p:nvSpPr>
        <p:spPr bwMode="auto">
          <a:xfrm>
            <a:off x="457200" y="59118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5" name="Rectangle 13"/>
          <p:cNvSpPr>
            <a:spLocks noChangeArrowheads="1"/>
          </p:cNvSpPr>
          <p:nvPr/>
        </p:nvSpPr>
        <p:spPr bwMode="auto">
          <a:xfrm>
            <a:off x="4433891" y="5911851"/>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24" name="Text Placeholder 5"/>
          <p:cNvSpPr>
            <a:spLocks noGrp="1"/>
          </p:cNvSpPr>
          <p:nvPr>
            <p:ph type="body" sz="quarter" idx="14" hasCustomPrompt="1"/>
          </p:nvPr>
        </p:nvSpPr>
        <p:spPr>
          <a:xfrm>
            <a:off x="682129" y="1482388"/>
            <a:ext cx="2955363" cy="270212"/>
          </a:xfrm>
          <a:prstGeom prst="rect">
            <a:avLst/>
          </a:prstGeom>
        </p:spPr>
        <p:txBody>
          <a:bodyPr lIns="0" tIns="0" rIns="0" bIns="0">
            <a:noAutofit/>
          </a:bodyPr>
          <a:lstStyle>
            <a:lvl1pPr>
              <a:buNone/>
              <a:defRPr sz="2000" b="1" i="0" cap="none" baseline="0">
                <a:solidFill>
                  <a:schemeClr val="bg2"/>
                </a:solidFill>
                <a:latin typeface="+mn-lt"/>
                <a:cs typeface="Geogrotesque Bold"/>
              </a:defRPr>
            </a:lvl1pPr>
          </a:lstStyle>
          <a:p>
            <a:pPr lvl="0"/>
            <a:r>
              <a:rPr lang="en-US" dirty="0" smtClean="0"/>
              <a:t>Click To Edit Text</a:t>
            </a:r>
          </a:p>
        </p:txBody>
      </p:sp>
      <p:sp>
        <p:nvSpPr>
          <p:cNvPr id="25" name="Text Placeholder 5"/>
          <p:cNvSpPr>
            <a:spLocks noGrp="1"/>
          </p:cNvSpPr>
          <p:nvPr>
            <p:ph type="body" sz="quarter" idx="15" hasCustomPrompt="1"/>
          </p:nvPr>
        </p:nvSpPr>
        <p:spPr>
          <a:xfrm>
            <a:off x="4658569" y="1482388"/>
            <a:ext cx="2656631" cy="270212"/>
          </a:xfrm>
          <a:prstGeom prst="rect">
            <a:avLst/>
          </a:prstGeom>
        </p:spPr>
        <p:txBody>
          <a:bodyPr lIns="0" tIns="0" rIns="0" bIns="0">
            <a:noAutofit/>
          </a:bodyPr>
          <a:lstStyle>
            <a:lvl1pPr>
              <a:buNone/>
              <a:defRPr sz="2000" b="1" i="0" cap="none" baseline="0">
                <a:solidFill>
                  <a:schemeClr val="bg2"/>
                </a:solidFill>
                <a:latin typeface="+mn-lt"/>
                <a:cs typeface="Geogrotesque Bold"/>
              </a:defRPr>
            </a:lvl1pPr>
          </a:lstStyle>
          <a:p>
            <a:pPr lvl="0"/>
            <a:r>
              <a:rPr lang="en-US" dirty="0" smtClean="0"/>
              <a:t>Click To Edit Text</a:t>
            </a:r>
          </a:p>
        </p:txBody>
      </p:sp>
      <p:sp>
        <p:nvSpPr>
          <p:cNvPr id="7" name="Content Placeholder 6"/>
          <p:cNvSpPr>
            <a:spLocks noGrp="1"/>
          </p:cNvSpPr>
          <p:nvPr>
            <p:ph sz="quarter" idx="20" hasCustomPrompt="1"/>
          </p:nvPr>
        </p:nvSpPr>
        <p:spPr>
          <a:xfrm>
            <a:off x="457200" y="1849438"/>
            <a:ext cx="3508375" cy="4062412"/>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Content Placeholder 6"/>
          <p:cNvSpPr>
            <a:spLocks noGrp="1"/>
          </p:cNvSpPr>
          <p:nvPr>
            <p:ph sz="quarter" idx="21" hasCustomPrompt="1"/>
          </p:nvPr>
        </p:nvSpPr>
        <p:spPr>
          <a:xfrm>
            <a:off x="4433891" y="1849437"/>
            <a:ext cx="3508375" cy="4047939"/>
          </a:xfrm>
        </p:spPr>
        <p:txBody>
          <a:bodyPr/>
          <a:lstStyle>
            <a:lvl1pPr>
              <a:defRPr/>
            </a:lvl1pPr>
          </a:lstStyle>
          <a:p>
            <a:pPr lvl="0"/>
            <a:r>
              <a:rPr lang="en-US" dirty="0" smtClean="0"/>
              <a:t>Click to edit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86314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hart and Bullets">
    <p:spTree>
      <p:nvGrpSpPr>
        <p:cNvPr id="1" name=""/>
        <p:cNvGrpSpPr/>
        <p:nvPr/>
      </p:nvGrpSpPr>
      <p:grpSpPr>
        <a:xfrm>
          <a:off x="0" y="0"/>
          <a:ext cx="0" cy="0"/>
          <a:chOff x="0" y="0"/>
          <a:chExt cx="0" cy="0"/>
        </a:xfrm>
      </p:grpSpPr>
      <p:sp>
        <p:nvSpPr>
          <p:cNvPr id="8" name="Rectangle 6"/>
          <p:cNvSpPr>
            <a:spLocks noChangeArrowheads="1"/>
          </p:cNvSpPr>
          <p:nvPr/>
        </p:nvSpPr>
        <p:spPr bwMode="auto">
          <a:xfrm>
            <a:off x="457200" y="1757345"/>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0" name="Rectangle 9"/>
          <p:cNvSpPr/>
          <p:nvPr/>
        </p:nvSpPr>
        <p:spPr>
          <a:xfrm>
            <a:off x="609600" y="1531922"/>
            <a:ext cx="3027363" cy="225425"/>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Rectangle 9"/>
          <p:cNvSpPr>
            <a:spLocks noChangeArrowheads="1"/>
          </p:cNvSpPr>
          <p:nvPr/>
        </p:nvSpPr>
        <p:spPr bwMode="auto">
          <a:xfrm>
            <a:off x="4433891" y="1777983"/>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3" name="Rectangle 12"/>
          <p:cNvSpPr/>
          <p:nvPr/>
        </p:nvSpPr>
        <p:spPr>
          <a:xfrm>
            <a:off x="4586288" y="1554146"/>
            <a:ext cx="3016250" cy="223839"/>
          </a:xfrm>
          <a:prstGeom prst="rect">
            <a:avLst/>
          </a:prstGeom>
          <a:solidFill>
            <a:srgbClr val="462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dirty="0">
              <a:solidFill>
                <a:prstClr val="white"/>
              </a:solidFill>
            </a:endParaRPr>
          </a:p>
        </p:txBody>
      </p:sp>
      <p:sp>
        <p:nvSpPr>
          <p:cNvPr id="14" name="Rectangle 12"/>
          <p:cNvSpPr>
            <a:spLocks noChangeArrowheads="1"/>
          </p:cNvSpPr>
          <p:nvPr/>
        </p:nvSpPr>
        <p:spPr bwMode="auto">
          <a:xfrm>
            <a:off x="457200" y="5948345"/>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15" name="Rectangle 13"/>
          <p:cNvSpPr>
            <a:spLocks noChangeArrowheads="1"/>
          </p:cNvSpPr>
          <p:nvPr/>
        </p:nvSpPr>
        <p:spPr bwMode="auto">
          <a:xfrm>
            <a:off x="4433891" y="5948346"/>
            <a:ext cx="3508375" cy="1079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24" name="Text Placeholder 5"/>
          <p:cNvSpPr>
            <a:spLocks noGrp="1"/>
          </p:cNvSpPr>
          <p:nvPr>
            <p:ph type="body" sz="quarter" idx="14" hasCustomPrompt="1"/>
          </p:nvPr>
        </p:nvSpPr>
        <p:spPr>
          <a:xfrm>
            <a:off x="682129" y="1554662"/>
            <a:ext cx="2955363" cy="270212"/>
          </a:xfrm>
          <a:prstGeom prst="rect">
            <a:avLst/>
          </a:prstGeom>
        </p:spPr>
        <p:txBody>
          <a:bodyPr lIns="0" tIns="0" rIns="0" bIns="0">
            <a:noAutofit/>
          </a:bodyPr>
          <a:lstStyle>
            <a:lvl1pPr>
              <a:buNone/>
              <a:defRPr sz="2000" b="1" i="0" cap="none" baseline="0">
                <a:solidFill>
                  <a:schemeClr val="bg2"/>
                </a:solidFill>
                <a:latin typeface="Calibri" pitchFamily="34" charset="0"/>
                <a:cs typeface="Geogrotesque Bold"/>
              </a:defRPr>
            </a:lvl1pPr>
          </a:lstStyle>
          <a:p>
            <a:pPr lvl="0"/>
            <a:r>
              <a:rPr lang="en-US" dirty="0" smtClean="0"/>
              <a:t>Click To Edit Title Text</a:t>
            </a:r>
          </a:p>
        </p:txBody>
      </p:sp>
      <p:sp>
        <p:nvSpPr>
          <p:cNvPr id="25" name="Text Placeholder 5"/>
          <p:cNvSpPr>
            <a:spLocks noGrp="1"/>
          </p:cNvSpPr>
          <p:nvPr>
            <p:ph type="body" sz="quarter" idx="15" hasCustomPrompt="1"/>
          </p:nvPr>
        </p:nvSpPr>
        <p:spPr>
          <a:xfrm>
            <a:off x="4658569" y="1577150"/>
            <a:ext cx="2944498" cy="270212"/>
          </a:xfrm>
          <a:prstGeom prst="rect">
            <a:avLst/>
          </a:prstGeom>
        </p:spPr>
        <p:txBody>
          <a:bodyPr lIns="0" tIns="0" rIns="0" bIns="0">
            <a:noAutofit/>
          </a:bodyPr>
          <a:lstStyle>
            <a:lvl1pPr>
              <a:buNone/>
              <a:defRPr sz="2000" b="1" i="0" cap="none" baseline="0">
                <a:solidFill>
                  <a:schemeClr val="bg2"/>
                </a:solidFill>
                <a:latin typeface="Calibri" pitchFamily="34" charset="0"/>
                <a:cs typeface="Geogrotesque Bold"/>
              </a:defRPr>
            </a:lvl1pPr>
          </a:lstStyle>
          <a:p>
            <a:pPr lvl="0"/>
            <a:r>
              <a:rPr lang="en-US" dirty="0" smtClean="0"/>
              <a:t>Click To Edit Title Text</a:t>
            </a:r>
          </a:p>
        </p:txBody>
      </p:sp>
      <p:sp>
        <p:nvSpPr>
          <p:cNvPr id="27" name="Text Placeholder 5"/>
          <p:cNvSpPr>
            <a:spLocks noGrp="1"/>
          </p:cNvSpPr>
          <p:nvPr>
            <p:ph type="body" sz="quarter" idx="16" hasCustomPrompt="1"/>
          </p:nvPr>
        </p:nvSpPr>
        <p:spPr>
          <a:xfrm>
            <a:off x="682127" y="6054390"/>
            <a:ext cx="2502397" cy="270212"/>
          </a:xfrm>
          <a:prstGeom prst="rect">
            <a:avLst/>
          </a:prstGeom>
        </p:spPr>
        <p:txBody>
          <a:bodyPr lIns="0" tIns="0" rIns="0" bIns="0">
            <a:normAutofit/>
          </a:bodyPr>
          <a:lstStyle>
            <a:lvl1pPr>
              <a:buNone/>
              <a:defRPr sz="1600" b="1" i="0" baseline="0">
                <a:solidFill>
                  <a:schemeClr val="accent6"/>
                </a:solidFill>
                <a:latin typeface="+mj-lt"/>
                <a:cs typeface="Geogrotesque Bold"/>
              </a:defRPr>
            </a:lvl1pPr>
          </a:lstStyle>
          <a:p>
            <a:pPr lvl="0"/>
            <a:r>
              <a:rPr lang="en-US" dirty="0" smtClean="0"/>
              <a:t>Click to edit text</a:t>
            </a:r>
          </a:p>
        </p:txBody>
      </p:sp>
      <p:sp>
        <p:nvSpPr>
          <p:cNvPr id="28" name="Text Placeholder 5"/>
          <p:cNvSpPr>
            <a:spLocks noGrp="1"/>
          </p:cNvSpPr>
          <p:nvPr>
            <p:ph type="body" sz="quarter" idx="17" hasCustomPrompt="1"/>
          </p:nvPr>
        </p:nvSpPr>
        <p:spPr>
          <a:xfrm>
            <a:off x="4658574" y="6054390"/>
            <a:ext cx="2491531" cy="270212"/>
          </a:xfrm>
          <a:prstGeom prst="rect">
            <a:avLst/>
          </a:prstGeom>
        </p:spPr>
        <p:txBody>
          <a:bodyPr lIns="0" tIns="0" rIns="0" bIns="0">
            <a:normAutofit/>
          </a:bodyPr>
          <a:lstStyle>
            <a:lvl1pPr>
              <a:buNone/>
              <a:defRPr sz="1600" b="1" i="0" baseline="0">
                <a:solidFill>
                  <a:schemeClr val="accent6"/>
                </a:solidFill>
                <a:latin typeface="+mj-lt"/>
                <a:cs typeface="Geogrotesque Bold"/>
              </a:defRPr>
            </a:lvl1pPr>
          </a:lstStyle>
          <a:p>
            <a:pPr lvl="0"/>
            <a:r>
              <a:rPr lang="en-US" dirty="0" smtClean="0"/>
              <a:t>Click to edit text</a:t>
            </a:r>
          </a:p>
        </p:txBody>
      </p:sp>
      <p:sp>
        <p:nvSpPr>
          <p:cNvPr id="4" name="Chart Placeholder 3"/>
          <p:cNvSpPr>
            <a:spLocks noGrp="1"/>
          </p:cNvSpPr>
          <p:nvPr>
            <p:ph type="chart" sz="quarter" idx="20"/>
          </p:nvPr>
        </p:nvSpPr>
        <p:spPr>
          <a:xfrm>
            <a:off x="457200" y="1872485"/>
            <a:ext cx="3508375" cy="4075859"/>
          </a:xfrm>
          <a:ln>
            <a:solidFill>
              <a:schemeClr val="accent5">
                <a:lumMod val="50000"/>
              </a:schemeClr>
            </a:solidFill>
          </a:ln>
        </p:spPr>
        <p:txBody>
          <a:bodyPr/>
          <a:lstStyle>
            <a:lvl1pPr marL="0" indent="0">
              <a:buNone/>
              <a:defRPr/>
            </a:lvl1pPr>
          </a:lstStyle>
          <a:p>
            <a:r>
              <a:rPr lang="en-US" dirty="0" smtClean="0"/>
              <a:t>Click icon to add chart</a:t>
            </a:r>
            <a:endParaRPr lang="en-US" dirty="0"/>
          </a:p>
        </p:txBody>
      </p:sp>
      <p:sp>
        <p:nvSpPr>
          <p:cNvPr id="6" name="Text Placeholder 5"/>
          <p:cNvSpPr>
            <a:spLocks noGrp="1"/>
          </p:cNvSpPr>
          <p:nvPr>
            <p:ph type="body" sz="quarter" idx="21" hasCustomPrompt="1"/>
          </p:nvPr>
        </p:nvSpPr>
        <p:spPr>
          <a:xfrm>
            <a:off x="4433891" y="1887890"/>
            <a:ext cx="3508375" cy="4047009"/>
          </a:xfrm>
          <a:ln>
            <a:solidFill>
              <a:schemeClr val="accent5">
                <a:lumMod val="50000"/>
              </a:schemeClr>
            </a:solidFill>
          </a:ln>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17"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166896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2 Pictures &amp; Subtitles">
    <p:spTree>
      <p:nvGrpSpPr>
        <p:cNvPr id="1" name=""/>
        <p:cNvGrpSpPr/>
        <p:nvPr/>
      </p:nvGrpSpPr>
      <p:grpSpPr>
        <a:xfrm>
          <a:off x="0" y="0"/>
          <a:ext cx="0" cy="0"/>
          <a:chOff x="0" y="0"/>
          <a:chExt cx="0" cy="0"/>
        </a:xfrm>
      </p:grpSpPr>
      <p:sp>
        <p:nvSpPr>
          <p:cNvPr id="5" name="Rectangle 6"/>
          <p:cNvSpPr>
            <a:spLocks noChangeArrowheads="1"/>
          </p:cNvSpPr>
          <p:nvPr/>
        </p:nvSpPr>
        <p:spPr bwMode="auto">
          <a:xfrm>
            <a:off x="457200" y="5670552"/>
            <a:ext cx="350837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6" name="Rectangle 5"/>
          <p:cNvSpPr/>
          <p:nvPr/>
        </p:nvSpPr>
        <p:spPr>
          <a:xfrm>
            <a:off x="457200" y="1585913"/>
            <a:ext cx="3508375" cy="4191000"/>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8"/>
          <p:cNvSpPr>
            <a:spLocks noChangeArrowheads="1"/>
          </p:cNvSpPr>
          <p:nvPr/>
        </p:nvSpPr>
        <p:spPr bwMode="auto">
          <a:xfrm>
            <a:off x="4433891" y="5667376"/>
            <a:ext cx="3508375" cy="1095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dirty="0">
              <a:solidFill>
                <a:srgbClr val="D1DFD6"/>
              </a:solidFill>
              <a:latin typeface="Cambria" pitchFamily="18" charset="0"/>
            </a:endParaRPr>
          </a:p>
        </p:txBody>
      </p:sp>
      <p:sp>
        <p:nvSpPr>
          <p:cNvPr id="8" name="Rectangle 7"/>
          <p:cNvSpPr/>
          <p:nvPr/>
        </p:nvSpPr>
        <p:spPr>
          <a:xfrm>
            <a:off x="4433891" y="1585915"/>
            <a:ext cx="3508375" cy="4168775"/>
          </a:xfrm>
          <a:prstGeom prst="rect">
            <a:avLst/>
          </a:prstGeom>
          <a:noFill/>
          <a:ln w="3175" cap="flat" cmpd="sng" algn="ctr">
            <a:solidFill>
              <a:schemeClr val="bg2">
                <a:lumMod val="5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Text Placeholder 5"/>
          <p:cNvSpPr>
            <a:spLocks noGrp="1"/>
          </p:cNvSpPr>
          <p:nvPr>
            <p:ph type="body" sz="quarter" idx="16" hasCustomPrompt="1"/>
          </p:nvPr>
        </p:nvSpPr>
        <p:spPr>
          <a:xfrm>
            <a:off x="682127" y="5776595"/>
            <a:ext cx="2502397" cy="270212"/>
          </a:xfrm>
          <a:prstGeom prst="rect">
            <a:avLst/>
          </a:prstGeom>
        </p:spPr>
        <p:txBody>
          <a:bodyPr lIns="0" tIns="0" rIns="0" bIns="0">
            <a:normAutofit/>
          </a:bodyPr>
          <a:lstStyle>
            <a:lvl1pPr>
              <a:buNone/>
              <a:defRPr sz="1600" b="1" i="0" cap="none" baseline="0">
                <a:solidFill>
                  <a:schemeClr val="accent6"/>
                </a:solidFill>
                <a:latin typeface="Calibri" pitchFamily="34" charset="0"/>
                <a:cs typeface="Geogrotesque Bold"/>
              </a:defRPr>
            </a:lvl1pPr>
          </a:lstStyle>
          <a:p>
            <a:pPr lvl="0"/>
            <a:r>
              <a:rPr lang="en-US" dirty="0" smtClean="0"/>
              <a:t>Click to edit text</a:t>
            </a:r>
          </a:p>
        </p:txBody>
      </p:sp>
      <p:sp>
        <p:nvSpPr>
          <p:cNvPr id="15" name="Text Placeholder 5"/>
          <p:cNvSpPr>
            <a:spLocks noGrp="1"/>
          </p:cNvSpPr>
          <p:nvPr>
            <p:ph type="body" sz="quarter" idx="17" hasCustomPrompt="1"/>
          </p:nvPr>
        </p:nvSpPr>
        <p:spPr>
          <a:xfrm>
            <a:off x="4658574" y="5776595"/>
            <a:ext cx="2491531" cy="270212"/>
          </a:xfrm>
          <a:prstGeom prst="rect">
            <a:avLst/>
          </a:prstGeom>
        </p:spPr>
        <p:txBody>
          <a:bodyPr lIns="0" tIns="0" rIns="0" bIns="0">
            <a:normAutofit/>
          </a:bodyPr>
          <a:lstStyle>
            <a:lvl1pPr>
              <a:buNone/>
              <a:defRPr sz="1600" b="1" i="0" cap="none" baseline="0">
                <a:solidFill>
                  <a:schemeClr val="accent6"/>
                </a:solidFill>
                <a:latin typeface="Calibri" pitchFamily="34" charset="0"/>
                <a:cs typeface="Geogrotesque Bold"/>
              </a:defRPr>
            </a:lvl1pPr>
          </a:lstStyle>
          <a:p>
            <a:pPr lvl="0"/>
            <a:r>
              <a:rPr lang="en-US" dirty="0" smtClean="0"/>
              <a:t>Click to edit text</a:t>
            </a:r>
          </a:p>
        </p:txBody>
      </p:sp>
      <p:sp>
        <p:nvSpPr>
          <p:cNvPr id="17" name="Title 9"/>
          <p:cNvSpPr>
            <a:spLocks noGrp="1"/>
          </p:cNvSpPr>
          <p:nvPr>
            <p:ph type="title" hasCustomPrompt="1"/>
          </p:nvPr>
        </p:nvSpPr>
        <p:spPr>
          <a:xfrm>
            <a:off x="457200" y="274639"/>
            <a:ext cx="8229600" cy="1143000"/>
          </a:xfrm>
        </p:spPr>
        <p:txBody>
          <a:bodyPr/>
          <a:lstStyle/>
          <a:p>
            <a:r>
              <a:rPr lang="en-US" dirty="0" smtClean="0"/>
              <a:t>CLICK TO EDIT TITLE</a:t>
            </a:r>
            <a:endParaRPr lang="en-US" dirty="0"/>
          </a:p>
        </p:txBody>
      </p:sp>
      <p:sp>
        <p:nvSpPr>
          <p:cNvPr id="19" name="Picture Placeholder 18"/>
          <p:cNvSpPr>
            <a:spLocks noGrp="1"/>
          </p:cNvSpPr>
          <p:nvPr>
            <p:ph type="pic" sz="quarter" idx="18"/>
          </p:nvPr>
        </p:nvSpPr>
        <p:spPr>
          <a:xfrm>
            <a:off x="457200" y="1585915"/>
            <a:ext cx="3508375" cy="4081463"/>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sp>
        <p:nvSpPr>
          <p:cNvPr id="21" name="Picture Placeholder 20"/>
          <p:cNvSpPr>
            <a:spLocks noGrp="1"/>
          </p:cNvSpPr>
          <p:nvPr>
            <p:ph type="pic" sz="quarter" idx="19"/>
          </p:nvPr>
        </p:nvSpPr>
        <p:spPr>
          <a:xfrm>
            <a:off x="4433891" y="1585915"/>
            <a:ext cx="3508375" cy="4081463"/>
          </a:xfrm>
          <a:effectLst>
            <a:outerShdw blurRad="50800" dist="63500" dir="2700000" algn="tl" rotWithShape="0">
              <a:prstClr val="black">
                <a:alpha val="40000"/>
              </a:prstClr>
            </a:outerShdw>
          </a:effectLst>
        </p:spPr>
        <p:txBody>
          <a:bodyPr/>
          <a:lstStyle/>
          <a:p>
            <a:r>
              <a:rPr lang="en-US" dirty="0" smtClean="0"/>
              <a:t>Click icon to add picture</a:t>
            </a: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6255795"/>
            <a:ext cx="990600" cy="449807"/>
          </a:xfrm>
          <a:prstGeom prst="rect">
            <a:avLst/>
          </a:prstGeom>
        </p:spPr>
      </p:pic>
      <p:sp>
        <p:nvSpPr>
          <p:cNvPr id="13"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576977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SLIDE TITLE</a:t>
            </a:r>
            <a:endParaRPr lang="en-US" dirty="0"/>
          </a:p>
        </p:txBody>
      </p:sp>
      <p:sp>
        <p:nvSpPr>
          <p:cNvPr id="9" name="Text Placeholder 8"/>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4"/>
          </p:nvPr>
        </p:nvSpPr>
        <p:spPr>
          <a:xfrm>
            <a:off x="76200" y="6324600"/>
            <a:ext cx="533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A362E-B228-4E9A-85DD-E04F6D5B13B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731891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200" b="1" kern="1200" cap="all" baseline="0">
          <a:solidFill>
            <a:srgbClr val="006778"/>
          </a:solidFill>
          <a:latin typeface="Calibri" pitchFamily="34" charset="0"/>
          <a:ea typeface="ＭＳ Ｐゴシック" charset="-128"/>
          <a:cs typeface="Calibri" pitchFamily="34" charset="0"/>
        </a:defRPr>
      </a:lvl1pPr>
      <a:lvl2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2pPr>
      <a:lvl3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3pPr>
      <a:lvl4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4pPr>
      <a:lvl5pPr algn="ctr" defTabSz="457200" rtl="0" eaLnBrk="1" fontAlgn="base" hangingPunct="1">
        <a:spcBef>
          <a:spcPct val="0"/>
        </a:spcBef>
        <a:spcAft>
          <a:spcPct val="0"/>
        </a:spcAft>
        <a:defRPr sz="2900">
          <a:solidFill>
            <a:srgbClr val="006778"/>
          </a:solidFill>
          <a:latin typeface="Geogrotesque Regular" charset="0"/>
          <a:ea typeface="ＭＳ Ｐゴシック" charset="-128"/>
          <a:cs typeface="Geogrotesque Regular" charset="0"/>
        </a:defRPr>
      </a:lvl5pPr>
      <a:lvl6pPr marL="4572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6pPr>
      <a:lvl7pPr marL="9144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7pPr>
      <a:lvl8pPr marL="13716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8pPr>
      <a:lvl9pPr marL="1828800" algn="ctr" defTabSz="457200" rtl="0" eaLnBrk="1" fontAlgn="base" hangingPunct="1">
        <a:spcBef>
          <a:spcPct val="0"/>
        </a:spcBef>
        <a:spcAft>
          <a:spcPct val="0"/>
        </a:spcAft>
        <a:defRPr sz="2900">
          <a:solidFill>
            <a:srgbClr val="006778"/>
          </a:solidFill>
          <a:latin typeface="Geogrotesque Regular" charset="0"/>
          <a:ea typeface="ＭＳ Ｐゴシック" charset="-128"/>
        </a:defRPr>
      </a:lvl9pPr>
    </p:titleStyle>
    <p:bodyStyle>
      <a:lvl1pPr marL="342900" indent="-342900" algn="l" defTabSz="457200" rtl="0" eaLnBrk="1" fontAlgn="base" hangingPunct="1">
        <a:spcBef>
          <a:spcPct val="20000"/>
        </a:spcBef>
        <a:spcAft>
          <a:spcPct val="0"/>
        </a:spcAft>
        <a:buSzPct val="70000"/>
        <a:buFont typeface="Wingdings 3" pitchFamily="18" charset="2"/>
        <a:buChar char="z"/>
        <a:defRPr sz="2800" kern="1200">
          <a:solidFill>
            <a:srgbClr val="462E00"/>
          </a:solidFill>
          <a:latin typeface="+mn-lt"/>
          <a:ea typeface="ＭＳ Ｐゴシック" charset="-128"/>
          <a:cs typeface="Geogrotesque Regular"/>
        </a:defRPr>
      </a:lvl1pPr>
      <a:lvl2pPr marL="742950" indent="-285750" algn="l" defTabSz="457200" rtl="0" eaLnBrk="1" fontAlgn="base" hangingPunct="1">
        <a:spcBef>
          <a:spcPct val="20000"/>
        </a:spcBef>
        <a:spcAft>
          <a:spcPct val="0"/>
        </a:spcAft>
        <a:buSzPct val="70000"/>
        <a:buFont typeface="Wingdings 3" pitchFamily="18" charset="2"/>
        <a:buChar char="y"/>
        <a:defRPr sz="2400" i="0" kern="1200">
          <a:solidFill>
            <a:srgbClr val="462E00"/>
          </a:solidFill>
          <a:latin typeface="+mn-lt"/>
          <a:ea typeface="Adelle Regular" charset="0"/>
          <a:cs typeface="Adelle Regular"/>
        </a:defRPr>
      </a:lvl2pPr>
      <a:lvl3pPr marL="1143000" indent="-228600" algn="l" defTabSz="457200" rtl="0" eaLnBrk="1" fontAlgn="base" hangingPunct="1">
        <a:spcBef>
          <a:spcPct val="20000"/>
        </a:spcBef>
        <a:spcAft>
          <a:spcPct val="0"/>
        </a:spcAft>
        <a:buSzPct val="70000"/>
        <a:buFont typeface="Wingdings 3" pitchFamily="18" charset="2"/>
        <a:buChar char="y"/>
        <a:defRPr sz="2000" i="0" kern="1200">
          <a:solidFill>
            <a:srgbClr val="462E00"/>
          </a:solidFill>
          <a:latin typeface="+mn-lt"/>
          <a:ea typeface="Adelle Regular" charset="0"/>
          <a:cs typeface="Adelle Regular"/>
        </a:defRPr>
      </a:lvl3pPr>
      <a:lvl4pPr marL="1600200" indent="-228600" algn="l" defTabSz="457200" rtl="0" eaLnBrk="1" fontAlgn="base" hangingPunct="1">
        <a:spcBef>
          <a:spcPct val="20000"/>
        </a:spcBef>
        <a:spcAft>
          <a:spcPct val="0"/>
        </a:spcAft>
        <a:buFont typeface="Arial" pitchFamily="34" charset="0"/>
        <a:buChar char="–"/>
        <a:defRPr sz="1800" i="0" kern="1200">
          <a:solidFill>
            <a:srgbClr val="462E00"/>
          </a:solidFill>
          <a:latin typeface="+mn-lt"/>
          <a:ea typeface="Adelle Regular" charset="0"/>
          <a:cs typeface="Adelle Regular"/>
        </a:defRPr>
      </a:lvl4pPr>
      <a:lvl5pPr marL="2057400" indent="-228600" algn="l" defTabSz="457200" rtl="0" eaLnBrk="1" fontAlgn="base" hangingPunct="1">
        <a:spcBef>
          <a:spcPct val="20000"/>
        </a:spcBef>
        <a:spcAft>
          <a:spcPct val="0"/>
        </a:spcAft>
        <a:buFont typeface="Arial" pitchFamily="34" charset="0"/>
        <a:buChar char="»"/>
        <a:defRPr sz="1800" i="0" kern="1200">
          <a:solidFill>
            <a:srgbClr val="462E00"/>
          </a:solidFill>
          <a:latin typeface="+mn-lt"/>
          <a:ea typeface="Adelle Regular" charset="0"/>
          <a:cs typeface="Adell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33400" y="3200400"/>
            <a:ext cx="2362200" cy="1600107"/>
          </a:xfrm>
        </p:spPr>
        <p:txBody>
          <a:bodyPr>
            <a:normAutofit fontScale="77500" lnSpcReduction="20000"/>
          </a:bodyPr>
          <a:lstStyle/>
          <a:p>
            <a:pPr lvl="0"/>
            <a:r>
              <a:rPr lang="es-AR" sz="1600" b="1" dirty="0" smtClean="0">
                <a:solidFill>
                  <a:srgbClr val="FFFFFF"/>
                </a:solidFill>
              </a:rPr>
              <a:t>Presentation to the SPE Water and Waste Water Management Study Group.</a:t>
            </a:r>
          </a:p>
          <a:p>
            <a:pPr lvl="0"/>
            <a:endParaRPr lang="es-AR" sz="1600" b="1" dirty="0">
              <a:solidFill>
                <a:srgbClr val="FFFFFF"/>
              </a:solidFill>
            </a:endParaRPr>
          </a:p>
          <a:p>
            <a:pPr lvl="0"/>
            <a:r>
              <a:rPr lang="es-AR" sz="1600" b="1" dirty="0" smtClean="0">
                <a:solidFill>
                  <a:srgbClr val="FFFFFF"/>
                </a:solidFill>
              </a:rPr>
              <a:t>19 May 2014</a:t>
            </a:r>
          </a:p>
          <a:p>
            <a:pPr lvl="0"/>
            <a:endParaRPr lang="es-AR" sz="1600" b="1" dirty="0">
              <a:solidFill>
                <a:srgbClr val="FFFFFF"/>
              </a:solidFill>
            </a:endParaRPr>
          </a:p>
          <a:p>
            <a:pPr lvl="0"/>
            <a:r>
              <a:rPr lang="es-AR" sz="1600" b="1" dirty="0">
                <a:solidFill>
                  <a:srgbClr val="FFFFFF"/>
                </a:solidFill>
              </a:rPr>
              <a:t>George E. </a:t>
            </a:r>
            <a:r>
              <a:rPr lang="es-AR" sz="1600" b="1" dirty="0" smtClean="0">
                <a:solidFill>
                  <a:srgbClr val="FFFFFF"/>
                </a:solidFill>
              </a:rPr>
              <a:t>King, P.E.</a:t>
            </a:r>
            <a:endParaRPr lang="es-AR" sz="1600" b="1" dirty="0">
              <a:solidFill>
                <a:srgbClr val="FFFFFF"/>
              </a:solidFill>
            </a:endParaRPr>
          </a:p>
          <a:p>
            <a:endParaRPr lang="en-US" sz="2400" b="1" dirty="0"/>
          </a:p>
        </p:txBody>
      </p:sp>
      <p:sp>
        <p:nvSpPr>
          <p:cNvPr id="8" name="Title 1"/>
          <p:cNvSpPr>
            <a:spLocks noGrp="1"/>
          </p:cNvSpPr>
          <p:nvPr>
            <p:ph type="title"/>
          </p:nvPr>
        </p:nvSpPr>
        <p:spPr>
          <a:xfrm>
            <a:off x="685800" y="914401"/>
            <a:ext cx="4038600" cy="2133600"/>
          </a:xfrm>
        </p:spPr>
        <p:txBody>
          <a:bodyPr>
            <a:noAutofit/>
          </a:bodyPr>
          <a:lstStyle/>
          <a:p>
            <a:r>
              <a:rPr lang="en-US" sz="3200" dirty="0" smtClean="0"/>
              <a:t>NORM in Produced Waters: Basics of Problem Avoidance</a:t>
            </a:r>
            <a:endParaRPr lang="en-US" sz="3200" dirty="0"/>
          </a:p>
        </p:txBody>
      </p:sp>
    </p:spTree>
    <p:extLst>
      <p:ext uri="{BB962C8B-B14F-4D97-AF65-F5344CB8AC3E}">
        <p14:creationId xmlns:p14="http://schemas.microsoft.com/office/powerpoint/2010/main" val="7385414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81000" y="1143000"/>
            <a:ext cx="8310563" cy="4585727"/>
          </a:xfrm>
        </p:spPr>
        <p:txBody>
          <a:bodyPr>
            <a:normAutofit lnSpcReduction="10000"/>
          </a:bodyPr>
          <a:lstStyle/>
          <a:p>
            <a:r>
              <a:rPr lang="en-US" dirty="0" smtClean="0"/>
              <a:t>Technically enhanced NORM</a:t>
            </a:r>
          </a:p>
          <a:p>
            <a:r>
              <a:rPr lang="en-US" dirty="0" smtClean="0"/>
              <a:t>Concentrated downhole or at surface by:</a:t>
            </a:r>
          </a:p>
          <a:p>
            <a:pPr lvl="1"/>
            <a:r>
              <a:rPr lang="en-US" dirty="0" smtClean="0"/>
              <a:t>Evaporation</a:t>
            </a:r>
          </a:p>
          <a:p>
            <a:pPr lvl="1"/>
            <a:r>
              <a:rPr lang="en-US" dirty="0" smtClean="0"/>
              <a:t>Scales</a:t>
            </a:r>
          </a:p>
          <a:p>
            <a:pPr lvl="1"/>
            <a:r>
              <a:rPr lang="en-US" dirty="0" smtClean="0"/>
              <a:t>Filtration</a:t>
            </a:r>
          </a:p>
          <a:p>
            <a:pPr lvl="1"/>
            <a:r>
              <a:rPr lang="en-US" dirty="0" smtClean="0"/>
              <a:t>Precipitation </a:t>
            </a:r>
          </a:p>
          <a:p>
            <a:pPr lvl="1"/>
            <a:r>
              <a:rPr lang="en-US" dirty="0" smtClean="0"/>
              <a:t>Sludge (silt stabilized emulsions)</a:t>
            </a:r>
          </a:p>
          <a:p>
            <a:pPr lvl="1"/>
            <a:r>
              <a:rPr lang="en-US" dirty="0" smtClean="0"/>
              <a:t>Flocculation</a:t>
            </a:r>
          </a:p>
          <a:p>
            <a:pPr lvl="1"/>
            <a:r>
              <a:rPr lang="en-US" dirty="0" smtClean="0"/>
              <a:t>Scale mill cuttings</a:t>
            </a:r>
          </a:p>
          <a:p>
            <a:r>
              <a:rPr lang="en-US" dirty="0" smtClean="0"/>
              <a:t>Prevention?  - keep it in the water.</a:t>
            </a:r>
            <a:endParaRPr lang="en-US" dirty="0"/>
          </a:p>
        </p:txBody>
      </p:sp>
      <p:sp>
        <p:nvSpPr>
          <p:cNvPr id="2" name="Title 1"/>
          <p:cNvSpPr>
            <a:spLocks noGrp="1"/>
          </p:cNvSpPr>
          <p:nvPr>
            <p:ph type="title"/>
          </p:nvPr>
        </p:nvSpPr>
        <p:spPr/>
        <p:txBody>
          <a:bodyPr/>
          <a:lstStyle/>
          <a:p>
            <a:r>
              <a:rPr lang="en-US" dirty="0" smtClean="0"/>
              <a:t>TENORM</a:t>
            </a:r>
            <a:endParaRPr lang="en-US" dirty="0"/>
          </a:p>
        </p:txBody>
      </p:sp>
      <p:sp>
        <p:nvSpPr>
          <p:cNvPr id="3" name="Slide Number Placeholder 2"/>
          <p:cNvSpPr>
            <a:spLocks noGrp="1"/>
          </p:cNvSpPr>
          <p:nvPr>
            <p:ph type="sldNum" sz="quarter" idx="4"/>
          </p:nvPr>
        </p:nvSpPr>
        <p:spPr/>
        <p:txBody>
          <a:bodyPr/>
          <a:lstStyle/>
          <a:p>
            <a:fld id="{005A362E-B228-4E9A-85DD-E04F6D5B13B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985254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66800"/>
            <a:ext cx="8310563" cy="914401"/>
          </a:xfrm>
        </p:spPr>
        <p:txBody>
          <a:bodyPr>
            <a:noAutofit/>
          </a:bodyPr>
          <a:lstStyle/>
          <a:p>
            <a:r>
              <a:rPr lang="en-US" sz="2000" b="1" dirty="0" smtClean="0"/>
              <a:t>Know which wells &amp; waters have higher NORM potential.  Low concentration NORM is present everywhere.</a:t>
            </a:r>
          </a:p>
          <a:p>
            <a:r>
              <a:rPr lang="en-US" sz="2000" b="1" dirty="0" smtClean="0"/>
              <a:t>The level of radioactivity in produced water is normally very low and is safe to handle.  NORM is usually only a danger if it is concentrated. </a:t>
            </a:r>
            <a:endParaRPr lang="en-US" sz="2000" b="1" dirty="0"/>
          </a:p>
        </p:txBody>
      </p:sp>
      <p:sp>
        <p:nvSpPr>
          <p:cNvPr id="5" name="Title 4"/>
          <p:cNvSpPr>
            <a:spLocks noGrp="1"/>
          </p:cNvSpPr>
          <p:nvPr>
            <p:ph type="title"/>
          </p:nvPr>
        </p:nvSpPr>
        <p:spPr>
          <a:xfrm>
            <a:off x="457200" y="274639"/>
            <a:ext cx="8229600" cy="868361"/>
          </a:xfrm>
        </p:spPr>
        <p:txBody>
          <a:bodyPr/>
          <a:lstStyle/>
          <a:p>
            <a:r>
              <a:rPr lang="en-US" dirty="0" smtClean="0"/>
              <a:t>NORM in the Oil and Gas Field</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11</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11617360"/>
              </p:ext>
            </p:extLst>
          </p:nvPr>
        </p:nvGraphicFramePr>
        <p:xfrm>
          <a:off x="76200" y="2667000"/>
          <a:ext cx="8915400" cy="3754120"/>
        </p:xfrm>
        <a:graphic>
          <a:graphicData uri="http://schemas.openxmlformats.org/drawingml/2006/table">
            <a:tbl>
              <a:tblPr firstRow="1" bandRow="1">
                <a:tableStyleId>{5C22544A-7EE6-4342-B048-85BDC9FD1C3A}</a:tableStyleId>
              </a:tblPr>
              <a:tblGrid>
                <a:gridCol w="1499786"/>
                <a:gridCol w="2749610"/>
                <a:gridCol w="2755561"/>
                <a:gridCol w="1910443"/>
              </a:tblGrid>
              <a:tr h="370840">
                <a:tc>
                  <a:txBody>
                    <a:bodyPr/>
                    <a:lstStyle/>
                    <a:p>
                      <a:r>
                        <a:rPr lang="en-US" dirty="0" smtClean="0"/>
                        <a:t>Source</a:t>
                      </a:r>
                      <a:endParaRPr lang="en-US" dirty="0"/>
                    </a:p>
                  </a:txBody>
                  <a:tcPr/>
                </a:tc>
                <a:tc>
                  <a:txBody>
                    <a:bodyPr/>
                    <a:lstStyle/>
                    <a:p>
                      <a:r>
                        <a:rPr lang="en-US" dirty="0" smtClean="0"/>
                        <a:t>What is Affected?</a:t>
                      </a:r>
                      <a:endParaRPr lang="en-US" dirty="0"/>
                    </a:p>
                  </a:txBody>
                  <a:tcPr/>
                </a:tc>
                <a:tc>
                  <a:txBody>
                    <a:bodyPr/>
                    <a:lstStyle/>
                    <a:p>
                      <a:r>
                        <a:rPr lang="en-US" dirty="0" smtClean="0"/>
                        <a:t>Cause</a:t>
                      </a:r>
                      <a:endParaRPr lang="en-US" dirty="0"/>
                    </a:p>
                  </a:txBody>
                  <a:tcPr/>
                </a:tc>
                <a:tc>
                  <a:txBody>
                    <a:bodyPr/>
                    <a:lstStyle/>
                    <a:p>
                      <a:r>
                        <a:rPr lang="en-US" dirty="0" smtClean="0"/>
                        <a:t>Prevention</a:t>
                      </a:r>
                      <a:endParaRPr lang="en-US" dirty="0"/>
                    </a:p>
                  </a:txBody>
                  <a:tcPr/>
                </a:tc>
              </a:tr>
              <a:tr h="370840">
                <a:tc>
                  <a:txBody>
                    <a:bodyPr/>
                    <a:lstStyle/>
                    <a:p>
                      <a:r>
                        <a:rPr lang="en-US" dirty="0" smtClean="0"/>
                        <a:t>Scale (BaSO</a:t>
                      </a:r>
                      <a:r>
                        <a:rPr lang="en-US" baseline="-25000" dirty="0" smtClean="0"/>
                        <a:t>4</a:t>
                      </a:r>
                      <a:r>
                        <a:rPr lang="en-US" dirty="0" smtClean="0"/>
                        <a:t> or SrSO</a:t>
                      </a:r>
                      <a:r>
                        <a:rPr lang="en-US" baseline="-25000" dirty="0" smtClean="0"/>
                        <a:t>4</a:t>
                      </a:r>
                      <a:r>
                        <a:rPr lang="en-US" dirty="0" smtClean="0"/>
                        <a:t>)</a:t>
                      </a:r>
                      <a:endParaRPr lang="en-US" dirty="0"/>
                    </a:p>
                  </a:txBody>
                  <a:tcPr/>
                </a:tc>
                <a:tc>
                  <a:txBody>
                    <a:bodyPr/>
                    <a:lstStyle/>
                    <a:p>
                      <a:r>
                        <a:rPr lang="en-US" dirty="0" smtClean="0"/>
                        <a:t>Water tanks, separators, downhole or surface pipe, wellheads, valves. </a:t>
                      </a:r>
                      <a:endParaRPr lang="en-US" dirty="0"/>
                    </a:p>
                  </a:txBody>
                  <a:tcPr/>
                </a:tc>
                <a:tc>
                  <a:txBody>
                    <a:bodyPr/>
                    <a:lstStyle/>
                    <a:p>
                      <a:r>
                        <a:rPr lang="en-US" dirty="0" smtClean="0"/>
                        <a:t>Substitution of  radionuclide</a:t>
                      </a:r>
                      <a:r>
                        <a:rPr lang="en-US" baseline="0" dirty="0" smtClean="0"/>
                        <a:t> ions into  the structure of specific scales</a:t>
                      </a:r>
                      <a:endParaRPr lang="en-US" dirty="0"/>
                    </a:p>
                  </a:txBody>
                  <a:tcPr/>
                </a:tc>
                <a:tc>
                  <a:txBody>
                    <a:bodyPr/>
                    <a:lstStyle/>
                    <a:p>
                      <a:r>
                        <a:rPr lang="en-US" dirty="0" smtClean="0"/>
                        <a:t>Scale inhibitor application.</a:t>
                      </a:r>
                      <a:endParaRPr lang="en-US" dirty="0"/>
                    </a:p>
                  </a:txBody>
                  <a:tcPr/>
                </a:tc>
              </a:tr>
              <a:tr h="370840">
                <a:tc>
                  <a:txBody>
                    <a:bodyPr/>
                    <a:lstStyle/>
                    <a:p>
                      <a:r>
                        <a:rPr lang="en-US" dirty="0" smtClean="0"/>
                        <a:t>Sludge or sediment</a:t>
                      </a:r>
                      <a:endParaRPr lang="en-US" dirty="0"/>
                    </a:p>
                  </a:txBody>
                  <a:tcPr/>
                </a:tc>
                <a:tc>
                  <a:txBody>
                    <a:bodyPr/>
                    <a:lstStyle/>
                    <a:p>
                      <a:r>
                        <a:rPr lang="en-US" dirty="0" smtClean="0"/>
                        <a:t>Tanks, separators, filter bags</a:t>
                      </a:r>
                      <a:r>
                        <a:rPr lang="en-US" baseline="0" dirty="0" smtClean="0"/>
                        <a:t> or cartridges, flocculation waste.</a:t>
                      </a:r>
                      <a:endParaRPr lang="en-US" dirty="0"/>
                    </a:p>
                  </a:txBody>
                  <a:tcPr/>
                </a:tc>
                <a:tc>
                  <a:txBody>
                    <a:bodyPr/>
                    <a:lstStyle/>
                    <a:p>
                      <a:r>
                        <a:rPr lang="en-US" dirty="0" smtClean="0"/>
                        <a:t>Concentration of debris,</a:t>
                      </a:r>
                      <a:r>
                        <a:rPr lang="en-US" baseline="0" dirty="0" smtClean="0"/>
                        <a:t> scale crystals &amp; solids to which radionuclides attach.</a:t>
                      </a:r>
                      <a:endParaRPr lang="en-US" dirty="0"/>
                    </a:p>
                  </a:txBody>
                  <a:tcPr/>
                </a:tc>
                <a:tc>
                  <a:txBody>
                    <a:bodyPr/>
                    <a:lstStyle/>
                    <a:p>
                      <a:r>
                        <a:rPr lang="en-US" dirty="0" smtClean="0"/>
                        <a:t>Avoid concentrating</a:t>
                      </a:r>
                      <a:r>
                        <a:rPr lang="en-US" baseline="0" dirty="0" smtClean="0"/>
                        <a:t> this waste.  </a:t>
                      </a:r>
                      <a:endParaRPr lang="en-US" dirty="0"/>
                    </a:p>
                  </a:txBody>
                  <a:tcPr/>
                </a:tc>
              </a:tr>
              <a:tr h="370840">
                <a:tc>
                  <a:txBody>
                    <a:bodyPr/>
                    <a:lstStyle/>
                    <a:p>
                      <a:r>
                        <a:rPr lang="en-US" dirty="0" smtClean="0"/>
                        <a:t>Treatment</a:t>
                      </a:r>
                      <a:r>
                        <a:rPr lang="en-US" baseline="0" dirty="0" smtClean="0"/>
                        <a:t> reject streams</a:t>
                      </a:r>
                      <a:endParaRPr lang="en-US" dirty="0"/>
                    </a:p>
                  </a:txBody>
                  <a:tcPr/>
                </a:tc>
                <a:tc>
                  <a:txBody>
                    <a:bodyPr/>
                    <a:lstStyle/>
                    <a:p>
                      <a:r>
                        <a:rPr lang="en-US" dirty="0" smtClean="0"/>
                        <a:t>Reject fluids</a:t>
                      </a:r>
                      <a:r>
                        <a:rPr lang="en-US" baseline="0" dirty="0" smtClean="0"/>
                        <a:t> </a:t>
                      </a:r>
                      <a:r>
                        <a:rPr lang="en-US" dirty="0" smtClean="0"/>
                        <a:t>from heat exchangers, centrifuges and  evaporators. </a:t>
                      </a:r>
                      <a:endParaRPr lang="en-US" dirty="0"/>
                    </a:p>
                  </a:txBody>
                  <a:tcPr/>
                </a:tc>
                <a:tc>
                  <a:txBody>
                    <a:bodyPr/>
                    <a:lstStyle/>
                    <a:p>
                      <a:r>
                        <a:rPr lang="en-US" dirty="0" smtClean="0"/>
                        <a:t>Concentration of a stream of fluid when NORM condenses or is trapped.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Avoid concentrating</a:t>
                      </a:r>
                      <a:r>
                        <a:rPr lang="en-US" baseline="0" dirty="0" smtClean="0"/>
                        <a:t> this waste.  </a:t>
                      </a:r>
                      <a:endParaRPr lang="en-US" dirty="0"/>
                    </a:p>
                  </a:txBody>
                  <a:tcPr/>
                </a:tc>
              </a:tr>
              <a:tr h="370840">
                <a:tc>
                  <a:txBody>
                    <a:bodyPr/>
                    <a:lstStyle/>
                    <a:p>
                      <a:r>
                        <a:rPr lang="en-US" dirty="0" smtClean="0"/>
                        <a:t>Debris in pipe yards</a:t>
                      </a:r>
                      <a:endParaRPr lang="en-US" dirty="0"/>
                    </a:p>
                  </a:txBody>
                  <a:tcPr/>
                </a:tc>
                <a:tc>
                  <a:txBody>
                    <a:bodyPr/>
                    <a:lstStyle/>
                    <a:p>
                      <a:r>
                        <a:rPr lang="en-US" dirty="0" smtClean="0"/>
                        <a:t>Soil contamination</a:t>
                      </a:r>
                      <a:endParaRPr lang="en-US" dirty="0"/>
                    </a:p>
                  </a:txBody>
                  <a:tcPr/>
                </a:tc>
                <a:tc>
                  <a:txBody>
                    <a:bodyPr/>
                    <a:lstStyle/>
                    <a:p>
                      <a:r>
                        <a:rPr lang="en-US" dirty="0" smtClean="0"/>
                        <a:t>Pipe</a:t>
                      </a:r>
                      <a:r>
                        <a:rPr lang="en-US" baseline="0" dirty="0" smtClean="0"/>
                        <a:t> cleaning.</a:t>
                      </a:r>
                      <a:endParaRPr lang="en-US" dirty="0"/>
                    </a:p>
                  </a:txBody>
                  <a:tcPr/>
                </a:tc>
                <a:tc>
                  <a:txBody>
                    <a:bodyPr/>
                    <a:lstStyle/>
                    <a:p>
                      <a:r>
                        <a:rPr lang="en-US" dirty="0" smtClean="0"/>
                        <a:t>No accumulation – clean &amp; dispose.</a:t>
                      </a:r>
                      <a:endParaRPr lang="en-US" dirty="0"/>
                    </a:p>
                  </a:txBody>
                  <a:tcPr/>
                </a:tc>
              </a:tr>
            </a:tbl>
          </a:graphicData>
        </a:graphic>
      </p:graphicFrame>
    </p:spTree>
    <p:extLst>
      <p:ext uri="{BB962C8B-B14F-4D97-AF65-F5344CB8AC3E}">
        <p14:creationId xmlns:p14="http://schemas.microsoft.com/office/powerpoint/2010/main" val="221662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Older Fields Had Higher NORM – Longer Time to Accumulate?</a:t>
            </a:r>
            <a:endParaRPr lang="en-US" dirty="0"/>
          </a:p>
        </p:txBody>
      </p:sp>
      <p:sp>
        <p:nvSpPr>
          <p:cNvPr id="3" name="Slide Number Placeholder 2"/>
          <p:cNvSpPr>
            <a:spLocks noGrp="1"/>
          </p:cNvSpPr>
          <p:nvPr>
            <p:ph type="sldNum" sz="quarter" idx="4"/>
          </p:nvPr>
        </p:nvSpPr>
        <p:spPr/>
        <p:txBody>
          <a:bodyPr/>
          <a:lstStyle/>
          <a:p>
            <a:fld id="{005A362E-B228-4E9A-85DD-E04F6D5B13B2}" type="slidenum">
              <a:rPr lang="en-US" smtClean="0">
                <a:solidFill>
                  <a:prstClr val="black">
                    <a:tint val="75000"/>
                  </a:prstClr>
                </a:solidFill>
              </a:rPr>
              <a:pPr/>
              <a:t>12</a:t>
            </a:fld>
            <a:endParaRPr lang="en-US" dirty="0">
              <a:solidFill>
                <a:prstClr val="black">
                  <a:tint val="75000"/>
                </a:prst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524000"/>
            <a:ext cx="81438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244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dirty="0"/>
              <a:t>NORM primarily accumulates in </a:t>
            </a:r>
            <a:r>
              <a:rPr lang="en-US" dirty="0" smtClean="0"/>
              <a:t>O &amp; G waste when </a:t>
            </a:r>
            <a:r>
              <a:rPr lang="en-US" dirty="0"/>
              <a:t>radium is dissolved and carried </a:t>
            </a:r>
            <a:r>
              <a:rPr lang="en-US" dirty="0" smtClean="0"/>
              <a:t>to surface </a:t>
            </a:r>
            <a:r>
              <a:rPr lang="en-US" dirty="0"/>
              <a:t>by produced </a:t>
            </a:r>
            <a:r>
              <a:rPr lang="en-US" dirty="0" smtClean="0"/>
              <a:t>water.</a:t>
            </a:r>
            <a:endParaRPr lang="en-US" dirty="0"/>
          </a:p>
          <a:p>
            <a:r>
              <a:rPr lang="en-US" dirty="0" smtClean="0"/>
              <a:t>Radium </a:t>
            </a:r>
            <a:r>
              <a:rPr lang="en-US" dirty="0"/>
              <a:t>is concentrated in scale and </a:t>
            </a:r>
            <a:r>
              <a:rPr lang="en-US" dirty="0" smtClean="0"/>
              <a:t>sludge when </a:t>
            </a:r>
            <a:r>
              <a:rPr lang="en-US" dirty="0"/>
              <a:t>precipitated with Ba-, Sr-, or </a:t>
            </a:r>
            <a:r>
              <a:rPr lang="en-US" dirty="0" smtClean="0"/>
              <a:t>Ca-SO</a:t>
            </a:r>
            <a:r>
              <a:rPr lang="en-US" baseline="-25000" dirty="0" smtClean="0"/>
              <a:t>4</a:t>
            </a:r>
            <a:r>
              <a:rPr lang="en-US" dirty="0" smtClean="0"/>
              <a:t>.</a:t>
            </a:r>
            <a:endParaRPr lang="en-US" dirty="0"/>
          </a:p>
          <a:p>
            <a:r>
              <a:rPr lang="en-US" dirty="0" smtClean="0"/>
              <a:t>NORM </a:t>
            </a:r>
            <a:r>
              <a:rPr lang="en-US" dirty="0"/>
              <a:t>also accumulates in gas </a:t>
            </a:r>
            <a:r>
              <a:rPr lang="en-US" dirty="0" smtClean="0"/>
              <a:t>processing facilities </a:t>
            </a:r>
            <a:r>
              <a:rPr lang="en-US" dirty="0"/>
              <a:t>when radon decays to </a:t>
            </a:r>
            <a:r>
              <a:rPr lang="en-US" dirty="0" smtClean="0"/>
              <a:t>lead</a:t>
            </a:r>
            <a:r>
              <a:rPr lang="en-US" baseline="30000" dirty="0" smtClean="0"/>
              <a:t>210</a:t>
            </a:r>
            <a:r>
              <a:rPr lang="en-US" dirty="0"/>
              <a:t>.</a:t>
            </a:r>
          </a:p>
          <a:p>
            <a:r>
              <a:rPr lang="en-US" dirty="0" smtClean="0"/>
              <a:t>Radon </a:t>
            </a:r>
            <a:r>
              <a:rPr lang="en-US" dirty="0"/>
              <a:t>decay elements accumulate on </a:t>
            </a:r>
            <a:r>
              <a:rPr lang="en-US" dirty="0" smtClean="0"/>
              <a:t>inner surface </a:t>
            </a:r>
            <a:r>
              <a:rPr lang="en-US" dirty="0"/>
              <a:t>of gas processing piping (</a:t>
            </a:r>
            <a:r>
              <a:rPr lang="en-US" dirty="0" smtClean="0"/>
              <a:t>propane-ethane processing</a:t>
            </a:r>
            <a:r>
              <a:rPr lang="en-US" dirty="0"/>
              <a:t>)</a:t>
            </a:r>
          </a:p>
        </p:txBody>
      </p:sp>
      <p:sp>
        <p:nvSpPr>
          <p:cNvPr id="2" name="Title 1"/>
          <p:cNvSpPr>
            <a:spLocks noGrp="1"/>
          </p:cNvSpPr>
          <p:nvPr>
            <p:ph type="title"/>
          </p:nvPr>
        </p:nvSpPr>
        <p:spPr/>
        <p:txBody>
          <a:bodyPr/>
          <a:lstStyle/>
          <a:p>
            <a:r>
              <a:rPr lang="en-US" b="0" dirty="0"/>
              <a:t>NORM Pathway into </a:t>
            </a:r>
            <a:r>
              <a:rPr lang="en-US" b="0" dirty="0" smtClean="0"/>
              <a:t>Oil &amp; Gas </a:t>
            </a:r>
            <a:r>
              <a:rPr lang="en-US" b="0" dirty="0"/>
              <a:t>Waste</a:t>
            </a:r>
            <a:endParaRPr lang="en-US" dirty="0"/>
          </a:p>
        </p:txBody>
      </p:sp>
      <p:sp>
        <p:nvSpPr>
          <p:cNvPr id="3" name="Slide Number Placeholder 2"/>
          <p:cNvSpPr>
            <a:spLocks noGrp="1"/>
          </p:cNvSpPr>
          <p:nvPr>
            <p:ph type="sldNum" sz="quarter" idx="4"/>
          </p:nvPr>
        </p:nvSpPr>
        <p:spPr/>
        <p:txBody>
          <a:bodyPr/>
          <a:lstStyle/>
          <a:p>
            <a:fld id="{005A362E-B228-4E9A-85DD-E04F6D5B13B2}"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981925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r>
              <a:rPr lang="en-US" dirty="0" smtClean="0"/>
              <a:t>Direct exposure to alpha particles through ingestion and inhalation. </a:t>
            </a:r>
          </a:p>
          <a:p>
            <a:r>
              <a:rPr lang="en-US" dirty="0" smtClean="0"/>
              <a:t>Direct exposure to beta particles by contact of materials from inside tanks. </a:t>
            </a:r>
          </a:p>
          <a:p>
            <a:r>
              <a:rPr lang="en-US" dirty="0" smtClean="0"/>
              <a:t>Breathing Radon gas for extended periods.</a:t>
            </a:r>
          </a:p>
          <a:p>
            <a:r>
              <a:rPr lang="en-US" dirty="0" smtClean="0"/>
              <a:t>How?</a:t>
            </a:r>
          </a:p>
          <a:p>
            <a:pPr lvl="1"/>
            <a:r>
              <a:rPr lang="en-US" dirty="0" smtClean="0"/>
              <a:t>Breathing dust.</a:t>
            </a:r>
          </a:p>
          <a:p>
            <a:pPr lvl="1"/>
            <a:r>
              <a:rPr lang="en-US" dirty="0" smtClean="0"/>
              <a:t>Eating or drink fluids that have contacted alpha particles.</a:t>
            </a:r>
          </a:p>
          <a:p>
            <a:pPr lvl="1"/>
            <a:r>
              <a:rPr lang="en-US" dirty="0" smtClean="0"/>
              <a:t>Removing beta contamination.</a:t>
            </a:r>
          </a:p>
          <a:p>
            <a:r>
              <a:rPr lang="en-US" sz="3000" b="1" dirty="0" smtClean="0">
                <a:solidFill>
                  <a:srgbClr val="FF0000"/>
                </a:solidFill>
              </a:rPr>
              <a:t>There are no  documented chronic cases of solid NORM (non-Radon) induced cancer.</a:t>
            </a:r>
          </a:p>
          <a:p>
            <a:pPr marL="0" indent="0">
              <a:buNone/>
            </a:pPr>
            <a:endParaRPr lang="en-US" dirty="0"/>
          </a:p>
        </p:txBody>
      </p:sp>
      <p:sp>
        <p:nvSpPr>
          <p:cNvPr id="3" name="Title 2"/>
          <p:cNvSpPr>
            <a:spLocks noGrp="1"/>
          </p:cNvSpPr>
          <p:nvPr>
            <p:ph type="title"/>
          </p:nvPr>
        </p:nvSpPr>
        <p:spPr/>
        <p:txBody>
          <a:bodyPr/>
          <a:lstStyle/>
          <a:p>
            <a:r>
              <a:rPr lang="en-US" dirty="0" smtClean="0"/>
              <a:t>What is the hazard?</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34997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aseline="30000" dirty="0" smtClean="0"/>
              <a:t>226</a:t>
            </a:r>
            <a:r>
              <a:rPr lang="en-US" sz="2800" dirty="0" smtClean="0"/>
              <a:t>Ra measurements from various formations</a:t>
            </a:r>
            <a:endParaRPr lang="en-US" sz="2800"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15</a:t>
            </a:fld>
            <a:endParaRPr lang="en-US" dirty="0">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47071"/>
            <a:ext cx="7162800" cy="5602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4290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In 2000, the Texas Railroad Commission surveyed &gt;600 leases. </a:t>
            </a:r>
          </a:p>
          <a:p>
            <a:r>
              <a:rPr lang="en-US" dirty="0" smtClean="0"/>
              <a:t>59 leases had surface equipment &gt;59 </a:t>
            </a:r>
            <a:r>
              <a:rPr lang="en-US" dirty="0" smtClean="0">
                <a:latin typeface="Symbol" panose="05050102010706020507" pitchFamily="18" charset="2"/>
              </a:rPr>
              <a:t>m</a:t>
            </a:r>
            <a:r>
              <a:rPr lang="en-US" dirty="0" smtClean="0"/>
              <a:t>R/hr.</a:t>
            </a:r>
          </a:p>
          <a:p>
            <a:r>
              <a:rPr lang="en-US" dirty="0" smtClean="0"/>
              <a:t>Of 6000 measurements, 3.4% were above 50 </a:t>
            </a:r>
            <a:r>
              <a:rPr lang="en-US" dirty="0" smtClean="0">
                <a:latin typeface="Symbol" panose="05050102010706020507" pitchFamily="18" charset="2"/>
              </a:rPr>
              <a:t>m</a:t>
            </a:r>
            <a:r>
              <a:rPr lang="en-US" dirty="0" smtClean="0"/>
              <a:t>R/hr.</a:t>
            </a:r>
          </a:p>
          <a:p>
            <a:r>
              <a:rPr lang="en-US" dirty="0" smtClean="0"/>
              <a:t>Max reading was &gt;1000 </a:t>
            </a:r>
            <a:r>
              <a:rPr lang="en-US" dirty="0" smtClean="0">
                <a:latin typeface="Symbol" panose="05050102010706020507" pitchFamily="18" charset="2"/>
              </a:rPr>
              <a:t>m</a:t>
            </a:r>
            <a:r>
              <a:rPr lang="en-US" dirty="0" smtClean="0"/>
              <a:t>R/hr.</a:t>
            </a:r>
          </a:p>
          <a:p>
            <a:r>
              <a:rPr lang="en-US" dirty="0" smtClean="0"/>
              <a:t>Water tanks, gun barrels and flow lines had highest readings. </a:t>
            </a:r>
            <a:endParaRPr lang="en-US" dirty="0"/>
          </a:p>
        </p:txBody>
      </p:sp>
      <p:sp>
        <p:nvSpPr>
          <p:cNvPr id="3" name="Title 2"/>
          <p:cNvSpPr>
            <a:spLocks noGrp="1"/>
          </p:cNvSpPr>
          <p:nvPr>
            <p:ph type="title"/>
          </p:nvPr>
        </p:nvSpPr>
        <p:spPr/>
        <p:txBody>
          <a:bodyPr/>
          <a:lstStyle/>
          <a:p>
            <a:r>
              <a:rPr lang="en-US" dirty="0" smtClean="0"/>
              <a:t>TX norm Inspection – Case History</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744719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normAutofit/>
          </a:bodyPr>
          <a:lstStyle/>
          <a:p>
            <a:r>
              <a:rPr lang="en-US" dirty="0"/>
              <a:t>The isotopes 226Ra and </a:t>
            </a:r>
            <a:r>
              <a:rPr lang="en-US" dirty="0" smtClean="0"/>
              <a:t>228Ra produce </a:t>
            </a:r>
            <a:r>
              <a:rPr lang="en-US" dirty="0"/>
              <a:t>most </a:t>
            </a:r>
            <a:r>
              <a:rPr lang="en-US" dirty="0" smtClean="0"/>
              <a:t>of the </a:t>
            </a:r>
            <a:r>
              <a:rPr lang="en-US" dirty="0"/>
              <a:t>radioactivity in oil and gas facilities. </a:t>
            </a:r>
            <a:endParaRPr lang="en-US" dirty="0" smtClean="0"/>
          </a:p>
          <a:p>
            <a:r>
              <a:rPr lang="en-US" dirty="0" smtClean="0"/>
              <a:t>Because the </a:t>
            </a:r>
            <a:r>
              <a:rPr lang="en-US" dirty="0"/>
              <a:t>half-lives of 226Ra and 228Ra are </a:t>
            </a:r>
            <a:r>
              <a:rPr lang="en-US" dirty="0" smtClean="0"/>
              <a:t>geologically short </a:t>
            </a:r>
            <a:r>
              <a:rPr lang="en-US" dirty="0"/>
              <a:t>(1,622 </a:t>
            </a:r>
            <a:r>
              <a:rPr lang="en-US" dirty="0" smtClean="0"/>
              <a:t>yr. </a:t>
            </a:r>
            <a:r>
              <a:rPr lang="en-US" dirty="0"/>
              <a:t>and 6.7 </a:t>
            </a:r>
            <a:r>
              <a:rPr lang="en-US" dirty="0" smtClean="0"/>
              <a:t>yr., </a:t>
            </a:r>
            <a:r>
              <a:rPr lang="en-US" dirty="0"/>
              <a:t>respectively), </a:t>
            </a:r>
            <a:r>
              <a:rPr lang="en-US" dirty="0" smtClean="0"/>
              <a:t>Ra incorporated </a:t>
            </a:r>
            <a:r>
              <a:rPr lang="en-US" dirty="0"/>
              <a:t>with sediments and original </a:t>
            </a:r>
            <a:r>
              <a:rPr lang="en-US" dirty="0" smtClean="0"/>
              <a:t>pore water </a:t>
            </a:r>
            <a:r>
              <a:rPr lang="en-US" dirty="0"/>
              <a:t>does not survive to be produced</a:t>
            </a:r>
            <a:r>
              <a:rPr lang="en-US" dirty="0" smtClean="0"/>
              <a:t>.</a:t>
            </a:r>
          </a:p>
          <a:p>
            <a:r>
              <a:rPr lang="en-US" dirty="0" smtClean="0"/>
              <a:t>(Isotopes in water migrating out of high RA activity rocks decay quickly) – shale an exception?  </a:t>
            </a:r>
          </a:p>
        </p:txBody>
      </p:sp>
      <p:sp>
        <p:nvSpPr>
          <p:cNvPr id="3" name="Title 2"/>
          <p:cNvSpPr>
            <a:spLocks noGrp="1"/>
          </p:cNvSpPr>
          <p:nvPr>
            <p:ph type="title"/>
          </p:nvPr>
        </p:nvSpPr>
        <p:spPr/>
        <p:txBody>
          <a:bodyPr/>
          <a:lstStyle/>
          <a:p>
            <a:r>
              <a:rPr lang="en-US" dirty="0" smtClean="0"/>
              <a:t>Why Do Produced Waters have Low Activity (Comments from TBEG, 1995)</a:t>
            </a:r>
            <a:endParaRPr lang="en-US" dirty="0"/>
          </a:p>
        </p:txBody>
      </p:sp>
      <p:sp>
        <p:nvSpPr>
          <p:cNvPr id="2" name="Slide Number Placeholder 1"/>
          <p:cNvSpPr>
            <a:spLocks noGrp="1"/>
          </p:cNvSpPr>
          <p:nvPr>
            <p:ph type="sldNum" sz="quarter" idx="4"/>
          </p:nvPr>
        </p:nvSpPr>
        <p:spPr/>
        <p:txBody>
          <a:bodyPr/>
          <a:lstStyle/>
          <a:p>
            <a:fld id="{005A362E-B228-4E9A-85DD-E04F6D5B13B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952597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532964"/>
            <a:ext cx="8686800" cy="4585727"/>
          </a:xfrm>
        </p:spPr>
        <p:txBody>
          <a:bodyPr>
            <a:normAutofit lnSpcReduction="10000"/>
          </a:bodyPr>
          <a:lstStyle/>
          <a:p>
            <a:r>
              <a:rPr lang="en-US" dirty="0" smtClean="0"/>
              <a:t>Older surface equipment and used pipe with barium or strontium scales are prime candidates, HOWEVER:</a:t>
            </a:r>
          </a:p>
          <a:p>
            <a:pPr lvl="1"/>
            <a:r>
              <a:rPr lang="en-US" dirty="0" smtClean="0"/>
              <a:t>Only a few areas are affected by NORM,</a:t>
            </a:r>
          </a:p>
          <a:p>
            <a:pPr lvl="1"/>
            <a:r>
              <a:rPr lang="en-US" dirty="0" smtClean="0"/>
              <a:t>Some areas start with higher than normal radioactivity,</a:t>
            </a:r>
          </a:p>
          <a:p>
            <a:pPr lvl="1"/>
            <a:r>
              <a:rPr lang="en-US" dirty="0" smtClean="0"/>
              <a:t>Even moderate to low radionuclide levels can be inadvertently concentrated to values above acceptable limits.</a:t>
            </a:r>
          </a:p>
          <a:p>
            <a:pPr lvl="2"/>
            <a:r>
              <a:rPr lang="en-US" dirty="0" smtClean="0"/>
              <a:t>Evaporation, settling of solids, centrifuges, filtration, sludge formation, flocculation and precipitation all concentrate NORM.</a:t>
            </a:r>
          </a:p>
          <a:p>
            <a:pPr lvl="1"/>
            <a:r>
              <a:rPr lang="en-US" dirty="0" smtClean="0"/>
              <a:t>Some produced waters (and even some virgin drinking waters) have higher than acceptable radioactivity values. The best approach for produced waters is not to concentrate the waters or solids from such waters. </a:t>
            </a:r>
          </a:p>
          <a:p>
            <a:pPr lvl="1"/>
            <a:endParaRPr lang="en-US" dirty="0"/>
          </a:p>
        </p:txBody>
      </p:sp>
      <p:sp>
        <p:nvSpPr>
          <p:cNvPr id="3" name="Title 2"/>
          <p:cNvSpPr>
            <a:spLocks noGrp="1"/>
          </p:cNvSpPr>
          <p:nvPr>
            <p:ph type="title"/>
          </p:nvPr>
        </p:nvSpPr>
        <p:spPr/>
        <p:txBody>
          <a:bodyPr/>
          <a:lstStyle/>
          <a:p>
            <a:r>
              <a:rPr lang="en-US" dirty="0" smtClean="0"/>
              <a:t>Where should you Expect NORM?</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733764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005A362E-B228-4E9A-85DD-E04F6D5B13B2}" type="slidenum">
              <a:rPr lang="en-US" smtClean="0">
                <a:solidFill>
                  <a:prstClr val="black">
                    <a:tint val="75000"/>
                  </a:prstClr>
                </a:solidFill>
              </a:rPr>
              <a:pPr/>
              <a:t>19</a:t>
            </a:fld>
            <a:endParaRPr lang="en-US" dirty="0">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381000"/>
            <a:ext cx="69723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81000"/>
            <a:ext cx="2133600" cy="1323439"/>
          </a:xfrm>
          <a:prstGeom prst="rect">
            <a:avLst/>
          </a:prstGeom>
          <a:noFill/>
        </p:spPr>
        <p:txBody>
          <a:bodyPr wrap="square" rtlCol="0">
            <a:spAutoFit/>
          </a:bodyPr>
          <a:lstStyle/>
          <a:p>
            <a:r>
              <a:rPr lang="en-US" sz="1600" b="1" dirty="0" smtClean="0">
                <a:solidFill>
                  <a:srgbClr val="462E00"/>
                </a:solidFill>
              </a:rPr>
              <a:t>TOP – O&amp;G NORM Levels</a:t>
            </a:r>
          </a:p>
          <a:p>
            <a:endParaRPr lang="en-US" sz="1600" b="1" dirty="0">
              <a:solidFill>
                <a:srgbClr val="462E00"/>
              </a:solidFill>
            </a:endParaRPr>
          </a:p>
          <a:p>
            <a:r>
              <a:rPr lang="en-US" sz="1600" b="1" dirty="0" smtClean="0">
                <a:solidFill>
                  <a:srgbClr val="462E00"/>
                </a:solidFill>
              </a:rPr>
              <a:t>Bottom – O&amp;G Well Locations</a:t>
            </a:r>
          </a:p>
        </p:txBody>
      </p:sp>
      <p:sp>
        <p:nvSpPr>
          <p:cNvPr id="5" name="TextBox 4"/>
          <p:cNvSpPr txBox="1"/>
          <p:nvPr/>
        </p:nvSpPr>
        <p:spPr>
          <a:xfrm>
            <a:off x="76200" y="1713964"/>
            <a:ext cx="2209800" cy="4770537"/>
          </a:xfrm>
          <a:prstGeom prst="rect">
            <a:avLst/>
          </a:prstGeom>
          <a:noFill/>
        </p:spPr>
        <p:txBody>
          <a:bodyPr wrap="square" rtlCol="0">
            <a:spAutoFit/>
          </a:bodyPr>
          <a:lstStyle/>
          <a:p>
            <a:r>
              <a:rPr lang="en-US" sz="1600" b="1" dirty="0" smtClean="0">
                <a:solidFill>
                  <a:srgbClr val="462E00"/>
                </a:solidFill>
              </a:rPr>
              <a:t>Gamma-ray radiation levels exceeded natural background radiation levels at 42% of surface sites.  </a:t>
            </a:r>
            <a:br>
              <a:rPr lang="en-US" sz="1600" b="1" dirty="0" smtClean="0">
                <a:solidFill>
                  <a:srgbClr val="462E00"/>
                </a:solidFill>
              </a:rPr>
            </a:br>
            <a:endParaRPr lang="en-US" sz="1600" b="1" dirty="0" smtClean="0">
              <a:solidFill>
                <a:srgbClr val="462E00"/>
              </a:solidFill>
            </a:endParaRPr>
          </a:p>
          <a:p>
            <a:r>
              <a:rPr lang="en-US" sz="1600" b="1" dirty="0" smtClean="0">
                <a:solidFill>
                  <a:srgbClr val="462E00"/>
                </a:solidFill>
              </a:rPr>
              <a:t>Radium, Uranium, Thorium and Potassium isotopes are problems when the isotopes are concentrated in scale, sludge and/or sediment. </a:t>
            </a:r>
            <a:br>
              <a:rPr lang="en-US" sz="1600" b="1" dirty="0" smtClean="0">
                <a:solidFill>
                  <a:srgbClr val="462E00"/>
                </a:solidFill>
              </a:rPr>
            </a:br>
            <a:endParaRPr lang="en-US" sz="1600" b="1" dirty="0" smtClean="0">
              <a:solidFill>
                <a:srgbClr val="462E00"/>
              </a:solidFill>
            </a:endParaRPr>
          </a:p>
          <a:p>
            <a:r>
              <a:rPr lang="en-US" sz="1600" b="1" dirty="0" smtClean="0">
                <a:solidFill>
                  <a:srgbClr val="462E00"/>
                </a:solidFill>
              </a:rPr>
              <a:t>Markedly higher RA was found in Gulf Coast, northeast Texas, southeast Illinois and south-central Kansas. </a:t>
            </a:r>
          </a:p>
        </p:txBody>
      </p:sp>
    </p:spTree>
    <p:extLst>
      <p:ext uri="{BB962C8B-B14F-4D97-AF65-F5344CB8AC3E}">
        <p14:creationId xmlns:p14="http://schemas.microsoft.com/office/powerpoint/2010/main" val="116138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1" y="2146102"/>
            <a:ext cx="3876674" cy="520898"/>
          </a:xfrm>
        </p:spPr>
        <p:txBody>
          <a:bodyPr>
            <a:normAutofit fontScale="90000"/>
          </a:bodyPr>
          <a:lstStyle/>
          <a:p>
            <a:r>
              <a:rPr lang="en-US" dirty="0" smtClean="0"/>
              <a:t>Comparison Doses</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a:t>
            </a:fld>
            <a:endParaRPr lang="en-US" dirty="0">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9525"/>
            <a:ext cx="5019675"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590800" y="1828800"/>
            <a:ext cx="533400" cy="307777"/>
          </a:xfrm>
          <a:prstGeom prst="rect">
            <a:avLst/>
          </a:prstGeom>
          <a:noFill/>
        </p:spPr>
        <p:txBody>
          <a:bodyPr wrap="square" rtlCol="0">
            <a:spAutoFit/>
          </a:bodyPr>
          <a:lstStyle/>
          <a:p>
            <a:r>
              <a:rPr lang="en-US" sz="1400" dirty="0" smtClean="0">
                <a:solidFill>
                  <a:srgbClr val="462E00"/>
                </a:solidFill>
                <a:latin typeface="+mn-lt"/>
              </a:rPr>
              <a:t>BBC</a:t>
            </a:r>
          </a:p>
        </p:txBody>
      </p:sp>
      <p:sp>
        <p:nvSpPr>
          <p:cNvPr id="10" name="TextBox 9"/>
          <p:cNvSpPr txBox="1"/>
          <p:nvPr/>
        </p:nvSpPr>
        <p:spPr>
          <a:xfrm>
            <a:off x="8077200" y="1447800"/>
            <a:ext cx="685800" cy="307777"/>
          </a:xfrm>
          <a:prstGeom prst="rect">
            <a:avLst/>
          </a:prstGeom>
          <a:noFill/>
        </p:spPr>
        <p:txBody>
          <a:bodyPr wrap="square" rtlCol="0">
            <a:spAutoFit/>
          </a:bodyPr>
          <a:lstStyle/>
          <a:p>
            <a:r>
              <a:rPr lang="en-US" sz="1400" dirty="0" smtClean="0">
                <a:solidFill>
                  <a:srgbClr val="462E00"/>
                </a:solidFill>
                <a:latin typeface="+mn-lt"/>
              </a:rPr>
              <a:t>EPA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3951"/>
            <a:ext cx="4114800" cy="18634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52400" y="4419600"/>
            <a:ext cx="3952875" cy="1323439"/>
          </a:xfrm>
          <a:prstGeom prst="rect">
            <a:avLst/>
          </a:prstGeom>
          <a:noFill/>
        </p:spPr>
        <p:txBody>
          <a:bodyPr wrap="square" rtlCol="0">
            <a:spAutoFit/>
          </a:bodyPr>
          <a:lstStyle/>
          <a:p>
            <a:endParaRPr lang="en-US" sz="2000" b="1" dirty="0">
              <a:solidFill>
                <a:srgbClr val="462E00"/>
              </a:solidFill>
            </a:endParaRPr>
          </a:p>
          <a:p>
            <a:r>
              <a:rPr lang="en-US" sz="2000" b="1" dirty="0" smtClean="0">
                <a:solidFill>
                  <a:srgbClr val="462E00"/>
                </a:solidFill>
                <a:latin typeface="+mn-lt"/>
              </a:rPr>
              <a:t>Total background is about 620 mrem/yr and OSHA occupational limit is 5,000 mrem/yr.</a:t>
            </a:r>
          </a:p>
        </p:txBody>
      </p:sp>
      <p:sp>
        <p:nvSpPr>
          <p:cNvPr id="2" name="Right Arrow 1"/>
          <p:cNvSpPr/>
          <p:nvPr/>
        </p:nvSpPr>
        <p:spPr>
          <a:xfrm>
            <a:off x="8305800" y="2743200"/>
            <a:ext cx="381000" cy="228600"/>
          </a:xfrm>
          <a:prstGeom prst="rightArrow">
            <a:avLst/>
          </a:prstGeom>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8677275" y="5628739"/>
            <a:ext cx="381000" cy="228600"/>
          </a:xfrm>
          <a:prstGeom prst="rightArrow">
            <a:avLst/>
          </a:prstGeom>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967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r>
              <a:rPr lang="en-US" dirty="0" smtClean="0"/>
              <a:t>Solid NORM can be:</a:t>
            </a:r>
          </a:p>
          <a:p>
            <a:pPr lvl="1"/>
            <a:r>
              <a:rPr lang="en-US" dirty="0" smtClean="0"/>
              <a:t>Crystalline, brittle &amp; thin, may flake, mostly in pipes and tanks.</a:t>
            </a:r>
          </a:p>
          <a:p>
            <a:pPr lvl="1"/>
            <a:r>
              <a:rPr lang="en-US" dirty="0" smtClean="0"/>
              <a:t>NORM scales are white to brown, and are typically calcium, barium or strontium sulfates.</a:t>
            </a:r>
          </a:p>
          <a:p>
            <a:pPr lvl="1"/>
            <a:r>
              <a:rPr lang="en-US" dirty="0" smtClean="0"/>
              <a:t>NORM-rich sludge (tank bottoms) may have any appearance – can only identify with inspection instruments. </a:t>
            </a:r>
          </a:p>
          <a:p>
            <a:pPr lvl="1"/>
            <a:r>
              <a:rPr lang="en-US" dirty="0" smtClean="0"/>
              <a:t>Evaporites and pipe cleaning residues (usually in pipe yards) may be higher than background NORM.</a:t>
            </a:r>
          </a:p>
          <a:p>
            <a:r>
              <a:rPr lang="en-US" dirty="0" smtClean="0"/>
              <a:t>Radon-222 gas is colorless, but is short half life (3.8 days) and can form lead-210 films (gray or black) on inside of pipe, valves, etc. in gas processing equipment.</a:t>
            </a:r>
            <a:endParaRPr lang="en-US" dirty="0"/>
          </a:p>
        </p:txBody>
      </p:sp>
      <p:sp>
        <p:nvSpPr>
          <p:cNvPr id="3" name="Title 2"/>
          <p:cNvSpPr>
            <a:spLocks noGrp="1"/>
          </p:cNvSpPr>
          <p:nvPr>
            <p:ph type="title"/>
          </p:nvPr>
        </p:nvSpPr>
        <p:spPr/>
        <p:txBody>
          <a:bodyPr/>
          <a:lstStyle/>
          <a:p>
            <a:r>
              <a:rPr lang="en-US" dirty="0" smtClean="0"/>
              <a:t>What does NORM Look like?</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4033462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28600" y="1219200"/>
            <a:ext cx="8310563" cy="4585727"/>
          </a:xfrm>
        </p:spPr>
        <p:txBody>
          <a:bodyPr>
            <a:noAutofit/>
          </a:bodyPr>
          <a:lstStyle/>
          <a:p>
            <a:r>
              <a:rPr lang="en-US" sz="3200" dirty="0" smtClean="0"/>
              <a:t>Largest source is airborne Radon</a:t>
            </a:r>
          </a:p>
          <a:p>
            <a:pPr lvl="1"/>
            <a:r>
              <a:rPr lang="en-US" sz="2800" dirty="0" smtClean="0"/>
              <a:t>Emanates from ground (decay product of uranium)</a:t>
            </a:r>
          </a:p>
          <a:p>
            <a:pPr lvl="1"/>
            <a:r>
              <a:rPr lang="en-US" sz="2800" dirty="0" smtClean="0"/>
              <a:t>Short half-life, avoid areas where Radon can concentrate and not disperse. </a:t>
            </a:r>
          </a:p>
          <a:p>
            <a:pPr lvl="1"/>
            <a:r>
              <a:rPr lang="en-US" sz="2800" dirty="0" smtClean="0"/>
              <a:t>Unevenly distributed – some areas much higher – e.g. -Colorado.</a:t>
            </a:r>
          </a:p>
          <a:p>
            <a:pPr lvl="1"/>
            <a:r>
              <a:rPr lang="en-US" sz="2800" dirty="0" smtClean="0"/>
              <a:t>Avg inhaled dose is 1.26 mSv/yr. or 126 mRem/yr.</a:t>
            </a:r>
          </a:p>
          <a:p>
            <a:pPr lvl="1"/>
            <a:r>
              <a:rPr lang="en-US" sz="2800" u="sng" dirty="0" smtClean="0"/>
              <a:t>Second leading cause of lung cancer after smoking</a:t>
            </a:r>
            <a:r>
              <a:rPr lang="en-US" sz="2800" dirty="0" smtClean="0"/>
              <a:t>.</a:t>
            </a:r>
          </a:p>
          <a:p>
            <a:pPr lvl="1"/>
            <a:endParaRPr lang="en-US" sz="2800" dirty="0"/>
          </a:p>
        </p:txBody>
      </p:sp>
      <p:sp>
        <p:nvSpPr>
          <p:cNvPr id="3" name="Title 2"/>
          <p:cNvSpPr>
            <a:spLocks noGrp="1"/>
          </p:cNvSpPr>
          <p:nvPr>
            <p:ph type="title"/>
          </p:nvPr>
        </p:nvSpPr>
        <p:spPr/>
        <p:txBody>
          <a:bodyPr/>
          <a:lstStyle/>
          <a:p>
            <a:r>
              <a:rPr lang="en-US" dirty="0" smtClean="0"/>
              <a:t>Norm in the Air </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40630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r>
              <a:rPr lang="en-US" dirty="0" smtClean="0"/>
              <a:t>A trained person (8 hr...... NORM surveyor course) surveys the area:</a:t>
            </a:r>
          </a:p>
          <a:p>
            <a:pPr lvl="1"/>
            <a:r>
              <a:rPr lang="en-US" dirty="0" smtClean="0"/>
              <a:t>Soil readings taken while walking slowly holding the probe a half-inch off the ground.</a:t>
            </a:r>
          </a:p>
          <a:p>
            <a:pPr lvl="1"/>
            <a:r>
              <a:rPr lang="en-US" dirty="0" smtClean="0"/>
              <a:t>Readings of the background, generally taken with the probe at waist high.</a:t>
            </a:r>
          </a:p>
          <a:p>
            <a:pPr lvl="1"/>
            <a:r>
              <a:rPr lang="en-US" dirty="0" smtClean="0"/>
              <a:t>Readings of tanks and mid level and at bottom at several points around the tank with the probe about a half-inch from the tank wall. Also check pipes, valves, pumps. Water knockouts, etc.</a:t>
            </a:r>
          </a:p>
          <a:p>
            <a:pPr lvl="1"/>
            <a:r>
              <a:rPr lang="en-US" dirty="0" smtClean="0"/>
              <a:t>Compare readings with background to determine hazard level.</a:t>
            </a:r>
          </a:p>
          <a:p>
            <a:pPr lvl="1"/>
            <a:r>
              <a:rPr lang="en-US" dirty="0" smtClean="0"/>
              <a:t>There is NORM everywhere and all materials have some level of radioactivity. </a:t>
            </a:r>
            <a:endParaRPr lang="en-US" dirty="0"/>
          </a:p>
        </p:txBody>
      </p:sp>
      <p:sp>
        <p:nvSpPr>
          <p:cNvPr id="3" name="Title 2"/>
          <p:cNvSpPr>
            <a:spLocks noGrp="1"/>
          </p:cNvSpPr>
          <p:nvPr>
            <p:ph type="title"/>
          </p:nvPr>
        </p:nvSpPr>
        <p:spPr/>
        <p:txBody>
          <a:bodyPr/>
          <a:lstStyle/>
          <a:p>
            <a:r>
              <a:rPr lang="en-US" dirty="0" smtClean="0"/>
              <a:t>How do you identify NORM?</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469193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lnSpcReduction="10000"/>
          </a:bodyPr>
          <a:lstStyle/>
          <a:p>
            <a:r>
              <a:rPr lang="en-US" dirty="0" smtClean="0"/>
              <a:t>Tag or mark the equipment with the reading and avoid maintenance that would disturb the materials. </a:t>
            </a:r>
          </a:p>
          <a:p>
            <a:r>
              <a:rPr lang="en-US" dirty="0" smtClean="0"/>
              <a:t>Do </a:t>
            </a:r>
            <a:r>
              <a:rPr lang="en-US" u="sng" dirty="0" smtClean="0"/>
              <a:t>not</a:t>
            </a:r>
            <a:r>
              <a:rPr lang="en-US" dirty="0" smtClean="0"/>
              <a:t> have to take the equipment out of service immediately in most cases.</a:t>
            </a:r>
          </a:p>
          <a:p>
            <a:r>
              <a:rPr lang="en-US" dirty="0" smtClean="0"/>
              <a:t>At a time when maintenance is scheduled, a licensed NORM remediation company must decontaminate the equipment.</a:t>
            </a:r>
          </a:p>
          <a:p>
            <a:r>
              <a:rPr lang="en-US" dirty="0" smtClean="0"/>
              <a:t>After the equipment is decontaminated, the equipment may be returned to service, sold or reused at another location (Texas rules)</a:t>
            </a:r>
            <a:endParaRPr lang="en-US" dirty="0"/>
          </a:p>
        </p:txBody>
      </p:sp>
      <p:sp>
        <p:nvSpPr>
          <p:cNvPr id="3" name="Title 2"/>
          <p:cNvSpPr>
            <a:spLocks noGrp="1"/>
          </p:cNvSpPr>
          <p:nvPr>
            <p:ph type="title"/>
          </p:nvPr>
        </p:nvSpPr>
        <p:spPr/>
        <p:txBody>
          <a:bodyPr/>
          <a:lstStyle/>
          <a:p>
            <a:r>
              <a:rPr lang="en-US" dirty="0" smtClean="0"/>
              <a:t>What do you do if the NORM readings are over the limit?</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874436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altLang="en-US" b="1" dirty="0"/>
              <a:t>Geiger-counter; NORM survey Instrument</a:t>
            </a:r>
          </a:p>
          <a:p>
            <a:pPr lvl="1"/>
            <a:r>
              <a:rPr lang="en-US" altLang="en-US" b="1" dirty="0">
                <a:solidFill>
                  <a:schemeClr val="tx1"/>
                </a:solidFill>
              </a:rPr>
              <a:t>Scintillation probe- Sodium Iodide crystal</a:t>
            </a:r>
          </a:p>
          <a:p>
            <a:pPr lvl="1"/>
            <a:r>
              <a:rPr lang="en-US" altLang="en-US" b="1" dirty="0" smtClean="0">
                <a:solidFill>
                  <a:schemeClr val="tx1"/>
                </a:solidFill>
              </a:rPr>
              <a:t>Pancake or Geiger-Mueller </a:t>
            </a:r>
            <a:r>
              <a:rPr lang="en-US" altLang="en-US" b="1" dirty="0">
                <a:solidFill>
                  <a:schemeClr val="tx1"/>
                </a:solidFill>
              </a:rPr>
              <a:t>probe- mylar </a:t>
            </a:r>
            <a:r>
              <a:rPr lang="en-US" altLang="en-US" b="1" dirty="0" smtClean="0">
                <a:solidFill>
                  <a:schemeClr val="tx1"/>
                </a:solidFill>
              </a:rPr>
              <a:t>plastic cover</a:t>
            </a:r>
            <a:endParaRPr lang="en-US" altLang="en-US" b="1" dirty="0">
              <a:solidFill>
                <a:schemeClr val="tx1"/>
              </a:solidFill>
            </a:endParaRPr>
          </a:p>
          <a:p>
            <a:pPr lvl="1">
              <a:buFont typeface="Wingdings" pitchFamily="2" charset="2"/>
              <a:buNone/>
            </a:pPr>
            <a:endParaRPr lang="en-US" altLang="en-US" b="1" dirty="0"/>
          </a:p>
          <a:p>
            <a:r>
              <a:rPr lang="en-US" altLang="en-US" b="1" dirty="0"/>
              <a:t>Scintillation probe- (µR/hr) Measures Gamma</a:t>
            </a:r>
          </a:p>
          <a:p>
            <a:r>
              <a:rPr lang="en-US" altLang="en-US" b="1" dirty="0" smtClean="0"/>
              <a:t>Pancake or Geiger-Mueller </a:t>
            </a:r>
            <a:r>
              <a:rPr lang="en-US" altLang="en-US" b="1" dirty="0"/>
              <a:t>probe- (cpm) </a:t>
            </a:r>
            <a:r>
              <a:rPr lang="en-US" altLang="en-US" b="1" dirty="0" smtClean="0"/>
              <a:t>measures </a:t>
            </a:r>
            <a:r>
              <a:rPr lang="en-US" altLang="en-US" b="1" dirty="0"/>
              <a:t>Alpha and Beta particles</a:t>
            </a:r>
            <a:r>
              <a:rPr lang="en-US" altLang="en-US" dirty="0"/>
              <a:t> </a:t>
            </a:r>
          </a:p>
          <a:p>
            <a:endParaRPr lang="en-US" dirty="0"/>
          </a:p>
        </p:txBody>
      </p:sp>
      <p:sp>
        <p:nvSpPr>
          <p:cNvPr id="3" name="Title 2"/>
          <p:cNvSpPr>
            <a:spLocks noGrp="1"/>
          </p:cNvSpPr>
          <p:nvPr>
            <p:ph type="title"/>
          </p:nvPr>
        </p:nvSpPr>
        <p:spPr/>
        <p:txBody>
          <a:bodyPr/>
          <a:lstStyle/>
          <a:p>
            <a:r>
              <a:rPr lang="en-US" dirty="0" smtClean="0"/>
              <a:t>Measurement Devices</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923455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846740529"/>
              </p:ext>
            </p:extLst>
          </p:nvPr>
        </p:nvGraphicFramePr>
        <p:xfrm>
          <a:off x="457200" y="1752600"/>
          <a:ext cx="8305800" cy="4079240"/>
        </p:xfrm>
        <a:graphic>
          <a:graphicData uri="http://schemas.openxmlformats.org/drawingml/2006/table">
            <a:tbl>
              <a:tblPr firstRow="1" bandRow="1">
                <a:tableStyleId>{5C22544A-7EE6-4342-B048-85BDC9FD1C3A}</a:tableStyleId>
              </a:tblPr>
              <a:tblGrid>
                <a:gridCol w="5966138"/>
                <a:gridCol w="2339662"/>
              </a:tblGrid>
              <a:tr h="370840">
                <a:tc>
                  <a:txBody>
                    <a:bodyPr/>
                    <a:lstStyle/>
                    <a:p>
                      <a:r>
                        <a:rPr lang="en-US" dirty="0" smtClean="0"/>
                        <a:t>Texas Limits (From RRC Website)</a:t>
                      </a:r>
                      <a:endParaRPr lang="en-US" dirty="0"/>
                    </a:p>
                  </a:txBody>
                  <a:tcPr/>
                </a:tc>
                <a:tc>
                  <a:txBody>
                    <a:bodyPr/>
                    <a:lstStyle/>
                    <a:p>
                      <a:pPr algn="ctr"/>
                      <a:endParaRPr lang="en-US" dirty="0"/>
                    </a:p>
                  </a:txBody>
                  <a:tcPr/>
                </a:tc>
              </a:tr>
              <a:tr h="370840">
                <a:tc>
                  <a:txBody>
                    <a:bodyPr/>
                    <a:lstStyle/>
                    <a:p>
                      <a:r>
                        <a:rPr lang="en-US" dirty="0" smtClean="0"/>
                        <a:t>For Protection of the Public</a:t>
                      </a:r>
                      <a:endParaRPr lang="en-US" dirty="0"/>
                    </a:p>
                  </a:txBody>
                  <a:tcPr/>
                </a:tc>
                <a:tc>
                  <a:txBody>
                    <a:bodyPr/>
                    <a:lstStyle/>
                    <a:p>
                      <a:pPr algn="l"/>
                      <a:r>
                        <a:rPr lang="en-US" dirty="0" smtClean="0"/>
                        <a:t>100 milliRem/yr </a:t>
                      </a:r>
                      <a:endParaRPr lang="en-US" dirty="0"/>
                    </a:p>
                  </a:txBody>
                  <a:tcPr/>
                </a:tc>
              </a:tr>
              <a:tr h="370840">
                <a:tc>
                  <a:txBody>
                    <a:bodyPr/>
                    <a:lstStyle/>
                    <a:p>
                      <a:r>
                        <a:rPr lang="en-US" dirty="0" smtClean="0"/>
                        <a:t>For Radium in Drinking Water</a:t>
                      </a:r>
                      <a:endParaRPr lang="en-US" dirty="0"/>
                    </a:p>
                  </a:txBody>
                  <a:tcPr/>
                </a:tc>
                <a:tc>
                  <a:txBody>
                    <a:bodyPr/>
                    <a:lstStyle/>
                    <a:p>
                      <a:pPr algn="l"/>
                      <a:r>
                        <a:rPr lang="en-US" dirty="0" smtClean="0"/>
                        <a:t>5 pCi/liter</a:t>
                      </a:r>
                      <a:endParaRPr lang="en-US" dirty="0"/>
                    </a:p>
                  </a:txBody>
                  <a:tcPr/>
                </a:tc>
              </a:tr>
              <a:tr h="370840">
                <a:tc>
                  <a:txBody>
                    <a:bodyPr/>
                    <a:lstStyle/>
                    <a:p>
                      <a:r>
                        <a:rPr lang="en-US" dirty="0" smtClean="0"/>
                        <a:t>EPA</a:t>
                      </a:r>
                      <a:r>
                        <a:rPr lang="en-US" baseline="0" dirty="0" smtClean="0"/>
                        <a:t> suggested action level for Radon in residences</a:t>
                      </a:r>
                      <a:endParaRPr lang="en-US" dirty="0"/>
                    </a:p>
                  </a:txBody>
                  <a:tcPr/>
                </a:tc>
                <a:tc>
                  <a:txBody>
                    <a:bodyPr/>
                    <a:lstStyle/>
                    <a:p>
                      <a:pPr algn="l"/>
                      <a:r>
                        <a:rPr lang="en-US" dirty="0" smtClean="0"/>
                        <a:t>4 pCi/liter</a:t>
                      </a:r>
                      <a:endParaRPr lang="en-US" dirty="0"/>
                    </a:p>
                  </a:txBody>
                  <a:tcPr/>
                </a:tc>
              </a:tr>
              <a:tr h="370840">
                <a:tc>
                  <a:txBody>
                    <a:bodyPr/>
                    <a:lstStyle/>
                    <a:p>
                      <a:r>
                        <a:rPr lang="en-US" dirty="0" smtClean="0"/>
                        <a:t>Examples of radiation exposure levels</a:t>
                      </a:r>
                      <a:endParaRPr lang="en-US" dirty="0"/>
                    </a:p>
                  </a:txBody>
                  <a:tcPr/>
                </a:tc>
                <a:tc>
                  <a:txBody>
                    <a:bodyPr/>
                    <a:lstStyle/>
                    <a:p>
                      <a:pPr algn="l"/>
                      <a:endParaRPr lang="en-US" dirty="0"/>
                    </a:p>
                  </a:txBody>
                  <a:tcPr/>
                </a:tc>
              </a:tr>
              <a:tr h="370840">
                <a:tc>
                  <a:txBody>
                    <a:bodyPr/>
                    <a:lstStyle/>
                    <a:p>
                      <a:r>
                        <a:rPr lang="en-US" dirty="0" smtClean="0"/>
                        <a:t>   Terrestrial background TX Gulf Coast</a:t>
                      </a:r>
                      <a:endParaRPr lang="en-US" dirty="0"/>
                    </a:p>
                  </a:txBody>
                  <a:tcPr/>
                </a:tc>
                <a:tc>
                  <a:txBody>
                    <a:bodyPr/>
                    <a:lstStyle/>
                    <a:p>
                      <a:pPr algn="l"/>
                      <a:r>
                        <a:rPr lang="en-US" dirty="0" smtClean="0"/>
                        <a:t>60 milliRem/yr</a:t>
                      </a:r>
                      <a:endParaRPr lang="en-US" dirty="0"/>
                    </a:p>
                  </a:txBody>
                  <a:tcPr/>
                </a:tc>
              </a:tr>
              <a:tr h="370840">
                <a:tc>
                  <a:txBody>
                    <a:bodyPr/>
                    <a:lstStyle/>
                    <a:p>
                      <a:r>
                        <a:rPr lang="en-US" baseline="0" dirty="0" smtClean="0"/>
                        <a:t>   Terrestrial background for Texas Panhandle</a:t>
                      </a:r>
                      <a:endParaRPr lang="en-US" dirty="0"/>
                    </a:p>
                  </a:txBody>
                  <a:tcPr/>
                </a:tc>
                <a:tc>
                  <a:txBody>
                    <a:bodyPr/>
                    <a:lstStyle/>
                    <a:p>
                      <a:pPr algn="l"/>
                      <a:r>
                        <a:rPr lang="en-US" dirty="0" smtClean="0"/>
                        <a:t>120 milliRem/yr</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Medical X-ray</a:t>
                      </a:r>
                      <a:endParaRPr lang="en-US" dirty="0"/>
                    </a:p>
                  </a:txBody>
                  <a:tcPr/>
                </a:tc>
                <a:tc>
                  <a:txBody>
                    <a:bodyPr/>
                    <a:lstStyle/>
                    <a:p>
                      <a:pPr algn="l"/>
                      <a:r>
                        <a:rPr lang="en-US" dirty="0" smtClean="0"/>
                        <a:t>40 milliRem</a:t>
                      </a:r>
                      <a:endParaRPr lang="en-US" dirty="0"/>
                    </a:p>
                  </a:txBody>
                  <a:tcPr/>
                </a:tc>
              </a:tr>
              <a:tr h="370840">
                <a:tc>
                  <a:txBody>
                    <a:bodyPr/>
                    <a:lstStyle/>
                    <a:p>
                      <a:r>
                        <a:rPr lang="en-US" dirty="0" smtClean="0"/>
                        <a:t>   Cosmic (sea</a:t>
                      </a:r>
                      <a:r>
                        <a:rPr lang="en-US" baseline="0" dirty="0" smtClean="0"/>
                        <a:t> level exposure)</a:t>
                      </a:r>
                      <a:endParaRPr lang="en-US" dirty="0"/>
                    </a:p>
                  </a:txBody>
                  <a:tcPr/>
                </a:tc>
                <a:tc>
                  <a:txBody>
                    <a:bodyPr/>
                    <a:lstStyle/>
                    <a:p>
                      <a:pPr algn="l"/>
                      <a:r>
                        <a:rPr lang="en-US" dirty="0" smtClean="0"/>
                        <a:t>35 milliRem/yr</a:t>
                      </a:r>
                      <a:endParaRPr lang="en-US" dirty="0"/>
                    </a:p>
                  </a:txBody>
                  <a:tcPr/>
                </a:tc>
              </a:tr>
              <a:tr h="370840">
                <a:tc>
                  <a:txBody>
                    <a:bodyPr/>
                    <a:lstStyle/>
                    <a:p>
                      <a:r>
                        <a:rPr lang="en-US" dirty="0" smtClean="0"/>
                        <a:t>   Cosmic (10,000</a:t>
                      </a:r>
                      <a:r>
                        <a:rPr lang="en-US" baseline="0" dirty="0" smtClean="0"/>
                        <a:t> ft elevation)</a:t>
                      </a:r>
                      <a:endParaRPr lang="en-US" dirty="0"/>
                    </a:p>
                  </a:txBody>
                  <a:tcPr/>
                </a:tc>
                <a:tc>
                  <a:txBody>
                    <a:bodyPr/>
                    <a:lstStyle/>
                    <a:p>
                      <a:pPr algn="l"/>
                      <a:r>
                        <a:rPr lang="en-US" dirty="0" smtClean="0"/>
                        <a:t>85 milliRems/yr</a:t>
                      </a:r>
                      <a:endParaRPr lang="en-US" dirty="0"/>
                    </a:p>
                  </a:txBody>
                  <a:tcPr/>
                </a:tc>
              </a:tr>
              <a:tr h="370840">
                <a:tc>
                  <a:txBody>
                    <a:bodyPr/>
                    <a:lstStyle/>
                    <a:p>
                      <a:endParaRPr lang="en-US" dirty="0"/>
                    </a:p>
                  </a:txBody>
                  <a:tcPr/>
                </a:tc>
                <a:tc>
                  <a:txBody>
                    <a:bodyPr/>
                    <a:lstStyle/>
                    <a:p>
                      <a:pPr algn="l"/>
                      <a:endParaRPr lang="en-US" dirty="0"/>
                    </a:p>
                  </a:txBody>
                  <a:tcPr/>
                </a:tc>
              </a:tr>
            </a:tbl>
          </a:graphicData>
        </a:graphic>
      </p:graphicFrame>
      <p:sp>
        <p:nvSpPr>
          <p:cNvPr id="3" name="Title 2"/>
          <p:cNvSpPr>
            <a:spLocks noGrp="1"/>
          </p:cNvSpPr>
          <p:nvPr>
            <p:ph type="title"/>
          </p:nvPr>
        </p:nvSpPr>
        <p:spPr/>
        <p:txBody>
          <a:bodyPr/>
          <a:lstStyle/>
          <a:p>
            <a:r>
              <a:rPr lang="en-US" dirty="0" smtClean="0"/>
              <a:t>Limits from Texas Regulations</a:t>
            </a:r>
            <a:br>
              <a:rPr lang="en-US" dirty="0" smtClean="0"/>
            </a:br>
            <a:r>
              <a:rPr lang="en-US" dirty="0" smtClean="0"/>
              <a:t>(limits are above background)</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3472153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20000"/>
          </a:bodyPr>
          <a:lstStyle/>
          <a:p>
            <a:r>
              <a:rPr lang="en-US" dirty="0" smtClean="0"/>
              <a:t>Standard PPE is usually adequate for operations outside of confined areas or areas marked as high NORM readings.</a:t>
            </a:r>
          </a:p>
          <a:p>
            <a:r>
              <a:rPr lang="en-US" dirty="0" smtClean="0"/>
              <a:t>There is no relationship between radiation sources and H</a:t>
            </a:r>
            <a:r>
              <a:rPr lang="en-US" baseline="-25000" dirty="0" smtClean="0"/>
              <a:t>2</a:t>
            </a:r>
            <a:r>
              <a:rPr lang="en-US" dirty="0" smtClean="0"/>
              <a:t>S or CO</a:t>
            </a:r>
            <a:r>
              <a:rPr lang="en-US" baseline="-25000" dirty="0" smtClean="0"/>
              <a:t>2</a:t>
            </a:r>
            <a:r>
              <a:rPr lang="en-US" dirty="0" smtClean="0"/>
              <a:t>. </a:t>
            </a:r>
          </a:p>
          <a:p>
            <a:r>
              <a:rPr lang="en-US" dirty="0" smtClean="0"/>
              <a:t>NORM readings in shale frac flowback water may be slightly higher.  </a:t>
            </a:r>
          </a:p>
          <a:p>
            <a:r>
              <a:rPr lang="en-US" dirty="0" smtClean="0"/>
              <a:t>Concentrated sediments (cuttings?) from shale flowback may be higher in NORM. </a:t>
            </a:r>
          </a:p>
          <a:p>
            <a:r>
              <a:rPr lang="en-US" dirty="0" smtClean="0"/>
              <a:t>Avoid inhalation and ingestion routes of fluids, dust, smoke and vapors from produced water tanks.</a:t>
            </a:r>
          </a:p>
          <a:p>
            <a:r>
              <a:rPr lang="en-US" dirty="0" smtClean="0"/>
              <a:t>Wash hands and face before eating. </a:t>
            </a:r>
            <a:endParaRPr lang="en-US" dirty="0"/>
          </a:p>
        </p:txBody>
      </p:sp>
      <p:sp>
        <p:nvSpPr>
          <p:cNvPr id="3" name="Title 2"/>
          <p:cNvSpPr>
            <a:spLocks noGrp="1"/>
          </p:cNvSpPr>
          <p:nvPr>
            <p:ph type="title"/>
          </p:nvPr>
        </p:nvSpPr>
        <p:spPr/>
        <p:txBody>
          <a:bodyPr/>
          <a:lstStyle/>
          <a:p>
            <a:r>
              <a:rPr lang="en-US" dirty="0" smtClean="0"/>
              <a:t>PPE and best practices for routine Work</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19615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a:bodyPr>
          <a:lstStyle/>
          <a:p>
            <a:r>
              <a:rPr lang="en-US" dirty="0" smtClean="0"/>
              <a:t>Don’t be afraid of NORM but do be aware of:</a:t>
            </a:r>
          </a:p>
          <a:p>
            <a:pPr lvl="1"/>
            <a:r>
              <a:rPr lang="en-US" dirty="0" smtClean="0"/>
              <a:t>places where elevated NORM might occur, </a:t>
            </a:r>
          </a:p>
          <a:p>
            <a:pPr lvl="1"/>
            <a:r>
              <a:rPr lang="en-US" dirty="0" smtClean="0"/>
              <a:t>route of contamination- inhalation &amp; ingestion of NORM dusts, &amp; </a:t>
            </a:r>
          </a:p>
          <a:p>
            <a:pPr lvl="1"/>
            <a:r>
              <a:rPr lang="en-US" dirty="0" smtClean="0"/>
              <a:t>how to prevent problems from NORM when it is present.</a:t>
            </a:r>
          </a:p>
          <a:p>
            <a:r>
              <a:rPr lang="en-US" dirty="0" smtClean="0"/>
              <a:t>NORM damage potential is sharply reduced by </a:t>
            </a:r>
          </a:p>
          <a:p>
            <a:pPr lvl="1"/>
            <a:r>
              <a:rPr lang="en-US" dirty="0" smtClean="0"/>
              <a:t>Limiting time of exposure near NORM</a:t>
            </a:r>
          </a:p>
          <a:p>
            <a:pPr lvl="1"/>
            <a:r>
              <a:rPr lang="en-US" dirty="0" smtClean="0"/>
              <a:t>Increasing distance between you and NORM </a:t>
            </a:r>
          </a:p>
          <a:p>
            <a:pPr lvl="1"/>
            <a:r>
              <a:rPr lang="en-US" dirty="0" smtClean="0"/>
              <a:t>Any effective shielding (a tank or pipe wall will stop alpha and beta particles completely).</a:t>
            </a:r>
          </a:p>
          <a:p>
            <a:pPr lvl="1"/>
            <a:r>
              <a:rPr lang="en-US" dirty="0" smtClean="0"/>
              <a:t>Diluting and not concentrating the source (as in produced water)</a:t>
            </a:r>
          </a:p>
          <a:p>
            <a:pPr lvl="1"/>
            <a:r>
              <a:rPr lang="en-US" dirty="0" smtClean="0"/>
              <a:t>Avoiding ingesting or inhaling NORM particles.</a:t>
            </a:r>
          </a:p>
          <a:p>
            <a:pPr lvl="1"/>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047283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3262330908"/>
              </p:ext>
            </p:extLst>
          </p:nvPr>
        </p:nvGraphicFramePr>
        <p:xfrm>
          <a:off x="152401" y="962352"/>
          <a:ext cx="8741569" cy="4861560"/>
        </p:xfrm>
        <a:graphic>
          <a:graphicData uri="http://schemas.openxmlformats.org/drawingml/2006/table">
            <a:tbl>
              <a:tblPr firstRow="1" bandRow="1">
                <a:tableStyleId>{5C22544A-7EE6-4342-B048-85BDC9FD1C3A}</a:tableStyleId>
              </a:tblPr>
              <a:tblGrid>
                <a:gridCol w="1669533"/>
                <a:gridCol w="1476493"/>
                <a:gridCol w="2115611"/>
                <a:gridCol w="986762"/>
                <a:gridCol w="2493170"/>
              </a:tblGrid>
              <a:tr h="370840">
                <a:tc>
                  <a:txBody>
                    <a:bodyPr/>
                    <a:lstStyle/>
                    <a:p>
                      <a:r>
                        <a:rPr lang="en-US" dirty="0" smtClean="0"/>
                        <a:t>Common Isotope</a:t>
                      </a:r>
                      <a:endParaRPr lang="en-US" dirty="0"/>
                    </a:p>
                  </a:txBody>
                  <a:tcPr/>
                </a:tc>
                <a:tc>
                  <a:txBody>
                    <a:bodyPr/>
                    <a:lstStyle/>
                    <a:p>
                      <a:r>
                        <a:rPr lang="en-US" dirty="0" smtClean="0"/>
                        <a:t>Type of radiation</a:t>
                      </a:r>
                      <a:endParaRPr lang="en-US" dirty="0"/>
                    </a:p>
                  </a:txBody>
                  <a:tcPr/>
                </a:tc>
                <a:tc>
                  <a:txBody>
                    <a:bodyPr/>
                    <a:lstStyle/>
                    <a:p>
                      <a:r>
                        <a:rPr lang="en-US" dirty="0" smtClean="0"/>
                        <a:t>Probe Type</a:t>
                      </a:r>
                      <a:endParaRPr lang="en-US" dirty="0"/>
                    </a:p>
                  </a:txBody>
                  <a:tcPr/>
                </a:tc>
                <a:tc>
                  <a:txBody>
                    <a:bodyPr/>
                    <a:lstStyle/>
                    <a:p>
                      <a:r>
                        <a:rPr lang="en-US" dirty="0" smtClean="0"/>
                        <a:t>Energy Level</a:t>
                      </a:r>
                      <a:endParaRPr lang="en-US" dirty="0"/>
                    </a:p>
                  </a:txBody>
                  <a:tcPr/>
                </a:tc>
                <a:tc>
                  <a:txBody>
                    <a:bodyPr/>
                    <a:lstStyle/>
                    <a:p>
                      <a:r>
                        <a:rPr lang="en-US" dirty="0" smtClean="0"/>
                        <a:t>Common Location</a:t>
                      </a:r>
                      <a:endParaRPr lang="en-US" dirty="0"/>
                    </a:p>
                  </a:txBody>
                  <a:tcPr/>
                </a:tc>
              </a:tr>
              <a:tr h="370840">
                <a:tc>
                  <a:txBody>
                    <a:bodyPr/>
                    <a:lstStyle/>
                    <a:p>
                      <a:r>
                        <a:rPr lang="en-US" dirty="0" smtClean="0"/>
                        <a:t>Radium-226</a:t>
                      </a:r>
                      <a:endParaRPr lang="en-US" dirty="0"/>
                    </a:p>
                  </a:txBody>
                  <a:tcPr/>
                </a:tc>
                <a:tc>
                  <a:txBody>
                    <a:bodyPr/>
                    <a:lstStyle/>
                    <a:p>
                      <a:r>
                        <a:rPr lang="en-US" dirty="0" smtClean="0"/>
                        <a:t>96% </a:t>
                      </a:r>
                      <a:r>
                        <a:rPr lang="en-US" dirty="0" smtClean="0">
                          <a:latin typeface="Symbol" panose="05050102010706020507" pitchFamily="18" charset="2"/>
                        </a:rPr>
                        <a:t>a</a:t>
                      </a:r>
                      <a:r>
                        <a:rPr lang="en-US" dirty="0" smtClean="0"/>
                        <a:t>, 4% </a:t>
                      </a:r>
                      <a:r>
                        <a:rPr lang="en-US" dirty="0" smtClean="0">
                          <a:latin typeface="Symbol" panose="05050102010706020507" pitchFamily="18" charset="2"/>
                        </a:rPr>
                        <a:t>g</a:t>
                      </a:r>
                      <a:endParaRPr lang="en-US" dirty="0">
                        <a:latin typeface="Symbol" panose="05050102010706020507" pitchFamily="18" charset="2"/>
                      </a:endParaRPr>
                    </a:p>
                  </a:txBody>
                  <a:tcPr/>
                </a:tc>
                <a:tc>
                  <a:txBody>
                    <a:bodyPr/>
                    <a:lstStyle/>
                    <a:p>
                      <a:r>
                        <a:rPr lang="en-US" dirty="0" smtClean="0"/>
                        <a:t>scintillation for </a:t>
                      </a:r>
                      <a:r>
                        <a:rPr lang="en-US" dirty="0" smtClean="0">
                          <a:latin typeface="Symbol" panose="05050102010706020507" pitchFamily="18" charset="2"/>
                        </a:rPr>
                        <a:t>g</a:t>
                      </a:r>
                      <a:r>
                        <a:rPr lang="en-US" dirty="0" smtClean="0"/>
                        <a:t>, 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a:latin typeface="Symbol" panose="05050102010706020507" pitchFamily="18" charset="2"/>
                      </a:endParaRPr>
                    </a:p>
                  </a:txBody>
                  <a:tcPr/>
                </a:tc>
                <a:tc>
                  <a:txBody>
                    <a:bodyPr/>
                    <a:lstStyle/>
                    <a:p>
                      <a:endParaRPr lang="en-US" dirty="0"/>
                    </a:p>
                  </a:txBody>
                  <a:tcPr/>
                </a:tc>
                <a:tc>
                  <a:txBody>
                    <a:bodyPr/>
                    <a:lstStyle/>
                    <a:p>
                      <a:r>
                        <a:rPr lang="en-US" dirty="0" smtClean="0"/>
                        <a:t>Pipes, tanks, etc. from produced water concentration</a:t>
                      </a:r>
                      <a:endParaRPr lang="en-US" dirty="0"/>
                    </a:p>
                  </a:txBody>
                  <a:tcPr/>
                </a:tc>
              </a:tr>
              <a:tr h="370840">
                <a:tc>
                  <a:txBody>
                    <a:bodyPr/>
                    <a:lstStyle/>
                    <a:p>
                      <a:r>
                        <a:rPr lang="en-US" dirty="0" smtClean="0"/>
                        <a:t>Radium-228</a:t>
                      </a:r>
                      <a:endParaRPr lang="en-US" dirty="0"/>
                    </a:p>
                  </a:txBody>
                  <a:tcPr/>
                </a:tc>
                <a:tc>
                  <a:txBody>
                    <a:bodyPr/>
                    <a:lstStyle/>
                    <a:p>
                      <a:r>
                        <a:rPr lang="en-US" dirty="0" smtClean="0"/>
                        <a:t>100% </a:t>
                      </a:r>
                      <a:r>
                        <a:rPr lang="en-US" dirty="0" smtClean="0">
                          <a:latin typeface="Symbol" panose="05050102010706020507" pitchFamily="18" charset="2"/>
                        </a:rPr>
                        <a:t>b</a:t>
                      </a:r>
                      <a:endParaRPr lang="en-US" dirty="0">
                        <a:latin typeface="Symbol" panose="05050102010706020507" pitchFamily="18" charset="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Pipes, tanks, etc. from produced water concentration</a:t>
                      </a:r>
                      <a:endParaRPr lang="en-US" dirty="0"/>
                    </a:p>
                  </a:txBody>
                  <a:tcPr/>
                </a:tc>
              </a:tr>
              <a:tr h="370840">
                <a:tc>
                  <a:txBody>
                    <a:bodyPr/>
                    <a:lstStyle/>
                    <a:p>
                      <a:r>
                        <a:rPr lang="en-US" dirty="0" smtClean="0"/>
                        <a:t>Radon-222</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smtClean="0"/>
                    </a:p>
                    <a:p>
                      <a:endParaRPr lang="en-US" dirty="0"/>
                    </a:p>
                  </a:txBody>
                  <a:tcPr/>
                </a:tc>
                <a:tc>
                  <a:txBody>
                    <a:bodyPr/>
                    <a:lstStyle/>
                    <a:p>
                      <a:endParaRPr lang="en-US" dirty="0"/>
                    </a:p>
                  </a:txBody>
                  <a:tcPr/>
                </a:tc>
                <a:tc>
                  <a:txBody>
                    <a:bodyPr/>
                    <a:lstStyle/>
                    <a:p>
                      <a:r>
                        <a:rPr lang="en-US" dirty="0" smtClean="0"/>
                        <a:t>Builds up in areas of gas stripping.</a:t>
                      </a:r>
                      <a:endParaRPr lang="en-US" dirty="0"/>
                    </a:p>
                  </a:txBody>
                  <a:tcPr/>
                </a:tc>
              </a:tr>
              <a:tr h="370840">
                <a:tc>
                  <a:txBody>
                    <a:bodyPr/>
                    <a:lstStyle/>
                    <a:p>
                      <a:r>
                        <a:rPr lang="en-US" dirty="0" smtClean="0"/>
                        <a:t>Lead-210</a:t>
                      </a:r>
                      <a:endParaRPr lang="en-US" dirty="0"/>
                    </a:p>
                  </a:txBody>
                  <a:tcPr/>
                </a:tc>
                <a:tc>
                  <a:txBody>
                    <a:bodyPr/>
                    <a:lstStyle/>
                    <a:p>
                      <a:r>
                        <a:rPr lang="en-US" dirty="0" smtClean="0"/>
                        <a:t>100% </a:t>
                      </a:r>
                      <a:r>
                        <a:rPr lang="en-US" dirty="0" smtClean="0">
                          <a:latin typeface="Symbol" panose="05050102010706020507" pitchFamily="18" charset="2"/>
                        </a:rPr>
                        <a:t>b</a:t>
                      </a:r>
                      <a:endParaRPr lang="en-US" dirty="0">
                        <a:latin typeface="Symbol" panose="05050102010706020507" pitchFamily="18" charset="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smtClean="0"/>
                    </a:p>
                    <a:p>
                      <a:endParaRPr lang="en-US" dirty="0"/>
                    </a:p>
                  </a:txBody>
                  <a:tcPr/>
                </a:tc>
                <a:tc>
                  <a:txBody>
                    <a:bodyPr/>
                    <a:lstStyle/>
                    <a:p>
                      <a:r>
                        <a:rPr lang="en-US" dirty="0" smtClean="0"/>
                        <a:t>very low</a:t>
                      </a:r>
                      <a:endParaRPr lang="en-US" dirty="0"/>
                    </a:p>
                  </a:txBody>
                  <a:tcPr/>
                </a:tc>
                <a:tc>
                  <a:txBody>
                    <a:bodyPr/>
                    <a:lstStyle/>
                    <a:p>
                      <a:r>
                        <a:rPr lang="en-US" dirty="0" smtClean="0"/>
                        <a:t>Dry gas processing</a:t>
                      </a:r>
                      <a:endParaRPr lang="en-US" dirty="0"/>
                    </a:p>
                  </a:txBody>
                  <a:tcPr/>
                </a:tc>
              </a:tr>
              <a:tr h="370840">
                <a:tc>
                  <a:txBody>
                    <a:bodyPr/>
                    <a:lstStyle/>
                    <a:p>
                      <a:r>
                        <a:rPr lang="en-US" dirty="0" smtClean="0"/>
                        <a:t>Bismuth-214</a:t>
                      </a:r>
                      <a:endParaRPr lang="en-US" dirty="0"/>
                    </a:p>
                  </a:txBody>
                  <a:tcPr/>
                </a:tc>
                <a:tc>
                  <a:txBody>
                    <a:bodyPr/>
                    <a:lstStyle/>
                    <a:p>
                      <a:r>
                        <a:rPr lang="en-US" dirty="0" smtClean="0"/>
                        <a:t>100% </a:t>
                      </a:r>
                      <a:r>
                        <a:rPr lang="en-US" dirty="0" smtClean="0">
                          <a:latin typeface="Symbol" panose="05050102010706020507" pitchFamily="18" charset="2"/>
                        </a:rPr>
                        <a:t>b</a:t>
                      </a:r>
                      <a:endParaRPr lang="en-US" dirty="0">
                        <a:latin typeface="Symbol" panose="05050102010706020507" pitchFamily="18" charset="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smtClean="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Polonium-210</a:t>
                      </a:r>
                      <a:endParaRPr lang="en-US" baseline="0" dirty="0"/>
                    </a:p>
                  </a:txBody>
                  <a:tcPr/>
                </a:tc>
                <a:tc>
                  <a:txBody>
                    <a:bodyPr/>
                    <a:lstStyle/>
                    <a:p>
                      <a:r>
                        <a:rPr lang="en-US" dirty="0" smtClean="0"/>
                        <a:t>100% </a:t>
                      </a:r>
                      <a:r>
                        <a:rPr lang="en-US" dirty="0" smtClean="0">
                          <a:latin typeface="Symbol" panose="05050102010706020507" pitchFamily="18" charset="2"/>
                        </a:rPr>
                        <a:t>b</a:t>
                      </a:r>
                      <a:endParaRPr lang="en-US" dirty="0">
                        <a:latin typeface="Symbol" panose="05050102010706020507" pitchFamily="18" charset="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smtClean="0"/>
                    </a:p>
                  </a:txBody>
                  <a:tcPr/>
                </a:tc>
                <a:tc>
                  <a:txBody>
                    <a:bodyPr/>
                    <a:lstStyle/>
                    <a:p>
                      <a:r>
                        <a:rPr lang="en-US" dirty="0" smtClean="0"/>
                        <a:t>very low</a:t>
                      </a:r>
                      <a:endParaRPr lang="en-US" dirty="0"/>
                    </a:p>
                  </a:txBody>
                  <a:tcPr/>
                </a:tc>
                <a:tc>
                  <a:txBody>
                    <a:bodyPr/>
                    <a:lstStyle/>
                    <a:p>
                      <a:endParaRPr lang="en-US" dirty="0"/>
                    </a:p>
                  </a:txBody>
                  <a:tcPr/>
                </a:tc>
              </a:tr>
              <a:tr h="370840">
                <a:tc>
                  <a:txBody>
                    <a:bodyPr/>
                    <a:lstStyle/>
                    <a:p>
                      <a:r>
                        <a:rPr lang="en-US" dirty="0" smtClean="0"/>
                        <a:t>Thorium-228</a:t>
                      </a:r>
                      <a:endParaRPr lang="en-US" dirty="0"/>
                    </a:p>
                  </a:txBody>
                  <a:tcPr/>
                </a:tc>
                <a:tc>
                  <a:txBody>
                    <a:bodyPr/>
                    <a:lstStyle/>
                    <a:p>
                      <a:r>
                        <a:rPr lang="en-US" dirty="0" smtClean="0"/>
                        <a:t>100% </a:t>
                      </a:r>
                      <a:r>
                        <a:rPr lang="en-US" dirty="0" smtClean="0">
                          <a:latin typeface="Symbol" panose="05050102010706020507" pitchFamily="18" charset="2"/>
                        </a:rPr>
                        <a:t>a</a:t>
                      </a:r>
                      <a:endParaRPr lang="en-US" dirty="0">
                        <a:latin typeface="Symbol" panose="05050102010706020507" pitchFamily="18" charset="2"/>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pancake for </a:t>
                      </a:r>
                      <a:r>
                        <a:rPr lang="en-US" dirty="0" smtClean="0">
                          <a:latin typeface="Symbol" panose="05050102010706020507" pitchFamily="18" charset="2"/>
                        </a:rPr>
                        <a:t>a</a:t>
                      </a:r>
                      <a:r>
                        <a:rPr lang="en-US" dirty="0" smtClean="0"/>
                        <a:t> &amp; </a:t>
                      </a:r>
                      <a:r>
                        <a:rPr lang="en-US" dirty="0" smtClean="0">
                          <a:latin typeface="Symbol" panose="05050102010706020507" pitchFamily="18" charset="2"/>
                        </a:rPr>
                        <a:t>b</a:t>
                      </a:r>
                      <a:endParaRPr lang="en-US" dirty="0" smtClean="0"/>
                    </a:p>
                  </a:txBody>
                  <a:tcPr/>
                </a:tc>
                <a:tc>
                  <a:txBody>
                    <a:bodyPr/>
                    <a:lstStyle/>
                    <a:p>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a:xfrm>
            <a:off x="457200" y="274639"/>
            <a:ext cx="8229600" cy="639761"/>
          </a:xfrm>
        </p:spPr>
        <p:txBody>
          <a:bodyPr/>
          <a:lstStyle/>
          <a:p>
            <a:r>
              <a:rPr lang="en-US" dirty="0" smtClean="0"/>
              <a:t>Survey instruments for NORM</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28</a:t>
            </a:fld>
            <a:endParaRPr lang="en-US" dirty="0">
              <a:solidFill>
                <a:prstClr val="black">
                  <a:tint val="75000"/>
                </a:prstClr>
              </a:solidFill>
            </a:endParaRPr>
          </a:p>
        </p:txBody>
      </p:sp>
      <p:sp>
        <p:nvSpPr>
          <p:cNvPr id="6" name="TextBox 5"/>
          <p:cNvSpPr txBox="1"/>
          <p:nvPr/>
        </p:nvSpPr>
        <p:spPr>
          <a:xfrm>
            <a:off x="304800" y="6098232"/>
            <a:ext cx="7543800" cy="461665"/>
          </a:xfrm>
          <a:prstGeom prst="rect">
            <a:avLst/>
          </a:prstGeom>
          <a:noFill/>
        </p:spPr>
        <p:txBody>
          <a:bodyPr wrap="square" rtlCol="0">
            <a:spAutoFit/>
          </a:bodyPr>
          <a:lstStyle/>
          <a:p>
            <a:r>
              <a:rPr lang="en-US" sz="2400" b="1" dirty="0" smtClean="0">
                <a:solidFill>
                  <a:srgbClr val="462E00"/>
                </a:solidFill>
              </a:rPr>
              <a:t>Anytime you see gamma radiation, you also have </a:t>
            </a:r>
            <a:r>
              <a:rPr lang="en-US" sz="2400" b="1" dirty="0" smtClean="0">
                <a:solidFill>
                  <a:srgbClr val="462E00"/>
                </a:solidFill>
                <a:latin typeface="Symbol" panose="05050102010706020507" pitchFamily="18" charset="2"/>
              </a:rPr>
              <a:t>a</a:t>
            </a:r>
            <a:r>
              <a:rPr lang="en-US" sz="2400" b="1" dirty="0" smtClean="0">
                <a:solidFill>
                  <a:srgbClr val="462E00"/>
                </a:solidFill>
              </a:rPr>
              <a:t> and </a:t>
            </a:r>
            <a:r>
              <a:rPr lang="en-US" sz="2400" b="1" dirty="0" smtClean="0">
                <a:solidFill>
                  <a:srgbClr val="462E00"/>
                </a:solidFill>
                <a:latin typeface="Symbol" panose="05050102010706020507" pitchFamily="18" charset="2"/>
              </a:rPr>
              <a:t>b</a:t>
            </a:r>
            <a:r>
              <a:rPr lang="en-US" sz="2400" b="1" dirty="0" smtClean="0">
                <a:solidFill>
                  <a:srgbClr val="462E00"/>
                </a:solidFill>
              </a:rPr>
              <a:t>. </a:t>
            </a:r>
          </a:p>
        </p:txBody>
      </p:sp>
    </p:spTree>
    <p:extLst>
      <p:ext uri="{BB962C8B-B14F-4D97-AF65-F5344CB8AC3E}">
        <p14:creationId xmlns:p14="http://schemas.microsoft.com/office/powerpoint/2010/main" val="1477754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585830492"/>
              </p:ext>
            </p:extLst>
          </p:nvPr>
        </p:nvGraphicFramePr>
        <p:xfrm>
          <a:off x="381000" y="381000"/>
          <a:ext cx="8305800" cy="5854700"/>
        </p:xfrm>
        <a:graphic>
          <a:graphicData uri="http://schemas.openxmlformats.org/drawingml/2006/table">
            <a:tbl>
              <a:tblPr firstRow="1" bandRow="1">
                <a:tableStyleId>{5C22544A-7EE6-4342-B048-85BDC9FD1C3A}</a:tableStyleId>
              </a:tblPr>
              <a:tblGrid>
                <a:gridCol w="4778679"/>
                <a:gridCol w="1820449"/>
                <a:gridCol w="1706672"/>
              </a:tblGrid>
              <a:tr h="431800">
                <a:tc>
                  <a:txBody>
                    <a:bodyPr/>
                    <a:lstStyle/>
                    <a:p>
                      <a:endParaRPr lang="en-US" dirty="0"/>
                    </a:p>
                  </a:txBody>
                  <a:tcPr marL="47625" marR="47625" marT="47625" marB="47625" anchor="ctr"/>
                </a:tc>
                <a:tc gridSpan="2">
                  <a:txBody>
                    <a:bodyPr/>
                    <a:lstStyle/>
                    <a:p>
                      <a:r>
                        <a:rPr lang="en-US" dirty="0" smtClean="0"/>
                        <a:t>Avg effec dose.</a:t>
                      </a:r>
                      <a:endParaRPr lang="en-US" dirty="0"/>
                    </a:p>
                  </a:txBody>
                  <a:tcPr marL="47625" marR="47625" marT="47625" marB="47625" anchor="ctr"/>
                </a:tc>
                <a:tc hMerge="1">
                  <a:txBody>
                    <a:bodyPr/>
                    <a:lstStyle/>
                    <a:p>
                      <a:endParaRPr lang="en-US"/>
                    </a:p>
                  </a:txBody>
                  <a:tcPr/>
                </a:tc>
              </a:tr>
              <a:tr h="431800">
                <a:tc>
                  <a:txBody>
                    <a:bodyPr/>
                    <a:lstStyle/>
                    <a:p>
                      <a:r>
                        <a:rPr lang="en-US" sz="2400" b="1" dirty="0" smtClean="0"/>
                        <a:t>Sources </a:t>
                      </a:r>
                      <a:r>
                        <a:rPr lang="en-US" dirty="0" smtClean="0"/>
                        <a:t>                    </a:t>
                      </a:r>
                      <a:r>
                        <a:rPr lang="en-US" sz="1400" dirty="0" smtClean="0"/>
                        <a:t>(NCRP, 2006)</a:t>
                      </a:r>
                      <a:endParaRPr lang="en-US" sz="1400" dirty="0"/>
                    </a:p>
                  </a:txBody>
                  <a:tcPr marL="47625" marR="47625" marT="47625" marB="47625" anchor="ctr"/>
                </a:tc>
                <a:tc>
                  <a:txBody>
                    <a:bodyPr/>
                    <a:lstStyle/>
                    <a:p>
                      <a:pPr algn="ctr"/>
                      <a:r>
                        <a:rPr lang="en-US" dirty="0"/>
                        <a:t>(µSv</a:t>
                      </a:r>
                      <a:r>
                        <a:rPr lang="en-US" dirty="0" smtClean="0"/>
                        <a:t>)/yr</a:t>
                      </a:r>
                      <a:endParaRPr lang="en-US" dirty="0"/>
                    </a:p>
                  </a:txBody>
                  <a:tcPr marL="47625" marR="47625" marT="47625" marB="47625" anchor="ctr"/>
                </a:tc>
                <a:tc>
                  <a:txBody>
                    <a:bodyPr/>
                    <a:lstStyle/>
                    <a:p>
                      <a:pPr algn="ctr"/>
                      <a:r>
                        <a:rPr lang="en-US" dirty="0"/>
                        <a:t>(mrem</a:t>
                      </a:r>
                      <a:r>
                        <a:rPr lang="en-US" dirty="0" smtClean="0"/>
                        <a:t>)/yr </a:t>
                      </a:r>
                      <a:endParaRPr lang="en-US" dirty="0"/>
                    </a:p>
                  </a:txBody>
                  <a:tcPr marL="47625" marR="47625" marT="47625" marB="47625" anchor="ctr"/>
                </a:tc>
              </a:tr>
              <a:tr h="431800">
                <a:tc>
                  <a:txBody>
                    <a:bodyPr/>
                    <a:lstStyle/>
                    <a:p>
                      <a:r>
                        <a:rPr lang="en-US" b="1" dirty="0"/>
                        <a:t>Inhaled (Radon </a:t>
                      </a:r>
                      <a:r>
                        <a:rPr lang="en-US" b="1" dirty="0" smtClean="0"/>
                        <a:t>&amp; </a:t>
                      </a:r>
                      <a:r>
                        <a:rPr lang="en-US" b="1" dirty="0"/>
                        <a:t>Decay </a:t>
                      </a:r>
                      <a:r>
                        <a:rPr lang="en-US" b="1" dirty="0" smtClean="0"/>
                        <a:t>prod.)</a:t>
                      </a:r>
                      <a:endParaRPr lang="en-US" dirty="0"/>
                    </a:p>
                  </a:txBody>
                  <a:tcPr marL="47625" marR="47625" marT="47625" marB="47625" anchor="ctr"/>
                </a:tc>
                <a:tc>
                  <a:txBody>
                    <a:bodyPr/>
                    <a:lstStyle/>
                    <a:p>
                      <a:pPr algn="ctr"/>
                      <a:r>
                        <a:rPr lang="en-US" dirty="0"/>
                        <a:t>2290</a:t>
                      </a:r>
                    </a:p>
                  </a:txBody>
                  <a:tcPr marL="47625" marR="47625" marT="47625" marB="47625" anchor="ctr"/>
                </a:tc>
                <a:tc>
                  <a:txBody>
                    <a:bodyPr/>
                    <a:lstStyle/>
                    <a:p>
                      <a:pPr algn="ctr"/>
                      <a:r>
                        <a:rPr lang="en-US" dirty="0"/>
                        <a:t>229</a:t>
                      </a:r>
                    </a:p>
                  </a:txBody>
                  <a:tcPr marL="47625" marR="47625" marT="47625" marB="47625" anchor="ctr"/>
                </a:tc>
              </a:tr>
              <a:tr h="431800">
                <a:tc>
                  <a:txBody>
                    <a:bodyPr/>
                    <a:lstStyle/>
                    <a:p>
                      <a:r>
                        <a:rPr lang="en-US" b="1" dirty="0" smtClean="0"/>
                        <a:t>Internally Depos. Radionuclides</a:t>
                      </a:r>
                      <a:endParaRPr lang="en-US" dirty="0"/>
                    </a:p>
                  </a:txBody>
                  <a:tcPr marL="47625" marR="47625" marT="47625" marB="47625" anchor="ctr"/>
                </a:tc>
                <a:tc>
                  <a:txBody>
                    <a:bodyPr/>
                    <a:lstStyle/>
                    <a:p>
                      <a:pPr algn="ctr"/>
                      <a:r>
                        <a:rPr lang="en-US" dirty="0"/>
                        <a:t>310</a:t>
                      </a:r>
                    </a:p>
                  </a:txBody>
                  <a:tcPr marL="47625" marR="47625" marT="47625" marB="47625" anchor="ctr"/>
                </a:tc>
                <a:tc>
                  <a:txBody>
                    <a:bodyPr/>
                    <a:lstStyle/>
                    <a:p>
                      <a:pPr algn="ctr"/>
                      <a:r>
                        <a:rPr lang="en-US" dirty="0"/>
                        <a:t>31</a:t>
                      </a:r>
                    </a:p>
                  </a:txBody>
                  <a:tcPr marL="47625" marR="47625" marT="47625" marB="47625" anchor="ctr"/>
                </a:tc>
              </a:tr>
              <a:tr h="431800">
                <a:tc>
                  <a:txBody>
                    <a:bodyPr/>
                    <a:lstStyle/>
                    <a:p>
                      <a:r>
                        <a:rPr lang="en-US" b="1" dirty="0"/>
                        <a:t>Terrestrial Radiation</a:t>
                      </a:r>
                      <a:endParaRPr lang="en-US" dirty="0"/>
                    </a:p>
                  </a:txBody>
                  <a:tcPr marL="47625" marR="47625" marT="47625" marB="47625" anchor="ctr"/>
                </a:tc>
                <a:tc>
                  <a:txBody>
                    <a:bodyPr/>
                    <a:lstStyle/>
                    <a:p>
                      <a:pPr algn="ctr"/>
                      <a:r>
                        <a:rPr lang="en-US" dirty="0"/>
                        <a:t>190</a:t>
                      </a:r>
                    </a:p>
                  </a:txBody>
                  <a:tcPr marL="47625" marR="47625" marT="47625" marB="47625" anchor="ctr"/>
                </a:tc>
                <a:tc>
                  <a:txBody>
                    <a:bodyPr/>
                    <a:lstStyle/>
                    <a:p>
                      <a:pPr algn="ctr"/>
                      <a:r>
                        <a:rPr lang="en-US" dirty="0"/>
                        <a:t>19</a:t>
                      </a:r>
                    </a:p>
                  </a:txBody>
                  <a:tcPr marL="47625" marR="47625" marT="47625" marB="47625" anchor="ctr"/>
                </a:tc>
              </a:tr>
              <a:tr h="431800">
                <a:tc>
                  <a:txBody>
                    <a:bodyPr/>
                    <a:lstStyle/>
                    <a:p>
                      <a:r>
                        <a:rPr lang="en-US" b="1" dirty="0"/>
                        <a:t>Cosmic Radiation</a:t>
                      </a:r>
                      <a:endParaRPr lang="en-US" dirty="0"/>
                    </a:p>
                  </a:txBody>
                  <a:tcPr marL="47625" marR="47625" marT="47625" marB="47625" anchor="ctr"/>
                </a:tc>
                <a:tc>
                  <a:txBody>
                    <a:bodyPr/>
                    <a:lstStyle/>
                    <a:p>
                      <a:pPr algn="ctr"/>
                      <a:r>
                        <a:rPr lang="en-US" dirty="0"/>
                        <a:t>270</a:t>
                      </a:r>
                    </a:p>
                  </a:txBody>
                  <a:tcPr marL="47625" marR="47625" marT="47625" marB="47625" anchor="ctr"/>
                </a:tc>
                <a:tc>
                  <a:txBody>
                    <a:bodyPr/>
                    <a:lstStyle/>
                    <a:p>
                      <a:pPr algn="ctr"/>
                      <a:r>
                        <a:rPr lang="en-US" dirty="0"/>
                        <a:t>27</a:t>
                      </a:r>
                    </a:p>
                  </a:txBody>
                  <a:tcPr marL="47625" marR="47625" marT="47625" marB="47625" anchor="ctr"/>
                </a:tc>
              </a:tr>
              <a:tr h="431800">
                <a:tc>
                  <a:txBody>
                    <a:bodyPr/>
                    <a:lstStyle/>
                    <a:p>
                      <a:r>
                        <a:rPr lang="en-US" b="1" dirty="0" smtClean="0"/>
                        <a:t>natural </a:t>
                      </a:r>
                      <a:r>
                        <a:rPr lang="en-US" b="1" dirty="0"/>
                        <a:t>source</a:t>
                      </a:r>
                      <a:endParaRPr lang="en-US" dirty="0"/>
                    </a:p>
                  </a:txBody>
                  <a:tcPr marL="47625" marR="47625" marT="47625" marB="47625" anchor="ctr"/>
                </a:tc>
                <a:tc>
                  <a:txBody>
                    <a:bodyPr/>
                    <a:lstStyle/>
                    <a:p>
                      <a:pPr algn="ctr"/>
                      <a:r>
                        <a:rPr lang="en-US" dirty="0"/>
                        <a:t>3100</a:t>
                      </a:r>
                    </a:p>
                  </a:txBody>
                  <a:tcPr marL="47625" marR="47625" marT="47625" marB="47625" anchor="ctr"/>
                </a:tc>
                <a:tc>
                  <a:txBody>
                    <a:bodyPr/>
                    <a:lstStyle/>
                    <a:p>
                      <a:pPr algn="ctr"/>
                      <a:r>
                        <a:rPr lang="en-US" dirty="0"/>
                        <a:t>310</a:t>
                      </a:r>
                    </a:p>
                  </a:txBody>
                  <a:tcPr marL="47625" marR="47625" marT="47625" marB="47625" anchor="ctr"/>
                </a:tc>
              </a:tr>
              <a:tr h="431800">
                <a:tc>
                  <a:txBody>
                    <a:bodyPr/>
                    <a:lstStyle/>
                    <a:p>
                      <a:r>
                        <a:rPr lang="en-US" b="1" dirty="0" smtClean="0"/>
                        <a:t>Medical</a:t>
                      </a:r>
                      <a:r>
                        <a:rPr lang="en-US" b="1" dirty="0"/>
                        <a:t>, industrial, </a:t>
                      </a:r>
                      <a:r>
                        <a:rPr lang="en-US" b="1" dirty="0" smtClean="0"/>
                        <a:t>etc. </a:t>
                      </a:r>
                      <a:endParaRPr lang="en-US" dirty="0"/>
                    </a:p>
                  </a:txBody>
                  <a:tcPr marL="47625" marR="47625" marT="47625" marB="47625" anchor="ctr"/>
                </a:tc>
                <a:tc>
                  <a:txBody>
                    <a:bodyPr/>
                    <a:lstStyle/>
                    <a:p>
                      <a:pPr algn="ctr"/>
                      <a:r>
                        <a:rPr lang="en-US" dirty="0"/>
                        <a:t>3100</a:t>
                      </a:r>
                    </a:p>
                  </a:txBody>
                  <a:tcPr marL="47625" marR="47625" marT="47625" marB="47625" anchor="ctr"/>
                </a:tc>
                <a:tc>
                  <a:txBody>
                    <a:bodyPr/>
                    <a:lstStyle/>
                    <a:p>
                      <a:pPr algn="ctr"/>
                      <a:r>
                        <a:rPr lang="en-US" dirty="0"/>
                        <a:t>310</a:t>
                      </a:r>
                    </a:p>
                  </a:txBody>
                  <a:tcPr marL="47625" marR="47625" marT="47625" marB="47625" anchor="ctr"/>
                </a:tc>
              </a:tr>
              <a:tr h="431800">
                <a:tc>
                  <a:txBody>
                    <a:bodyPr/>
                    <a:lstStyle/>
                    <a:p>
                      <a:r>
                        <a:rPr lang="en-US" dirty="0"/>
                        <a:t>Total</a:t>
                      </a:r>
                    </a:p>
                  </a:txBody>
                  <a:tcPr marL="47625" marR="47625" marT="47625" marB="47625" anchor="ctr"/>
                </a:tc>
                <a:tc>
                  <a:txBody>
                    <a:bodyPr/>
                    <a:lstStyle/>
                    <a:p>
                      <a:pPr algn="ctr"/>
                      <a:r>
                        <a:rPr lang="en-US" dirty="0"/>
                        <a:t>6200</a:t>
                      </a:r>
                    </a:p>
                  </a:txBody>
                  <a:tcPr marL="47625" marR="47625" marT="47625" marB="47625" anchor="ctr"/>
                </a:tc>
                <a:tc>
                  <a:txBody>
                    <a:bodyPr/>
                    <a:lstStyle/>
                    <a:p>
                      <a:pPr algn="ctr"/>
                      <a:r>
                        <a:rPr lang="en-US" dirty="0"/>
                        <a:t>620</a:t>
                      </a:r>
                    </a:p>
                  </a:txBody>
                  <a:tcPr marL="47625" marR="47625" marT="47625" marB="47625" anchor="ctr"/>
                </a:tc>
              </a:tr>
              <a:tr h="431800">
                <a:tc>
                  <a:txBody>
                    <a:bodyPr/>
                    <a:lstStyle/>
                    <a:p>
                      <a:endParaRPr lang="en-US" dirty="0"/>
                    </a:p>
                  </a:txBody>
                  <a:tcPr marL="47625" marR="47625" marT="47625" marB="47625" anchor="ctr"/>
                </a:tc>
                <a:tc>
                  <a:txBody>
                    <a:bodyPr/>
                    <a:lstStyle/>
                    <a:p>
                      <a:pPr algn="ctr"/>
                      <a:endParaRPr lang="en-US" dirty="0"/>
                    </a:p>
                  </a:txBody>
                  <a:tcPr marL="47625" marR="47625" marT="47625" marB="47625" anchor="ctr"/>
                </a:tc>
                <a:tc>
                  <a:txBody>
                    <a:bodyPr/>
                    <a:lstStyle/>
                    <a:p>
                      <a:pPr algn="ctr"/>
                      <a:endParaRPr lang="en-US" dirty="0"/>
                    </a:p>
                  </a:txBody>
                  <a:tcPr marL="47625" marR="47625" marT="47625" marB="47625" anchor="ctr"/>
                </a:tc>
              </a:tr>
              <a:tr h="431800">
                <a:tc>
                  <a:txBody>
                    <a:bodyPr/>
                    <a:lstStyle/>
                    <a:p>
                      <a:r>
                        <a:rPr lang="en-US" dirty="0" smtClean="0"/>
                        <a:t>And…………………………</a:t>
                      </a:r>
                      <a:endParaRPr lang="en-US" dirty="0"/>
                    </a:p>
                  </a:txBody>
                  <a:tcPr marL="47625" marR="47625" marT="47625" marB="47625" anchor="ctr"/>
                </a:tc>
                <a:tc>
                  <a:txBody>
                    <a:bodyPr/>
                    <a:lstStyle/>
                    <a:p>
                      <a:pPr algn="ctr"/>
                      <a:endParaRPr lang="en-US" dirty="0"/>
                    </a:p>
                  </a:txBody>
                  <a:tcPr marL="47625" marR="47625" marT="47625" marB="47625" anchor="ctr"/>
                </a:tc>
                <a:tc>
                  <a:txBody>
                    <a:bodyPr/>
                    <a:lstStyle/>
                    <a:p>
                      <a:pPr algn="ctr"/>
                      <a:endParaRPr lang="en-US" dirty="0"/>
                    </a:p>
                  </a:txBody>
                  <a:tcPr marL="47625" marR="47625" marT="47625" marB="47625" anchor="ctr"/>
                </a:tc>
              </a:tr>
              <a:tr h="431800">
                <a:tc>
                  <a:txBody>
                    <a:bodyPr/>
                    <a:lstStyle/>
                    <a:p>
                      <a:r>
                        <a:rPr lang="en-US" dirty="0" smtClean="0"/>
                        <a:t>If you smoke, add 1300 mrem/yr</a:t>
                      </a:r>
                      <a:r>
                        <a:rPr lang="en-US" baseline="0" dirty="0" smtClean="0"/>
                        <a:t> (from radon decay products)</a:t>
                      </a:r>
                      <a:endParaRPr lang="en-US" dirty="0"/>
                    </a:p>
                  </a:txBody>
                  <a:tcPr marL="47625" marR="47625" marT="47625" marB="47625" anchor="ctr"/>
                </a:tc>
                <a:tc>
                  <a:txBody>
                    <a:bodyPr/>
                    <a:lstStyle/>
                    <a:p>
                      <a:pPr algn="ctr"/>
                      <a:endParaRPr lang="en-US" dirty="0"/>
                    </a:p>
                  </a:txBody>
                  <a:tcPr marL="47625" marR="47625" marT="47625" marB="47625" anchor="ctr"/>
                </a:tc>
                <a:tc>
                  <a:txBody>
                    <a:bodyPr/>
                    <a:lstStyle/>
                    <a:p>
                      <a:pPr algn="ctr"/>
                      <a:endParaRPr lang="en-US" dirty="0"/>
                    </a:p>
                  </a:txBody>
                  <a:tcPr marL="47625" marR="47625" marT="47625" marB="47625" anchor="ctr"/>
                </a:tc>
              </a:tr>
              <a:tr h="431800">
                <a:tc>
                  <a:txBody>
                    <a:bodyPr/>
                    <a:lstStyle/>
                    <a:p>
                      <a:endParaRPr lang="en-US" dirty="0"/>
                    </a:p>
                  </a:txBody>
                  <a:tcPr marL="47625" marR="47625" marT="47625" marB="47625" anchor="ctr"/>
                </a:tc>
                <a:tc>
                  <a:txBody>
                    <a:bodyPr/>
                    <a:lstStyle/>
                    <a:p>
                      <a:pPr algn="ctr"/>
                      <a:endParaRPr lang="en-US" dirty="0"/>
                    </a:p>
                  </a:txBody>
                  <a:tcPr marL="47625" marR="47625" marT="47625" marB="47625" anchor="ctr"/>
                </a:tc>
                <a:tc>
                  <a:txBody>
                    <a:bodyPr/>
                    <a:lstStyle/>
                    <a:p>
                      <a:pPr algn="ctr"/>
                      <a:endParaRPr lang="en-US" dirty="0"/>
                    </a:p>
                  </a:txBody>
                  <a:tcPr marL="47625" marR="47625" marT="47625" marB="47625" anchor="ctr"/>
                </a:tc>
              </a:tr>
            </a:tbl>
          </a:graphicData>
        </a:graphic>
      </p:graphicFrame>
    </p:spTree>
    <p:extLst>
      <p:ext uri="{BB962C8B-B14F-4D97-AF65-F5344CB8AC3E}">
        <p14:creationId xmlns:p14="http://schemas.microsoft.com/office/powerpoint/2010/main" val="2756044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0"/>
            <p:extLst>
              <p:ext uri="{D42A27DB-BD31-4B8C-83A1-F6EECF244321}">
                <p14:modId xmlns:p14="http://schemas.microsoft.com/office/powerpoint/2010/main" val="4071336350"/>
              </p:ext>
            </p:extLst>
          </p:nvPr>
        </p:nvGraphicFramePr>
        <p:xfrm>
          <a:off x="152400" y="1533525"/>
          <a:ext cx="8615365" cy="3027680"/>
        </p:xfrm>
        <a:graphic>
          <a:graphicData uri="http://schemas.openxmlformats.org/drawingml/2006/table">
            <a:tbl>
              <a:tblPr firstRow="1" bandRow="1">
                <a:tableStyleId>{5C22544A-7EE6-4342-B048-85BDC9FD1C3A}</a:tableStyleId>
              </a:tblPr>
              <a:tblGrid>
                <a:gridCol w="1723073"/>
                <a:gridCol w="1723073"/>
                <a:gridCol w="1723073"/>
                <a:gridCol w="926781"/>
                <a:gridCol w="2519365"/>
              </a:tblGrid>
              <a:tr h="370840">
                <a:tc>
                  <a:txBody>
                    <a:bodyPr/>
                    <a:lstStyle/>
                    <a:p>
                      <a:r>
                        <a:rPr lang="en-US" dirty="0" smtClean="0"/>
                        <a:t>Location</a:t>
                      </a:r>
                      <a:endParaRPr lang="en-US" dirty="0"/>
                    </a:p>
                  </a:txBody>
                  <a:tcPr/>
                </a:tc>
                <a:tc>
                  <a:txBody>
                    <a:bodyPr/>
                    <a:lstStyle/>
                    <a:p>
                      <a:r>
                        <a:rPr lang="en-US" baseline="30000" dirty="0" smtClean="0"/>
                        <a:t>226</a:t>
                      </a:r>
                      <a:r>
                        <a:rPr lang="en-US" dirty="0" smtClean="0"/>
                        <a:t>Ra </a:t>
                      </a:r>
                      <a:endParaRPr lang="en-US" dirty="0"/>
                    </a:p>
                  </a:txBody>
                  <a:tcPr/>
                </a:tc>
                <a:tc>
                  <a:txBody>
                    <a:bodyPr/>
                    <a:lstStyle/>
                    <a:p>
                      <a:r>
                        <a:rPr lang="en-US" baseline="30000" dirty="0" smtClean="0"/>
                        <a:t>228</a:t>
                      </a:r>
                      <a:r>
                        <a:rPr lang="en-US" dirty="0" smtClean="0"/>
                        <a:t>Ra</a:t>
                      </a:r>
                      <a:endParaRPr lang="en-US" dirty="0"/>
                    </a:p>
                  </a:txBody>
                  <a:tcPr/>
                </a:tc>
                <a:tc>
                  <a:txBody>
                    <a:bodyPr/>
                    <a:lstStyle/>
                    <a:p>
                      <a:r>
                        <a:rPr lang="en-US" dirty="0" smtClean="0"/>
                        <a:t>Units</a:t>
                      </a:r>
                      <a:endParaRPr lang="en-US" dirty="0"/>
                    </a:p>
                  </a:txBody>
                  <a:tcPr/>
                </a:tc>
                <a:tc>
                  <a:txBody>
                    <a:bodyPr/>
                    <a:lstStyle/>
                    <a:p>
                      <a:r>
                        <a:rPr lang="en-US" dirty="0" smtClean="0"/>
                        <a:t>Source</a:t>
                      </a:r>
                      <a:endParaRPr lang="en-US" dirty="0"/>
                    </a:p>
                  </a:txBody>
                  <a:tcPr/>
                </a:tc>
              </a:tr>
              <a:tr h="370840">
                <a:tc>
                  <a:txBody>
                    <a:bodyPr/>
                    <a:lstStyle/>
                    <a:p>
                      <a:r>
                        <a:rPr lang="en-US" dirty="0" smtClean="0"/>
                        <a:t>Air</a:t>
                      </a:r>
                      <a:endParaRPr lang="en-US" dirty="0"/>
                    </a:p>
                  </a:txBody>
                  <a:tcPr/>
                </a:tc>
                <a:tc>
                  <a:txBody>
                    <a:bodyPr/>
                    <a:lstStyle/>
                    <a:p>
                      <a:r>
                        <a:rPr lang="en-US" dirty="0" smtClean="0"/>
                        <a:t>1.5x10</a:t>
                      </a:r>
                      <a:r>
                        <a:rPr lang="en-US" baseline="30000" dirty="0" smtClean="0"/>
                        <a:t>-5</a:t>
                      </a:r>
                      <a:endParaRPr lang="en-US" baseline="30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2.3x10</a:t>
                      </a:r>
                      <a:r>
                        <a:rPr lang="en-US" baseline="30000" dirty="0" smtClean="0"/>
                        <a:t>-3</a:t>
                      </a:r>
                      <a:endParaRPr lang="en-US" dirty="0"/>
                    </a:p>
                  </a:txBody>
                  <a:tcPr/>
                </a:tc>
                <a:tc>
                  <a:txBody>
                    <a:bodyPr/>
                    <a:lstStyle/>
                    <a:p>
                      <a:r>
                        <a:rPr lang="en-US" dirty="0" smtClean="0"/>
                        <a:t>pCi/m</a:t>
                      </a:r>
                      <a:r>
                        <a:rPr lang="en-US" baseline="30000" dirty="0" smtClean="0"/>
                        <a:t>3</a:t>
                      </a:r>
                      <a:endParaRPr lang="en-US" baseline="30000" dirty="0"/>
                    </a:p>
                  </a:txBody>
                  <a:tcPr/>
                </a:tc>
                <a:tc>
                  <a:txBody>
                    <a:bodyPr/>
                    <a:lstStyle/>
                    <a:p>
                      <a:r>
                        <a:rPr lang="en-US" sz="1050" b="0" i="0" u="none" strike="noStrike" kern="1200" baseline="0" dirty="0" smtClean="0">
                          <a:solidFill>
                            <a:schemeClr val="dk1"/>
                          </a:solidFill>
                          <a:latin typeface="+mn-lt"/>
                          <a:ea typeface="+mn-ea"/>
                          <a:cs typeface="+mn-cs"/>
                        </a:rPr>
                        <a:t>Radium-226 and 228 in Drinking Water California Public Health Goal, March 2006</a:t>
                      </a:r>
                      <a:endParaRPr lang="en-US" sz="1050" dirty="0"/>
                    </a:p>
                  </a:txBody>
                  <a:tcPr/>
                </a:tc>
              </a:tr>
              <a:tr h="370840">
                <a:tc>
                  <a:txBody>
                    <a:bodyPr/>
                    <a:lstStyle/>
                    <a:p>
                      <a:r>
                        <a:rPr lang="en-US" dirty="0" smtClean="0"/>
                        <a:t>Dust (over NYC)</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8x10</a:t>
                      </a:r>
                      <a:r>
                        <a:rPr lang="en-US" baseline="30000" dirty="0" smtClean="0"/>
                        <a:t>-5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1.5x10</a:t>
                      </a:r>
                      <a:r>
                        <a:rPr lang="en-US" baseline="30000" dirty="0" smtClean="0"/>
                        <a:t>-4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pCi/m</a:t>
                      </a:r>
                      <a:r>
                        <a:rPr lang="en-US" baseline="30000" dirty="0" smtClean="0"/>
                        <a:t>3</a:t>
                      </a:r>
                      <a:endParaRPr lang="en-US" dirty="0"/>
                    </a:p>
                  </a:txBody>
                  <a:tcPr/>
                </a:tc>
                <a:tc>
                  <a:txBody>
                    <a:bodyPr/>
                    <a:lstStyle/>
                    <a:p>
                      <a:r>
                        <a:rPr lang="en-US" sz="1050" b="0" i="0" u="none" strike="noStrike" kern="1200" baseline="0" dirty="0" smtClean="0">
                          <a:solidFill>
                            <a:schemeClr val="dk1"/>
                          </a:solidFill>
                          <a:latin typeface="+mn-lt"/>
                          <a:ea typeface="+mn-ea"/>
                          <a:cs typeface="+mn-cs"/>
                        </a:rPr>
                        <a:t>Radium-226 and 228 in Drinking Water California Public Health Goal, March 2006</a:t>
                      </a:r>
                      <a:endParaRPr lang="en-US" sz="1050" dirty="0"/>
                    </a:p>
                  </a:txBody>
                  <a:tcPr/>
                </a:tc>
              </a:tr>
              <a:tr h="370840">
                <a:tc>
                  <a:txBody>
                    <a:bodyPr/>
                    <a:lstStyle/>
                    <a:p>
                      <a:r>
                        <a:rPr lang="en-US" dirty="0" smtClean="0"/>
                        <a:t>Soil </a:t>
                      </a:r>
                      <a:r>
                        <a:rPr lang="en-US" sz="700" dirty="0" smtClean="0"/>
                        <a:t>(356 samples from 33 states)</a:t>
                      </a:r>
                      <a:endParaRPr lang="en-US" sz="700" dirty="0"/>
                    </a:p>
                  </a:txBody>
                  <a:tcPr/>
                </a:tc>
                <a:tc>
                  <a:txBody>
                    <a:bodyPr/>
                    <a:lstStyle/>
                    <a:p>
                      <a:r>
                        <a:rPr lang="en-US" dirty="0" smtClean="0"/>
                        <a:t>1.1</a:t>
                      </a:r>
                      <a:endParaRPr lang="en-US" dirty="0"/>
                    </a:p>
                  </a:txBody>
                  <a:tcPr/>
                </a:tc>
                <a:tc>
                  <a:txBody>
                    <a:bodyPr/>
                    <a:lstStyle/>
                    <a:p>
                      <a:endParaRPr lang="en-US" dirty="0"/>
                    </a:p>
                  </a:txBody>
                  <a:tcPr/>
                </a:tc>
                <a:tc>
                  <a:txBody>
                    <a:bodyPr/>
                    <a:lstStyle/>
                    <a:p>
                      <a:r>
                        <a:rPr lang="en-US" dirty="0" smtClean="0"/>
                        <a:t>pCi/g</a:t>
                      </a:r>
                      <a:endParaRPr lang="en-US" dirty="0"/>
                    </a:p>
                  </a:txBody>
                  <a:tcPr/>
                </a:tc>
                <a:tc>
                  <a:txBody>
                    <a:bodyPr/>
                    <a:lstStyle/>
                    <a:p>
                      <a:r>
                        <a:rPr lang="en-US" sz="1050" b="0" i="0" u="none" strike="noStrike" kern="1200" baseline="0" dirty="0" smtClean="0">
                          <a:solidFill>
                            <a:schemeClr val="dk1"/>
                          </a:solidFill>
                          <a:latin typeface="+mn-lt"/>
                          <a:ea typeface="+mn-ea"/>
                          <a:cs typeface="+mn-cs"/>
                        </a:rPr>
                        <a:t>Radium-226 and 228 in Drinking Water California Public Health Goal, March 2006</a:t>
                      </a:r>
                      <a:endParaRPr lang="en-US" sz="1050" dirty="0"/>
                    </a:p>
                  </a:txBody>
                  <a:tcPr/>
                </a:tc>
              </a:tr>
              <a:tr h="370840">
                <a:tc>
                  <a:txBody>
                    <a:bodyPr/>
                    <a:lstStyle/>
                    <a:p>
                      <a:r>
                        <a:rPr lang="en-US" dirty="0" smtClean="0"/>
                        <a:t>Rock</a:t>
                      </a:r>
                      <a:endParaRPr lang="en-US" dirty="0"/>
                    </a:p>
                  </a:txBody>
                  <a:tcPr/>
                </a:tc>
                <a:tc>
                  <a:txBody>
                    <a:bodyPr/>
                    <a:lstStyle/>
                    <a:p>
                      <a:r>
                        <a:rPr lang="en-US" dirty="0" smtClean="0"/>
                        <a:t>0.42 to 1.3</a:t>
                      </a:r>
                      <a:endParaRPr lang="en-US" dirty="0"/>
                    </a:p>
                  </a:txBody>
                  <a:tcPr/>
                </a:tc>
                <a:tc>
                  <a:txBody>
                    <a:bodyPr/>
                    <a:lstStyle/>
                    <a:p>
                      <a:endParaRPr lang="en-US" dirty="0"/>
                    </a:p>
                  </a:txBody>
                  <a:tcPr/>
                </a:tc>
                <a:tc>
                  <a:txBody>
                    <a:bodyPr/>
                    <a:lstStyle/>
                    <a:p>
                      <a:r>
                        <a:rPr lang="en-US" dirty="0" smtClean="0"/>
                        <a:t>pCi/g</a:t>
                      </a:r>
                      <a:endParaRPr lang="en-US" dirty="0"/>
                    </a:p>
                  </a:txBody>
                  <a:tcPr/>
                </a:tc>
                <a:tc>
                  <a:txBody>
                    <a:bodyPr/>
                    <a:lstStyle/>
                    <a:p>
                      <a:r>
                        <a:rPr lang="en-US" sz="1050" b="0" i="0" u="none" strike="noStrike" kern="1200" baseline="0" dirty="0" smtClean="0">
                          <a:solidFill>
                            <a:schemeClr val="dk1"/>
                          </a:solidFill>
                          <a:latin typeface="+mn-lt"/>
                          <a:ea typeface="+mn-ea"/>
                          <a:cs typeface="+mn-cs"/>
                        </a:rPr>
                        <a:t>Radium-226 and 228 in Drinking Water California Public Health Goal, March 2006</a:t>
                      </a:r>
                      <a:endParaRPr lang="en-US" sz="1050" dirty="0"/>
                    </a:p>
                  </a:txBody>
                  <a:tcPr/>
                </a:tc>
              </a:tr>
              <a:tr h="370840">
                <a:tc>
                  <a:txBody>
                    <a:bodyPr/>
                    <a:lstStyle/>
                    <a:p>
                      <a:r>
                        <a:rPr lang="en-US" dirty="0" smtClean="0"/>
                        <a:t>Water </a:t>
                      </a:r>
                      <a:r>
                        <a:rPr lang="en-US" sz="800" dirty="0" smtClean="0"/>
                        <a:t>(990 samples)</a:t>
                      </a:r>
                      <a:endParaRPr lang="en-US" dirty="0"/>
                    </a:p>
                  </a:txBody>
                  <a:tcPr/>
                </a:tc>
                <a:tc>
                  <a:txBody>
                    <a:bodyPr/>
                    <a:lstStyle/>
                    <a:p>
                      <a:r>
                        <a:rPr lang="en-US" dirty="0" smtClean="0"/>
                        <a:t>0.4 (mean)</a:t>
                      </a:r>
                      <a:endParaRPr lang="en-US" dirty="0"/>
                    </a:p>
                  </a:txBody>
                  <a:tcPr/>
                </a:tc>
                <a:tc>
                  <a:txBody>
                    <a:bodyPr/>
                    <a:lstStyle/>
                    <a:p>
                      <a:r>
                        <a:rPr lang="en-US" dirty="0" smtClean="0"/>
                        <a:t>0.5 (mean)</a:t>
                      </a:r>
                      <a:endParaRPr lang="en-US" dirty="0"/>
                    </a:p>
                  </a:txBody>
                  <a:tcPr/>
                </a:tc>
                <a:tc>
                  <a:txBody>
                    <a:bodyPr/>
                    <a:lstStyle/>
                    <a:p>
                      <a:r>
                        <a:rPr lang="en-US" dirty="0" smtClean="0"/>
                        <a:t>pCi/L</a:t>
                      </a:r>
                      <a:endParaRPr lang="en-US" dirty="0"/>
                    </a:p>
                  </a:txBody>
                  <a:tcPr/>
                </a:tc>
                <a:tc>
                  <a:txBody>
                    <a:bodyPr/>
                    <a:lstStyle/>
                    <a:p>
                      <a:r>
                        <a:rPr lang="en-US" sz="1050" b="0" i="0" u="none" strike="noStrike" kern="1200" baseline="0" dirty="0" smtClean="0">
                          <a:solidFill>
                            <a:schemeClr val="dk1"/>
                          </a:solidFill>
                          <a:latin typeface="+mn-lt"/>
                          <a:ea typeface="+mn-ea"/>
                          <a:cs typeface="+mn-cs"/>
                        </a:rPr>
                        <a:t>USGS 1998</a:t>
                      </a:r>
                      <a:endParaRPr lang="en-US" sz="1050" dirty="0"/>
                    </a:p>
                  </a:txBody>
                  <a:tcPr/>
                </a:tc>
              </a:tr>
              <a:tr h="370840">
                <a:tc>
                  <a:txBody>
                    <a:bodyPr/>
                    <a:lstStyle/>
                    <a:p>
                      <a:r>
                        <a:rPr lang="en-US" dirty="0" smtClean="0"/>
                        <a:t>Contaminated Soil</a:t>
                      </a:r>
                      <a:endParaRPr lang="en-US" dirty="0"/>
                    </a:p>
                  </a:txBody>
                  <a:tcPr/>
                </a:tc>
                <a:tc>
                  <a:txBody>
                    <a:bodyPr/>
                    <a:lstStyle/>
                    <a:p>
                      <a:r>
                        <a:rPr lang="en-US" dirty="0" smtClean="0"/>
                        <a:t>1 to 37,000</a:t>
                      </a:r>
                      <a:endParaRPr lang="en-US" dirty="0"/>
                    </a:p>
                  </a:txBody>
                  <a:tcPr/>
                </a:tc>
                <a:tc>
                  <a:txBody>
                    <a:bodyPr/>
                    <a:lstStyle/>
                    <a:p>
                      <a:endParaRPr lang="en-US" dirty="0"/>
                    </a:p>
                  </a:txBody>
                  <a:tcPr/>
                </a:tc>
                <a:tc>
                  <a:txBody>
                    <a:bodyPr/>
                    <a:lstStyle/>
                    <a:p>
                      <a:r>
                        <a:rPr lang="en-US" dirty="0" smtClean="0"/>
                        <a:t>pCi/g</a:t>
                      </a:r>
                      <a:endParaRPr lang="en-US" dirty="0"/>
                    </a:p>
                  </a:txBody>
                  <a:tcPr/>
                </a:tc>
                <a:tc>
                  <a:txBody>
                    <a:bodyPr/>
                    <a:lstStyle/>
                    <a:p>
                      <a:r>
                        <a:rPr lang="en-US" dirty="0" smtClean="0"/>
                        <a:t>From coal burning &amp;</a:t>
                      </a:r>
                      <a:r>
                        <a:rPr lang="en-US" baseline="0" dirty="0" smtClean="0"/>
                        <a:t> mining/milling</a:t>
                      </a:r>
                      <a:endParaRPr lang="en-US" dirty="0"/>
                    </a:p>
                  </a:txBody>
                  <a:tcPr/>
                </a:tc>
              </a:tr>
            </a:tbl>
          </a:graphicData>
        </a:graphic>
      </p:graphicFrame>
      <p:sp>
        <p:nvSpPr>
          <p:cNvPr id="2" name="Title 1"/>
          <p:cNvSpPr>
            <a:spLocks noGrp="1"/>
          </p:cNvSpPr>
          <p:nvPr>
            <p:ph type="title"/>
          </p:nvPr>
        </p:nvSpPr>
        <p:spPr/>
        <p:txBody>
          <a:bodyPr>
            <a:normAutofit/>
          </a:bodyPr>
          <a:lstStyle/>
          <a:p>
            <a:r>
              <a:rPr lang="en-US" dirty="0" smtClean="0"/>
              <a:t>Some US Background Levels</a:t>
            </a:r>
            <a:endParaRPr lang="en-US" dirty="0"/>
          </a:p>
        </p:txBody>
      </p:sp>
      <p:sp>
        <p:nvSpPr>
          <p:cNvPr id="3" name="Slide Number Placeholder 2"/>
          <p:cNvSpPr>
            <a:spLocks noGrp="1"/>
          </p:cNvSpPr>
          <p:nvPr>
            <p:ph type="sldNum" sz="quarter" idx="4"/>
          </p:nvPr>
        </p:nvSpPr>
        <p:spPr/>
        <p:txBody>
          <a:bodyPr/>
          <a:lstStyle/>
          <a:p>
            <a:fld id="{005A362E-B228-4E9A-85DD-E04F6D5B13B2}" type="slidenum">
              <a:rPr lang="en-US" smtClean="0">
                <a:solidFill>
                  <a:prstClr val="black">
                    <a:tint val="75000"/>
                  </a:prstClr>
                </a:solidFill>
              </a:rPr>
              <a:pPr/>
              <a:t>3</a:t>
            </a:fld>
            <a:endParaRPr lang="en-US" dirty="0">
              <a:solidFill>
                <a:prstClr val="black">
                  <a:tint val="75000"/>
                </a:prstClr>
              </a:solidFill>
            </a:endParaRPr>
          </a:p>
        </p:txBody>
      </p:sp>
      <p:sp>
        <p:nvSpPr>
          <p:cNvPr id="6" name="TextBox 5"/>
          <p:cNvSpPr txBox="1"/>
          <p:nvPr/>
        </p:nvSpPr>
        <p:spPr>
          <a:xfrm>
            <a:off x="228600" y="4953000"/>
            <a:ext cx="8458200" cy="307777"/>
          </a:xfrm>
          <a:prstGeom prst="rect">
            <a:avLst/>
          </a:prstGeom>
          <a:noFill/>
          <a:ln w="12700">
            <a:solidFill>
              <a:schemeClr val="tx1"/>
            </a:solidFill>
          </a:ln>
        </p:spPr>
        <p:txBody>
          <a:bodyPr wrap="square" rtlCol="0">
            <a:spAutoFit/>
          </a:bodyPr>
          <a:lstStyle/>
          <a:p>
            <a:r>
              <a:rPr lang="en-US" sz="1400" dirty="0" smtClean="0"/>
              <a:t>Extremes from limited </a:t>
            </a:r>
            <a:r>
              <a:rPr lang="en-US" sz="1400" dirty="0"/>
              <a:t>areas in the North Sea – 2000 to 27,000 pCi/g for scale and 130 to 1300 pCi/g in sludge. </a:t>
            </a:r>
          </a:p>
        </p:txBody>
      </p:sp>
      <p:sp>
        <p:nvSpPr>
          <p:cNvPr id="7" name="TextBox 6"/>
          <p:cNvSpPr txBox="1"/>
          <p:nvPr/>
        </p:nvSpPr>
        <p:spPr>
          <a:xfrm>
            <a:off x="190500" y="5585430"/>
            <a:ext cx="8724900" cy="923330"/>
          </a:xfrm>
          <a:prstGeom prst="rect">
            <a:avLst/>
          </a:prstGeom>
          <a:noFill/>
        </p:spPr>
        <p:txBody>
          <a:bodyPr wrap="square" rtlCol="0">
            <a:spAutoFit/>
          </a:bodyPr>
          <a:lstStyle/>
          <a:p>
            <a:r>
              <a:rPr lang="en-US" b="1" dirty="0" smtClean="0"/>
              <a:t>Rule of thumb: if on-site readings background readings are about twice the normal background levels of 10 to 15 </a:t>
            </a:r>
            <a:r>
              <a:rPr lang="en-US" b="1" dirty="0" smtClean="0">
                <a:latin typeface="Symbol" panose="05050102010706020507" pitchFamily="18" charset="2"/>
              </a:rPr>
              <a:t>m</a:t>
            </a:r>
            <a:r>
              <a:rPr lang="en-US" b="1" dirty="0" smtClean="0"/>
              <a:t>R/hr., NORM may be present in equipment, soil, water or air. </a:t>
            </a:r>
          </a:p>
        </p:txBody>
      </p:sp>
    </p:spTree>
    <p:extLst>
      <p:ext uri="{BB962C8B-B14F-4D97-AF65-F5344CB8AC3E}">
        <p14:creationId xmlns:p14="http://schemas.microsoft.com/office/powerpoint/2010/main" val="324608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4" y="1371600"/>
            <a:ext cx="8310563" cy="5029200"/>
          </a:xfrm>
        </p:spPr>
        <p:txBody>
          <a:bodyPr>
            <a:normAutofit fontScale="92500" lnSpcReduction="10000"/>
          </a:bodyPr>
          <a:lstStyle/>
          <a:p>
            <a:r>
              <a:rPr lang="en-US" b="1" dirty="0" smtClean="0"/>
              <a:t>Uranium</a:t>
            </a:r>
            <a:r>
              <a:rPr lang="en-US" b="1" baseline="30000" dirty="0" smtClean="0"/>
              <a:t>238</a:t>
            </a:r>
            <a:r>
              <a:rPr lang="en-US" b="1" dirty="0" smtClean="0"/>
              <a:t>, Thorium</a:t>
            </a:r>
            <a:r>
              <a:rPr lang="en-US" b="1" baseline="30000" dirty="0" smtClean="0"/>
              <a:t>232</a:t>
            </a:r>
            <a:r>
              <a:rPr lang="en-US" b="1" dirty="0" smtClean="0"/>
              <a:t>, Potassium</a:t>
            </a:r>
            <a:r>
              <a:rPr lang="en-US" b="1" baseline="30000" dirty="0" smtClean="0"/>
              <a:t>40</a:t>
            </a:r>
            <a:r>
              <a:rPr lang="en-US" b="1" dirty="0" smtClean="0"/>
              <a:t> nuclides (unstable isotopes = radioactivity) are present in rocks. (This is what the gamma-ray log measures)</a:t>
            </a:r>
          </a:p>
          <a:p>
            <a:r>
              <a:rPr lang="en-US" b="1" dirty="0" smtClean="0"/>
              <a:t>Isotopes decay into other elements and eventually into stable (non-radioactive) materials. </a:t>
            </a:r>
          </a:p>
          <a:p>
            <a:r>
              <a:rPr lang="en-US" b="1" dirty="0" smtClean="0"/>
              <a:t>Uranium</a:t>
            </a:r>
            <a:r>
              <a:rPr lang="en-US" b="1" baseline="30000" dirty="0" smtClean="0"/>
              <a:t>238</a:t>
            </a:r>
            <a:r>
              <a:rPr lang="en-US" b="1" dirty="0" smtClean="0"/>
              <a:t> is a long-lived isotope that continuously produces Radium</a:t>
            </a:r>
            <a:r>
              <a:rPr lang="en-US" b="1" baseline="30000" dirty="0" smtClean="0"/>
              <a:t>226</a:t>
            </a:r>
            <a:r>
              <a:rPr lang="en-US" b="1" dirty="0" smtClean="0"/>
              <a:t> – a comparatively short-lived (1660 year half-life) element that may migrate in produced water and plug itself into the structure of forming scales or associate with other materials.</a:t>
            </a:r>
          </a:p>
          <a:p>
            <a:r>
              <a:rPr lang="en-US" b="1" dirty="0" smtClean="0"/>
              <a:t>Low concentration is typical, but if concentrated, can gradually increase background radioactivity. </a:t>
            </a:r>
            <a:endParaRPr lang="en-US" b="1" dirty="0"/>
          </a:p>
        </p:txBody>
      </p:sp>
      <p:sp>
        <p:nvSpPr>
          <p:cNvPr id="3" name="Title 2"/>
          <p:cNvSpPr>
            <a:spLocks noGrp="1"/>
          </p:cNvSpPr>
          <p:nvPr>
            <p:ph type="title"/>
          </p:nvPr>
        </p:nvSpPr>
        <p:spPr/>
        <p:txBody>
          <a:bodyPr>
            <a:normAutofit/>
          </a:bodyPr>
          <a:lstStyle/>
          <a:p>
            <a:r>
              <a:rPr lang="en-US" dirty="0" smtClean="0"/>
              <a:t>Uranium, Thorium, Potassium and Lead radionuclides are resident in sediment</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25055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Radiation types</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4</a:t>
            </a:fld>
            <a:endParaRPr lang="en-US" dirty="0">
              <a:solidFill>
                <a:prstClr val="black">
                  <a:tint val="75000"/>
                </a:prstClr>
              </a:solidFill>
            </a:endParaRPr>
          </a:p>
        </p:txBody>
      </p:sp>
      <p:pic>
        <p:nvPicPr>
          <p:cNvPr id="5122" name="Picture 2"/>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971800" y="1295400"/>
            <a:ext cx="5615780" cy="285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114800"/>
            <a:ext cx="8001000" cy="1200329"/>
          </a:xfrm>
          <a:prstGeom prst="rect">
            <a:avLst/>
          </a:prstGeom>
          <a:noFill/>
        </p:spPr>
        <p:txBody>
          <a:bodyPr wrap="square" rtlCol="0">
            <a:spAutoFit/>
          </a:bodyPr>
          <a:lstStyle/>
          <a:p>
            <a:r>
              <a:rPr lang="en-US" sz="2400" b="1" dirty="0" smtClean="0">
                <a:solidFill>
                  <a:srgbClr val="462E00"/>
                </a:solidFill>
              </a:rPr>
              <a:t>Alpha (</a:t>
            </a:r>
            <a:r>
              <a:rPr lang="en-US" sz="2400" b="1" dirty="0" smtClean="0">
                <a:solidFill>
                  <a:srgbClr val="462E00"/>
                </a:solidFill>
                <a:latin typeface="Symbol" panose="05050102010706020507" pitchFamily="18" charset="2"/>
              </a:rPr>
              <a:t>a</a:t>
            </a:r>
            <a:r>
              <a:rPr lang="en-US" sz="2400" b="1" dirty="0" smtClean="0">
                <a:solidFill>
                  <a:srgbClr val="462E00"/>
                </a:solidFill>
              </a:rPr>
              <a:t>) particles – cannot penetrate a layer of dead skin</a:t>
            </a:r>
          </a:p>
          <a:p>
            <a:r>
              <a:rPr lang="en-US" sz="2400" b="1" dirty="0" smtClean="0">
                <a:solidFill>
                  <a:srgbClr val="462E00"/>
                </a:solidFill>
              </a:rPr>
              <a:t>Beta (</a:t>
            </a:r>
            <a:r>
              <a:rPr lang="en-US" sz="2400" b="1" dirty="0" smtClean="0">
                <a:solidFill>
                  <a:srgbClr val="462E00"/>
                </a:solidFill>
                <a:latin typeface="Symbol" panose="05050102010706020507" pitchFamily="18" charset="2"/>
              </a:rPr>
              <a:t>b</a:t>
            </a:r>
            <a:r>
              <a:rPr lang="en-US" sz="2400" b="1" dirty="0" smtClean="0">
                <a:solidFill>
                  <a:srgbClr val="462E00"/>
                </a:solidFill>
              </a:rPr>
              <a:t>) particles – stopped by thin metal </a:t>
            </a:r>
          </a:p>
          <a:p>
            <a:r>
              <a:rPr lang="en-US" sz="2400" b="1" dirty="0" smtClean="0">
                <a:solidFill>
                  <a:srgbClr val="462E00"/>
                </a:solidFill>
              </a:rPr>
              <a:t>Gamma (</a:t>
            </a:r>
            <a:r>
              <a:rPr lang="en-US" sz="2400" b="1" dirty="0" smtClean="0">
                <a:solidFill>
                  <a:srgbClr val="462E00"/>
                </a:solidFill>
                <a:latin typeface="Symbol" panose="05050102010706020507" pitchFamily="18" charset="2"/>
              </a:rPr>
              <a:t>g</a:t>
            </a:r>
            <a:r>
              <a:rPr lang="en-US" sz="2400" b="1" dirty="0" smtClean="0">
                <a:solidFill>
                  <a:srgbClr val="462E00"/>
                </a:solidFill>
              </a:rPr>
              <a:t>) waves – penetrates steel and stopped by lead</a:t>
            </a:r>
          </a:p>
        </p:txBody>
      </p:sp>
      <p:sp>
        <p:nvSpPr>
          <p:cNvPr id="5" name="TextBox 4"/>
          <p:cNvSpPr txBox="1"/>
          <p:nvPr/>
        </p:nvSpPr>
        <p:spPr>
          <a:xfrm>
            <a:off x="228600" y="5315129"/>
            <a:ext cx="8610600" cy="1077218"/>
          </a:xfrm>
          <a:prstGeom prst="rect">
            <a:avLst/>
          </a:prstGeom>
          <a:noFill/>
          <a:ln w="9525">
            <a:solidFill>
              <a:schemeClr val="tx1"/>
            </a:solidFill>
          </a:ln>
        </p:spPr>
        <p:txBody>
          <a:bodyPr wrap="square" rtlCol="0">
            <a:spAutoFit/>
          </a:bodyPr>
          <a:lstStyle/>
          <a:p>
            <a:r>
              <a:rPr lang="en-US" sz="3200" b="1" u="sng" dirty="0" smtClean="0">
                <a:solidFill>
                  <a:srgbClr val="FF0000"/>
                </a:solidFill>
                <a:latin typeface="+mn-lt"/>
              </a:rPr>
              <a:t>The principal hazard from alpha and beta energy is from inhalation and ingestion. </a:t>
            </a:r>
          </a:p>
        </p:txBody>
      </p:sp>
      <p:sp>
        <p:nvSpPr>
          <p:cNvPr id="6" name="TextBox 5"/>
          <p:cNvSpPr txBox="1"/>
          <p:nvPr/>
        </p:nvSpPr>
        <p:spPr>
          <a:xfrm>
            <a:off x="304800" y="1219200"/>
            <a:ext cx="2667000" cy="2308324"/>
          </a:xfrm>
          <a:prstGeom prst="rect">
            <a:avLst/>
          </a:prstGeom>
          <a:noFill/>
        </p:spPr>
        <p:txBody>
          <a:bodyPr wrap="square" rtlCol="0">
            <a:spAutoFit/>
          </a:bodyPr>
          <a:lstStyle/>
          <a:p>
            <a:r>
              <a:rPr lang="en-US" sz="2400" b="1" dirty="0" smtClean="0">
                <a:solidFill>
                  <a:srgbClr val="462E00"/>
                </a:solidFill>
                <a:latin typeface="+mn-lt"/>
              </a:rPr>
              <a:t>alpha and beta </a:t>
            </a:r>
            <a:r>
              <a:rPr lang="en-US" sz="2400" b="1" dirty="0" smtClean="0">
                <a:solidFill>
                  <a:srgbClr val="462E00"/>
                </a:solidFill>
              </a:rPr>
              <a:t>particles </a:t>
            </a:r>
            <a:r>
              <a:rPr lang="en-US" sz="2400" b="1" dirty="0" smtClean="0">
                <a:solidFill>
                  <a:srgbClr val="462E00"/>
                </a:solidFill>
                <a:latin typeface="+mn-lt"/>
              </a:rPr>
              <a:t>are the most damaging to humans.  Gamma rays are much less damaging. </a:t>
            </a:r>
          </a:p>
        </p:txBody>
      </p:sp>
      <p:sp>
        <p:nvSpPr>
          <p:cNvPr id="7" name="TextBox 6"/>
          <p:cNvSpPr txBox="1"/>
          <p:nvPr/>
        </p:nvSpPr>
        <p:spPr>
          <a:xfrm>
            <a:off x="3276600" y="6392347"/>
            <a:ext cx="4495800" cy="307777"/>
          </a:xfrm>
          <a:prstGeom prst="rect">
            <a:avLst/>
          </a:prstGeom>
          <a:noFill/>
        </p:spPr>
        <p:txBody>
          <a:bodyPr wrap="square" rtlCol="0">
            <a:spAutoFit/>
          </a:bodyPr>
          <a:lstStyle/>
          <a:p>
            <a:r>
              <a:rPr lang="en-US" sz="1400" i="1" dirty="0"/>
              <a:t>Marcellus Shale </a:t>
            </a:r>
            <a:r>
              <a:rPr lang="en-US" sz="1400" dirty="0"/>
              <a:t>• </a:t>
            </a:r>
            <a:r>
              <a:rPr lang="en-US" sz="1400" i="1" dirty="0"/>
              <a:t>Issue Number 4 </a:t>
            </a:r>
            <a:r>
              <a:rPr lang="en-US" sz="1400" dirty="0"/>
              <a:t>• </a:t>
            </a:r>
            <a:r>
              <a:rPr lang="en-US" sz="1400" i="1" dirty="0"/>
              <a:t>August 2011</a:t>
            </a:r>
            <a:endParaRPr lang="en-US" sz="1400" dirty="0" smtClean="0">
              <a:solidFill>
                <a:srgbClr val="462E00"/>
              </a:solidFill>
              <a:latin typeface="+mn-lt"/>
            </a:endParaRPr>
          </a:p>
        </p:txBody>
      </p:sp>
    </p:spTree>
    <p:extLst>
      <p:ext uri="{BB962C8B-B14F-4D97-AF65-F5344CB8AC3E}">
        <p14:creationId xmlns:p14="http://schemas.microsoft.com/office/powerpoint/2010/main" val="3967164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77500" lnSpcReduction="20000"/>
          </a:bodyPr>
          <a:lstStyle/>
          <a:p>
            <a:r>
              <a:rPr lang="en-US" dirty="0" smtClean="0"/>
              <a:t>gamma or (</a:t>
            </a:r>
            <a:r>
              <a:rPr lang="en-US" dirty="0" smtClean="0">
                <a:latin typeface="Symbol" panose="05050102010706020507" pitchFamily="18" charset="2"/>
              </a:rPr>
              <a:t>g</a:t>
            </a:r>
            <a:r>
              <a:rPr lang="en-US" dirty="0" smtClean="0"/>
              <a:t>) – small ray or wave, not a particle, travels far, very penetrating and can pass through most shielding except lead.  When not highly concentrated, it is not felt to be damaging to humans (in small concentration). </a:t>
            </a:r>
          </a:p>
          <a:p>
            <a:r>
              <a:rPr lang="en-US" dirty="0" smtClean="0"/>
              <a:t>beta or (</a:t>
            </a:r>
            <a:r>
              <a:rPr lang="en-US" dirty="0" smtClean="0">
                <a:latin typeface="Symbol" panose="05050102010706020507" pitchFamily="18" charset="2"/>
              </a:rPr>
              <a:t>b</a:t>
            </a:r>
            <a:r>
              <a:rPr lang="en-US" dirty="0" smtClean="0"/>
              <a:t>) – small particles, size of an electron, travels short distances (30 to 90 ft), can be carried further by wid. Not very penetrating and can be stopped by thin metal shielding (even aluminum). Route of contamination is ingestion and inhalation. Damage is from breaking bonds, tissue damage in humans and forms toxins.  Attracted to calcium in bones.</a:t>
            </a:r>
          </a:p>
          <a:p>
            <a:r>
              <a:rPr lang="en-US" dirty="0" smtClean="0"/>
              <a:t>alpha (</a:t>
            </a:r>
            <a:r>
              <a:rPr lang="en-US" dirty="0" smtClean="0">
                <a:latin typeface="Symbol" panose="05050102010706020507" pitchFamily="18" charset="2"/>
              </a:rPr>
              <a:t>a</a:t>
            </a:r>
            <a:r>
              <a:rPr lang="en-US" dirty="0" smtClean="0"/>
              <a:t>) – larger particles (2 protons and 2 neutrons), positive charge.  Not transported by wind, but can pass through air for short distances.  Cannot penetrate a layer of dead skin or a piece of paper. Causes 20 times more damage than beta particles. </a:t>
            </a:r>
            <a:r>
              <a:rPr lang="en-US" dirty="0"/>
              <a:t>Route of contamination is ingestion and inhalation. </a:t>
            </a:r>
            <a:r>
              <a:rPr lang="en-US" dirty="0" smtClean="0"/>
              <a:t>Attracted to chloride in bones. </a:t>
            </a:r>
            <a:endParaRPr lang="en-US" dirty="0"/>
          </a:p>
        </p:txBody>
      </p:sp>
      <p:sp>
        <p:nvSpPr>
          <p:cNvPr id="3" name="Title 2"/>
          <p:cNvSpPr>
            <a:spLocks noGrp="1"/>
          </p:cNvSpPr>
          <p:nvPr>
            <p:ph type="title"/>
          </p:nvPr>
        </p:nvSpPr>
        <p:spPr/>
        <p:txBody>
          <a:bodyPr/>
          <a:lstStyle/>
          <a:p>
            <a:r>
              <a:rPr lang="en-US" dirty="0" smtClean="0"/>
              <a:t>Particle or wave?</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401064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fontScale="92500" lnSpcReduction="10000"/>
          </a:bodyPr>
          <a:lstStyle/>
          <a:p>
            <a:r>
              <a:rPr lang="en-US" dirty="0" smtClean="0"/>
              <a:t>Roentgen (R) - pronounced Ranken in the US</a:t>
            </a:r>
          </a:p>
          <a:p>
            <a:pPr lvl="1"/>
            <a:r>
              <a:rPr lang="en-US" dirty="0" smtClean="0"/>
              <a:t>A unit of </a:t>
            </a:r>
            <a:r>
              <a:rPr lang="en-US" u="sng" dirty="0" smtClean="0"/>
              <a:t>exposure</a:t>
            </a:r>
            <a:r>
              <a:rPr lang="en-US" dirty="0" smtClean="0"/>
              <a:t> – the amount of gamma radiation to which a body is subjected (or that is emitted from an object).</a:t>
            </a:r>
          </a:p>
          <a:p>
            <a:r>
              <a:rPr lang="en-US" dirty="0" smtClean="0"/>
              <a:t>Rem (Roentgen equivalent man) (Rem describes potential biological damage).</a:t>
            </a:r>
          </a:p>
          <a:p>
            <a:pPr lvl="1"/>
            <a:r>
              <a:rPr lang="en-US" dirty="0" smtClean="0"/>
              <a:t>A unit of radiation dose equivalence.</a:t>
            </a:r>
          </a:p>
          <a:p>
            <a:r>
              <a:rPr lang="en-US" dirty="0" smtClean="0"/>
              <a:t>Rad (radiation absorbed dose) – the amount of any type of radiation which will deposit 100 ergs of energy per gram in any material. </a:t>
            </a:r>
          </a:p>
          <a:p>
            <a:r>
              <a:rPr lang="en-US" dirty="0" smtClean="0"/>
              <a:t>Curie (Ci) – the Curie is a unit of measurement for activity (expressed as per gram for soil, per m</a:t>
            </a:r>
            <a:r>
              <a:rPr lang="en-US" baseline="30000" dirty="0" smtClean="0"/>
              <a:t>3</a:t>
            </a:r>
            <a:r>
              <a:rPr lang="en-US" dirty="0" smtClean="0"/>
              <a:t> for air and per liter for water. </a:t>
            </a:r>
          </a:p>
          <a:p>
            <a:endParaRPr lang="en-US" dirty="0" smtClean="0"/>
          </a:p>
          <a:p>
            <a:endParaRPr lang="en-US" dirty="0"/>
          </a:p>
        </p:txBody>
      </p:sp>
      <p:sp>
        <p:nvSpPr>
          <p:cNvPr id="3" name="Title 2"/>
          <p:cNvSpPr>
            <a:spLocks noGrp="1"/>
          </p:cNvSpPr>
          <p:nvPr>
            <p:ph type="title"/>
          </p:nvPr>
        </p:nvSpPr>
        <p:spPr/>
        <p:txBody>
          <a:bodyPr/>
          <a:lstStyle/>
          <a:p>
            <a:r>
              <a:rPr lang="en-US" dirty="0" smtClean="0"/>
              <a:t>Unit descriptions</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5670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ext uri="{D42A27DB-BD31-4B8C-83A1-F6EECF244321}">
                <p14:modId xmlns:p14="http://schemas.microsoft.com/office/powerpoint/2010/main" val="798644495"/>
              </p:ext>
            </p:extLst>
          </p:nvPr>
        </p:nvGraphicFramePr>
        <p:xfrm>
          <a:off x="152400" y="1143000"/>
          <a:ext cx="8839199" cy="3713480"/>
        </p:xfrm>
        <a:graphic>
          <a:graphicData uri="http://schemas.openxmlformats.org/drawingml/2006/table">
            <a:tbl>
              <a:tblPr firstRow="1" bandRow="1">
                <a:tableStyleId>{5C22544A-7EE6-4342-B048-85BDC9FD1C3A}</a:tableStyleId>
              </a:tblPr>
              <a:tblGrid>
                <a:gridCol w="2743200"/>
                <a:gridCol w="2362766"/>
                <a:gridCol w="1783036"/>
                <a:gridCol w="1950197"/>
              </a:tblGrid>
              <a:tr h="370840">
                <a:tc>
                  <a:txBody>
                    <a:bodyPr/>
                    <a:lstStyle/>
                    <a:p>
                      <a:r>
                        <a:rPr lang="en-US" dirty="0" smtClean="0"/>
                        <a:t>“SI” Unit</a:t>
                      </a:r>
                      <a:endParaRPr lang="en-US" dirty="0"/>
                    </a:p>
                  </a:txBody>
                  <a:tcPr/>
                </a:tc>
                <a:tc>
                  <a:txBody>
                    <a:bodyPr/>
                    <a:lstStyle/>
                    <a:p>
                      <a:r>
                        <a:rPr lang="en-US" dirty="0" smtClean="0"/>
                        <a:t>What</a:t>
                      </a:r>
                      <a:r>
                        <a:rPr lang="en-US" baseline="0" dirty="0" smtClean="0"/>
                        <a:t> does it mean?</a:t>
                      </a:r>
                      <a:endParaRPr lang="en-US" dirty="0"/>
                    </a:p>
                  </a:txBody>
                  <a:tcPr/>
                </a:tc>
                <a:tc>
                  <a:txBody>
                    <a:bodyPr/>
                    <a:lstStyle/>
                    <a:p>
                      <a:r>
                        <a:rPr lang="en-US" dirty="0" smtClean="0"/>
                        <a:t>US Unit</a:t>
                      </a:r>
                      <a:endParaRPr lang="en-US" dirty="0"/>
                    </a:p>
                  </a:txBody>
                  <a:tcPr/>
                </a:tc>
                <a:tc>
                  <a:txBody>
                    <a:bodyPr/>
                    <a:lstStyle/>
                    <a:p>
                      <a:r>
                        <a:rPr lang="en-US" dirty="0" smtClean="0"/>
                        <a:t>Conversion</a:t>
                      </a:r>
                      <a:endParaRPr lang="en-US" dirty="0"/>
                    </a:p>
                  </a:txBody>
                  <a:tcPr/>
                </a:tc>
              </a:tr>
              <a:tr h="370840">
                <a:tc>
                  <a:txBody>
                    <a:bodyPr/>
                    <a:lstStyle/>
                    <a:p>
                      <a:r>
                        <a:rPr lang="en-US" dirty="0" smtClean="0"/>
                        <a:t>Gray or Gy</a:t>
                      </a:r>
                      <a:endParaRPr lang="en-US" dirty="0"/>
                    </a:p>
                  </a:txBody>
                  <a:tcPr/>
                </a:tc>
                <a:tc>
                  <a:txBody>
                    <a:bodyPr/>
                    <a:lstStyle/>
                    <a:p>
                      <a:r>
                        <a:rPr lang="en-US" dirty="0" smtClean="0"/>
                        <a:t>Amount of radiation adsorbed by a material</a:t>
                      </a:r>
                      <a:endParaRPr lang="en-US" dirty="0"/>
                    </a:p>
                  </a:txBody>
                  <a:tcPr/>
                </a:tc>
                <a:tc>
                  <a:txBody>
                    <a:bodyPr/>
                    <a:lstStyle/>
                    <a:p>
                      <a:r>
                        <a:rPr lang="en-US" dirty="0" smtClean="0"/>
                        <a:t>rad (radiation absorbed dose)</a:t>
                      </a:r>
                      <a:endParaRPr lang="en-US" dirty="0"/>
                    </a:p>
                  </a:txBody>
                  <a:tcPr/>
                </a:tc>
                <a:tc>
                  <a:txBody>
                    <a:bodyPr/>
                    <a:lstStyle/>
                    <a:p>
                      <a:r>
                        <a:rPr lang="en-US" dirty="0" smtClean="0"/>
                        <a:t>1Gy = 100 rad</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Sievert</a:t>
                      </a:r>
                      <a:r>
                        <a:rPr lang="en-US" baseline="0" dirty="0" smtClean="0"/>
                        <a:t> or Sv</a:t>
                      </a:r>
                      <a:endParaRPr lang="en-US" dirty="0"/>
                    </a:p>
                  </a:txBody>
                  <a:tcPr/>
                </a:tc>
                <a:tc>
                  <a:txBody>
                    <a:bodyPr/>
                    <a:lstStyle/>
                    <a:p>
                      <a:r>
                        <a:rPr lang="en-US" dirty="0" smtClean="0"/>
                        <a:t>Exposure level or dose equivalent (&amp; effect)</a:t>
                      </a:r>
                      <a:endParaRPr lang="en-US" dirty="0"/>
                    </a:p>
                  </a:txBody>
                  <a:tcPr/>
                </a:tc>
                <a:tc>
                  <a:txBody>
                    <a:bodyPr/>
                    <a:lstStyle/>
                    <a:p>
                      <a:r>
                        <a:rPr lang="en-US" dirty="0" smtClean="0"/>
                        <a:t>Rem </a:t>
                      </a:r>
                      <a:endParaRPr lang="en-US" dirty="0"/>
                    </a:p>
                  </a:txBody>
                  <a:tcPr/>
                </a:tc>
                <a:tc>
                  <a:txBody>
                    <a:bodyPr/>
                    <a:lstStyle/>
                    <a:p>
                      <a:r>
                        <a:rPr lang="en-US" dirty="0" smtClean="0"/>
                        <a:t>1Sv=100Rem</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Becquerel or Bq</a:t>
                      </a:r>
                      <a:endParaRPr lang="en-US" dirty="0"/>
                    </a:p>
                  </a:txBody>
                  <a:tcPr/>
                </a:tc>
                <a:tc>
                  <a:txBody>
                    <a:bodyPr/>
                    <a:lstStyle/>
                    <a:p>
                      <a:r>
                        <a:rPr lang="en-US" sz="1600" b="0" dirty="0" smtClean="0"/>
                        <a:t>Activity Level or Total energy from radioactivity</a:t>
                      </a:r>
                      <a:endParaRPr lang="en-US" sz="1600" b="0" dirty="0"/>
                    </a:p>
                  </a:txBody>
                  <a:tcPr/>
                </a:tc>
                <a:tc>
                  <a:txBody>
                    <a:bodyPr/>
                    <a:lstStyle/>
                    <a:p>
                      <a:r>
                        <a:rPr lang="en-US" dirty="0" smtClean="0"/>
                        <a:t>Curie (Ci)</a:t>
                      </a:r>
                      <a:endParaRPr lang="en-US" dirty="0"/>
                    </a:p>
                  </a:txBody>
                  <a:tcPr/>
                </a:tc>
                <a:tc>
                  <a:txBody>
                    <a:bodyPr/>
                    <a:lstStyle/>
                    <a:p>
                      <a:r>
                        <a:rPr lang="en-US" dirty="0" smtClean="0"/>
                        <a:t>1Bq = 2.7x10</a:t>
                      </a:r>
                      <a:r>
                        <a:rPr lang="en-US" baseline="30000" dirty="0" smtClean="0"/>
                        <a:t>-11</a:t>
                      </a:r>
                      <a:r>
                        <a:rPr lang="en-US" dirty="0" smtClean="0"/>
                        <a:t> Ci</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Coulomb/kilogram or C/kg</a:t>
                      </a:r>
                      <a:endParaRPr lang="en-US" dirty="0"/>
                    </a:p>
                  </a:txBody>
                  <a:tcPr/>
                </a:tc>
                <a:tc>
                  <a:txBody>
                    <a:bodyPr/>
                    <a:lstStyle/>
                    <a:p>
                      <a:r>
                        <a:rPr lang="en-US" dirty="0" smtClean="0"/>
                        <a:t>Exposure</a:t>
                      </a:r>
                      <a:r>
                        <a:rPr lang="en-US" baseline="0" dirty="0" smtClean="0"/>
                        <a:t> </a:t>
                      </a:r>
                      <a:endParaRPr lang="en-US" dirty="0"/>
                    </a:p>
                  </a:txBody>
                  <a:tcPr/>
                </a:tc>
                <a:tc>
                  <a:txBody>
                    <a:bodyPr/>
                    <a:lstStyle/>
                    <a:p>
                      <a:r>
                        <a:rPr lang="en-US" dirty="0" smtClean="0"/>
                        <a:t>Roentgen (R)</a:t>
                      </a:r>
                      <a:endParaRPr lang="en-US" dirty="0"/>
                    </a:p>
                  </a:txBody>
                  <a:tcPr/>
                </a:tc>
                <a:tc>
                  <a:txBody>
                    <a:bodyPr/>
                    <a:lstStyle/>
                    <a:p>
                      <a:r>
                        <a:rPr lang="en-US" dirty="0" smtClean="0"/>
                        <a:t>1 C/kg = 3876 R</a:t>
                      </a:r>
                      <a:endParaRPr lang="en-US" dirty="0"/>
                    </a:p>
                  </a:txBody>
                  <a:tcPr/>
                </a:tc>
              </a:tr>
            </a:tbl>
          </a:graphicData>
        </a:graphic>
      </p:graphicFrame>
      <p:sp>
        <p:nvSpPr>
          <p:cNvPr id="3" name="Title 2"/>
          <p:cNvSpPr>
            <a:spLocks noGrp="1"/>
          </p:cNvSpPr>
          <p:nvPr>
            <p:ph type="title"/>
          </p:nvPr>
        </p:nvSpPr>
        <p:spPr/>
        <p:txBody>
          <a:bodyPr/>
          <a:lstStyle/>
          <a:p>
            <a:r>
              <a:rPr lang="en-US" dirty="0" smtClean="0"/>
              <a:t>Units for Radioactivity</a:t>
            </a:r>
            <a:endParaRPr lang="en-US" dirty="0"/>
          </a:p>
        </p:txBody>
      </p:sp>
      <p:sp>
        <p:nvSpPr>
          <p:cNvPr id="2" name="Slide Number Placeholder 1"/>
          <p:cNvSpPr>
            <a:spLocks noGrp="1"/>
          </p:cNvSpPr>
          <p:nvPr>
            <p:ph type="sldNum" sz="quarter" idx="4"/>
          </p:nvPr>
        </p:nvSpPr>
        <p:spPr/>
        <p:txBody>
          <a:bodyPr/>
          <a:lstStyle/>
          <a:p>
            <a:fld id="{005A362E-B228-4E9A-85DD-E04F6D5B13B2}" type="slidenum">
              <a:rPr lang="en-US" smtClean="0">
                <a:solidFill>
                  <a:prstClr val="black">
                    <a:tint val="75000"/>
                  </a:prstClr>
                </a:solidFill>
              </a:rPr>
              <a:pPr/>
              <a:t>7</a:t>
            </a:fld>
            <a:endParaRPr lang="en-US" dirty="0">
              <a:solidFill>
                <a:prstClr val="black">
                  <a:tint val="75000"/>
                </a:prstClr>
              </a:solidFill>
            </a:endParaRPr>
          </a:p>
        </p:txBody>
      </p:sp>
      <p:sp>
        <p:nvSpPr>
          <p:cNvPr id="7" name="TextBox 6"/>
          <p:cNvSpPr txBox="1"/>
          <p:nvPr/>
        </p:nvSpPr>
        <p:spPr>
          <a:xfrm>
            <a:off x="152400" y="5675382"/>
            <a:ext cx="8763000" cy="646331"/>
          </a:xfrm>
          <a:prstGeom prst="rect">
            <a:avLst/>
          </a:prstGeom>
          <a:noFill/>
          <a:ln w="12700">
            <a:solidFill>
              <a:schemeClr val="tx1"/>
            </a:solidFill>
          </a:ln>
        </p:spPr>
        <p:txBody>
          <a:bodyPr wrap="square" rtlCol="0">
            <a:spAutoFit/>
          </a:bodyPr>
          <a:lstStyle/>
          <a:p>
            <a:r>
              <a:rPr lang="en-US" dirty="0" smtClean="0">
                <a:solidFill>
                  <a:srgbClr val="462E00"/>
                </a:solidFill>
              </a:rPr>
              <a:t>Common sub-unit:</a:t>
            </a:r>
          </a:p>
          <a:p>
            <a:r>
              <a:rPr lang="en-US" dirty="0" smtClean="0">
                <a:solidFill>
                  <a:srgbClr val="462E00"/>
                </a:solidFill>
              </a:rPr>
              <a:t>Milli- (m) = 1/1,000</a:t>
            </a:r>
            <a:r>
              <a:rPr lang="en-US" baseline="30000" dirty="0" smtClean="0">
                <a:solidFill>
                  <a:srgbClr val="462E00"/>
                </a:solidFill>
              </a:rPr>
              <a:t>th </a:t>
            </a:r>
            <a:r>
              <a:rPr lang="en-US" dirty="0" smtClean="0">
                <a:solidFill>
                  <a:srgbClr val="462E00"/>
                </a:solidFill>
              </a:rPr>
              <a:t>or 10</a:t>
            </a:r>
            <a:r>
              <a:rPr lang="en-US" baseline="30000" dirty="0" smtClean="0">
                <a:solidFill>
                  <a:srgbClr val="462E00"/>
                </a:solidFill>
              </a:rPr>
              <a:t>-3</a:t>
            </a:r>
            <a:r>
              <a:rPr lang="en-US" dirty="0" smtClean="0">
                <a:solidFill>
                  <a:srgbClr val="462E00"/>
                </a:solidFill>
              </a:rPr>
              <a:t>; micro- (</a:t>
            </a:r>
            <a:r>
              <a:rPr lang="en-US" dirty="0" smtClean="0">
                <a:solidFill>
                  <a:srgbClr val="462E00"/>
                </a:solidFill>
                <a:latin typeface="Symbol" panose="05050102010706020507" pitchFamily="18" charset="2"/>
              </a:rPr>
              <a:t>m</a:t>
            </a:r>
            <a:r>
              <a:rPr lang="en-US" dirty="0" smtClean="0">
                <a:solidFill>
                  <a:srgbClr val="462E00"/>
                </a:solidFill>
              </a:rPr>
              <a:t>) = 10</a:t>
            </a:r>
            <a:r>
              <a:rPr lang="en-US" baseline="30000" dirty="0" smtClean="0">
                <a:solidFill>
                  <a:srgbClr val="462E00"/>
                </a:solidFill>
              </a:rPr>
              <a:t>-6</a:t>
            </a:r>
            <a:r>
              <a:rPr lang="en-US" dirty="0" smtClean="0">
                <a:solidFill>
                  <a:srgbClr val="462E00"/>
                </a:solidFill>
              </a:rPr>
              <a:t>; nano (n) = 10</a:t>
            </a:r>
            <a:r>
              <a:rPr lang="en-US" baseline="30000" dirty="0" smtClean="0">
                <a:solidFill>
                  <a:srgbClr val="462E00"/>
                </a:solidFill>
              </a:rPr>
              <a:t>-9</a:t>
            </a:r>
            <a:r>
              <a:rPr lang="en-US" dirty="0" smtClean="0">
                <a:solidFill>
                  <a:srgbClr val="462E00"/>
                </a:solidFill>
              </a:rPr>
              <a:t>; pico (p) = 10</a:t>
            </a:r>
            <a:r>
              <a:rPr lang="en-US" baseline="30000" dirty="0" smtClean="0">
                <a:solidFill>
                  <a:srgbClr val="462E00"/>
                </a:solidFill>
              </a:rPr>
              <a:t>-12</a:t>
            </a:r>
            <a:r>
              <a:rPr lang="en-US" dirty="0" smtClean="0">
                <a:solidFill>
                  <a:srgbClr val="462E00"/>
                </a:solidFill>
              </a:rPr>
              <a:t> </a:t>
            </a:r>
          </a:p>
        </p:txBody>
      </p:sp>
      <p:sp>
        <p:nvSpPr>
          <p:cNvPr id="9" name="TextBox 8"/>
          <p:cNvSpPr txBox="1"/>
          <p:nvPr/>
        </p:nvSpPr>
        <p:spPr>
          <a:xfrm>
            <a:off x="209550" y="5275272"/>
            <a:ext cx="8172450" cy="400110"/>
          </a:xfrm>
          <a:prstGeom prst="rect">
            <a:avLst/>
          </a:prstGeom>
          <a:noFill/>
          <a:ln w="12700">
            <a:solidFill>
              <a:schemeClr val="tx1"/>
            </a:solidFill>
          </a:ln>
        </p:spPr>
        <p:txBody>
          <a:bodyPr wrap="square" rtlCol="0">
            <a:spAutoFit/>
          </a:bodyPr>
          <a:lstStyle/>
          <a:p>
            <a:r>
              <a:rPr lang="en-US" sz="2000" dirty="0" smtClean="0">
                <a:solidFill>
                  <a:srgbClr val="462E00"/>
                </a:solidFill>
                <a:latin typeface="+mn-lt"/>
              </a:rPr>
              <a:t>Common multiplier: kilo (k) = 10</a:t>
            </a:r>
            <a:r>
              <a:rPr lang="en-US" sz="2000" baseline="30000" dirty="0" smtClean="0">
                <a:solidFill>
                  <a:srgbClr val="462E00"/>
                </a:solidFill>
                <a:latin typeface="+mn-lt"/>
              </a:rPr>
              <a:t>+3</a:t>
            </a:r>
            <a:r>
              <a:rPr lang="en-US" sz="2000" dirty="0" smtClean="0">
                <a:solidFill>
                  <a:srgbClr val="462E00"/>
                </a:solidFill>
                <a:latin typeface="+mn-lt"/>
              </a:rPr>
              <a:t>; mega = 10</a:t>
            </a:r>
            <a:r>
              <a:rPr lang="en-US" sz="2000" baseline="30000" dirty="0" smtClean="0">
                <a:solidFill>
                  <a:srgbClr val="462E00"/>
                </a:solidFill>
                <a:latin typeface="+mn-lt"/>
              </a:rPr>
              <a:t>+6</a:t>
            </a:r>
            <a:r>
              <a:rPr lang="en-US" sz="2000" dirty="0" smtClean="0">
                <a:solidFill>
                  <a:srgbClr val="462E00"/>
                </a:solidFill>
                <a:latin typeface="+mn-lt"/>
              </a:rPr>
              <a:t>; giga = 10</a:t>
            </a:r>
            <a:r>
              <a:rPr lang="en-US" sz="2000" baseline="30000" dirty="0" smtClean="0">
                <a:solidFill>
                  <a:srgbClr val="462E00"/>
                </a:solidFill>
                <a:latin typeface="+mn-lt"/>
              </a:rPr>
              <a:t>+9</a:t>
            </a:r>
            <a:r>
              <a:rPr lang="en-US" sz="2000" dirty="0" smtClean="0">
                <a:solidFill>
                  <a:srgbClr val="462E00"/>
                </a:solidFill>
                <a:latin typeface="+mn-lt"/>
              </a:rPr>
              <a:t>; tera = 10</a:t>
            </a:r>
            <a:r>
              <a:rPr lang="en-US" sz="2000" baseline="30000" dirty="0" smtClean="0">
                <a:solidFill>
                  <a:srgbClr val="462E00"/>
                </a:solidFill>
                <a:latin typeface="+mn-lt"/>
              </a:rPr>
              <a:t>+12</a:t>
            </a:r>
            <a:r>
              <a:rPr lang="en-US" sz="2000" dirty="0" smtClean="0">
                <a:solidFill>
                  <a:srgbClr val="462E00"/>
                </a:solidFill>
                <a:latin typeface="+mn-lt"/>
              </a:rPr>
              <a:t> </a:t>
            </a:r>
          </a:p>
        </p:txBody>
      </p:sp>
    </p:spTree>
    <p:extLst>
      <p:ext uri="{BB962C8B-B14F-4D97-AF65-F5344CB8AC3E}">
        <p14:creationId xmlns:p14="http://schemas.microsoft.com/office/powerpoint/2010/main" val="197894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28600" y="1447800"/>
            <a:ext cx="8763000" cy="5257800"/>
          </a:xfrm>
        </p:spPr>
        <p:txBody>
          <a:bodyPr>
            <a:normAutofit fontScale="92500" lnSpcReduction="10000"/>
          </a:bodyPr>
          <a:lstStyle/>
          <a:p>
            <a:pPr>
              <a:spcBef>
                <a:spcPct val="45000"/>
              </a:spcBef>
            </a:pPr>
            <a:r>
              <a:rPr lang="en-US" altLang="en-US" dirty="0" smtClean="0"/>
              <a:t>Texas definition: Anything that constitutes, is contained in, or has contaminated oil and gas waste and exceeds the TDSHS of 50</a:t>
            </a:r>
            <a:r>
              <a:rPr lang="en-US" altLang="en-US" dirty="0" smtClean="0">
                <a:latin typeface="Symbol" panose="05050102010706020507" pitchFamily="18" charset="2"/>
              </a:rPr>
              <a:t>m</a:t>
            </a:r>
            <a:r>
              <a:rPr lang="en-US" altLang="en-US" dirty="0" smtClean="0"/>
              <a:t>R/hr. emanation rate or has a concentration of greater than 30 pCi/g. (TRC Ch 4, Subchapter F).</a:t>
            </a:r>
          </a:p>
          <a:p>
            <a:pPr>
              <a:spcBef>
                <a:spcPct val="45000"/>
              </a:spcBef>
            </a:pPr>
            <a:r>
              <a:rPr lang="en-US" altLang="en-US" dirty="0" smtClean="0"/>
              <a:t> If </a:t>
            </a:r>
            <a:r>
              <a:rPr lang="en-US" altLang="en-US" dirty="0"/>
              <a:t>NORM accumulates as </a:t>
            </a:r>
            <a:r>
              <a:rPr lang="en-US" altLang="en-US" dirty="0" smtClean="0"/>
              <a:t>result </a:t>
            </a:r>
            <a:r>
              <a:rPr lang="en-US" altLang="en-US" dirty="0"/>
              <a:t>of </a:t>
            </a:r>
            <a:r>
              <a:rPr lang="en-US" altLang="en-US" dirty="0" smtClean="0"/>
              <a:t>technological (human) </a:t>
            </a:r>
            <a:r>
              <a:rPr lang="en-US" altLang="en-US" dirty="0"/>
              <a:t>activity, such as oil </a:t>
            </a:r>
            <a:r>
              <a:rPr lang="en-US" altLang="en-US" dirty="0" smtClean="0"/>
              <a:t>&amp; </a:t>
            </a:r>
            <a:r>
              <a:rPr lang="en-US" altLang="en-US" dirty="0"/>
              <a:t>gas production, it is </a:t>
            </a:r>
            <a:r>
              <a:rPr lang="en-US" altLang="en-US" dirty="0" smtClean="0"/>
              <a:t>called </a:t>
            </a:r>
            <a:r>
              <a:rPr lang="en-US" altLang="en-US" dirty="0"/>
              <a:t>Technologically Enhanced NORM or TENORM</a:t>
            </a:r>
            <a:r>
              <a:rPr lang="en-US" altLang="en-US" dirty="0" smtClean="0"/>
              <a:t>.</a:t>
            </a:r>
          </a:p>
          <a:p>
            <a:pPr>
              <a:spcBef>
                <a:spcPct val="45000"/>
              </a:spcBef>
            </a:pPr>
            <a:r>
              <a:rPr lang="en-US" altLang="en-US" dirty="0" smtClean="0"/>
              <a:t>If </a:t>
            </a:r>
            <a:r>
              <a:rPr lang="en-US" altLang="en-US" dirty="0"/>
              <a:t>TENORM accumulates </a:t>
            </a:r>
            <a:r>
              <a:rPr lang="en-US" altLang="en-US" dirty="0" smtClean="0"/>
              <a:t>to </a:t>
            </a:r>
            <a:r>
              <a:rPr lang="en-US" altLang="en-US" dirty="0"/>
              <a:t>levels above natural background levels, it may present a human health risk and </a:t>
            </a:r>
            <a:r>
              <a:rPr lang="en-US" altLang="en-US" dirty="0" smtClean="0"/>
              <a:t>require removal.</a:t>
            </a:r>
          </a:p>
          <a:p>
            <a:pPr>
              <a:spcBef>
                <a:spcPct val="45000"/>
              </a:spcBef>
            </a:pPr>
            <a:r>
              <a:rPr lang="en-US" altLang="en-US" dirty="0" smtClean="0"/>
              <a:t>The best way to treat NORM is to prevent its occurrence.</a:t>
            </a:r>
          </a:p>
          <a:p>
            <a:pPr>
              <a:spcBef>
                <a:spcPct val="45000"/>
              </a:spcBef>
            </a:pPr>
            <a:r>
              <a:rPr lang="en-US" altLang="en-US" dirty="0" smtClean="0"/>
              <a:t>Inspection and removal must be done by a specialist.</a:t>
            </a:r>
            <a:endParaRPr lang="en-US" altLang="en-US" dirty="0"/>
          </a:p>
          <a:p>
            <a:pPr>
              <a:spcBef>
                <a:spcPct val="45000"/>
              </a:spcBef>
            </a:pPr>
            <a:endParaRPr lang="en-US" altLang="en-US" dirty="0" smtClean="0"/>
          </a:p>
          <a:p>
            <a:pPr>
              <a:spcBef>
                <a:spcPct val="45000"/>
              </a:spcBef>
            </a:pPr>
            <a:endParaRPr lang="en-US" altLang="en-US" dirty="0"/>
          </a:p>
          <a:p>
            <a:pPr>
              <a:spcBef>
                <a:spcPct val="45000"/>
              </a:spcBef>
            </a:pPr>
            <a:endParaRPr lang="en-US" altLang="en-US" dirty="0"/>
          </a:p>
        </p:txBody>
      </p:sp>
      <p:sp>
        <p:nvSpPr>
          <p:cNvPr id="5" name="Title 4"/>
          <p:cNvSpPr>
            <a:spLocks noGrp="1"/>
          </p:cNvSpPr>
          <p:nvPr>
            <p:ph type="title"/>
          </p:nvPr>
        </p:nvSpPr>
        <p:spPr/>
        <p:txBody>
          <a:bodyPr>
            <a:normAutofit fontScale="90000"/>
          </a:bodyPr>
          <a:lstStyle/>
          <a:p>
            <a:r>
              <a:rPr lang="en-US" dirty="0" smtClean="0"/>
              <a:t>Naturally Occurring Radioactive Material NORM in the General Environment</a:t>
            </a:r>
            <a:endParaRPr lang="en-US"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07731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are the Radionuclides?</a:t>
            </a:r>
            <a:br>
              <a:rPr lang="en-US" dirty="0" smtClean="0"/>
            </a:br>
            <a:r>
              <a:rPr lang="en-US" dirty="0" smtClean="0"/>
              <a:t>(</a:t>
            </a:r>
            <a:r>
              <a:rPr lang="en-US" sz="2200" dirty="0" smtClean="0"/>
              <a:t>Most important are Radium-226, Radium-228 and Radon-222)</a:t>
            </a:r>
            <a:endParaRPr lang="en-US" sz="2700" dirty="0"/>
          </a:p>
        </p:txBody>
      </p:sp>
      <p:sp>
        <p:nvSpPr>
          <p:cNvPr id="4" name="Slide Number Placeholder 3"/>
          <p:cNvSpPr>
            <a:spLocks noGrp="1"/>
          </p:cNvSpPr>
          <p:nvPr>
            <p:ph type="sldNum" sz="quarter" idx="4"/>
          </p:nvPr>
        </p:nvSpPr>
        <p:spPr/>
        <p:txBody>
          <a:bodyPr/>
          <a:lstStyle/>
          <a:p>
            <a:fld id="{005A362E-B228-4E9A-85DD-E04F6D5B13B2}" type="slidenum">
              <a:rPr lang="en-US" smtClean="0">
                <a:solidFill>
                  <a:prstClr val="black">
                    <a:tint val="75000"/>
                  </a:prstClr>
                </a:solidFill>
              </a:rPr>
              <a:pPr/>
              <a:t>9</a:t>
            </a:fld>
            <a:endParaRPr lang="en-US" dirty="0">
              <a:solidFill>
                <a:prstClr val="black">
                  <a:tint val="75000"/>
                </a:prstClr>
              </a:solidFill>
            </a:endParaRPr>
          </a:p>
        </p:txBody>
      </p:sp>
      <p:grpSp>
        <p:nvGrpSpPr>
          <p:cNvPr id="6" name="Group 191"/>
          <p:cNvGrpSpPr>
            <a:grpSpLocks/>
          </p:cNvGrpSpPr>
          <p:nvPr/>
        </p:nvGrpSpPr>
        <p:grpSpPr bwMode="auto">
          <a:xfrm>
            <a:off x="520700" y="1219200"/>
            <a:ext cx="7905750" cy="4819650"/>
            <a:chOff x="328" y="816"/>
            <a:chExt cx="4980" cy="3036"/>
          </a:xfrm>
        </p:grpSpPr>
        <p:grpSp>
          <p:nvGrpSpPr>
            <p:cNvPr id="7" name="Group 187"/>
            <p:cNvGrpSpPr>
              <a:grpSpLocks/>
            </p:cNvGrpSpPr>
            <p:nvPr/>
          </p:nvGrpSpPr>
          <p:grpSpPr bwMode="auto">
            <a:xfrm>
              <a:off x="328" y="816"/>
              <a:ext cx="2349" cy="3036"/>
              <a:chOff x="336" y="816"/>
              <a:chExt cx="2349" cy="3036"/>
            </a:xfrm>
          </p:grpSpPr>
          <p:sp>
            <p:nvSpPr>
              <p:cNvPr id="88" name="Rectangle 6"/>
              <p:cNvSpPr>
                <a:spLocks noChangeArrowheads="1"/>
              </p:cNvSpPr>
              <p:nvPr/>
            </p:nvSpPr>
            <p:spPr bwMode="auto">
              <a:xfrm>
                <a:off x="336" y="816"/>
                <a:ext cx="2304" cy="3024"/>
              </a:xfrm>
              <a:prstGeom prst="rect">
                <a:avLst/>
              </a:prstGeom>
              <a:solidFill>
                <a:srgbClr val="CCE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Rectangle 7"/>
              <p:cNvSpPr>
                <a:spLocks noChangeArrowheads="1"/>
              </p:cNvSpPr>
              <p:nvPr/>
            </p:nvSpPr>
            <p:spPr bwMode="auto">
              <a:xfrm>
                <a:off x="1722" y="3520"/>
                <a:ext cx="304" cy="132"/>
              </a:xfrm>
              <a:prstGeom prst="rect">
                <a:avLst/>
              </a:prstGeom>
              <a:solidFill>
                <a:srgbClr val="FFFF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800" b="0" dirty="0">
                    <a:solidFill>
                      <a:srgbClr val="FF0000"/>
                    </a:solidFill>
                    <a:latin typeface="Arial Narrow" pitchFamily="34" charset="0"/>
                  </a:rPr>
                  <a:t>Pb-210</a:t>
                </a:r>
                <a:endParaRPr lang="en-US" altLang="en-US" sz="800" b="0" dirty="0">
                  <a:latin typeface="Arial Narrow" pitchFamily="34" charset="0"/>
                </a:endParaRPr>
              </a:p>
            </p:txBody>
          </p:sp>
          <p:sp>
            <p:nvSpPr>
              <p:cNvPr id="90" name="Rectangle 10"/>
              <p:cNvSpPr>
                <a:spLocks noChangeArrowheads="1"/>
              </p:cNvSpPr>
              <p:nvPr/>
            </p:nvSpPr>
            <p:spPr bwMode="auto">
              <a:xfrm>
                <a:off x="378" y="924"/>
                <a:ext cx="287" cy="141"/>
              </a:xfrm>
              <a:prstGeom prst="rect">
                <a:avLst/>
              </a:prstGeom>
              <a:solidFill>
                <a:srgbClr val="FFFF99"/>
              </a:solidFill>
              <a:ln w="12700">
                <a:solidFill>
                  <a:srgbClr val="ED181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solidFill>
                      <a:srgbClr val="ED181E"/>
                    </a:solidFill>
                    <a:latin typeface="Arial Narrow" pitchFamily="34" charset="0"/>
                  </a:rPr>
                  <a:t>U-238</a:t>
                </a:r>
                <a:endParaRPr lang="en-US" altLang="en-US" sz="800" b="0" dirty="0">
                  <a:latin typeface="Arial Narrow" pitchFamily="34" charset="0"/>
                </a:endParaRPr>
              </a:p>
            </p:txBody>
          </p:sp>
          <p:sp>
            <p:nvSpPr>
              <p:cNvPr id="91" name="Line 11"/>
              <p:cNvSpPr>
                <a:spLocks noChangeShapeType="1"/>
              </p:cNvSpPr>
              <p:nvPr/>
            </p:nvSpPr>
            <p:spPr bwMode="auto">
              <a:xfrm>
                <a:off x="522" y="1071"/>
                <a:ext cx="0" cy="69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2" name="Group 12"/>
              <p:cNvGrpSpPr>
                <a:grpSpLocks/>
              </p:cNvGrpSpPr>
              <p:nvPr/>
            </p:nvGrpSpPr>
            <p:grpSpPr bwMode="auto">
              <a:xfrm>
                <a:off x="372" y="1769"/>
                <a:ext cx="299" cy="133"/>
                <a:chOff x="625" y="1057"/>
                <a:chExt cx="478" cy="146"/>
              </a:xfrm>
            </p:grpSpPr>
            <p:sp>
              <p:nvSpPr>
                <p:cNvPr id="184" name="Rectangle 13"/>
                <p:cNvSpPr>
                  <a:spLocks noChangeArrowheads="1"/>
                </p:cNvSpPr>
                <p:nvPr/>
              </p:nvSpPr>
              <p:spPr bwMode="auto">
                <a:xfrm>
                  <a:off x="625" y="1057"/>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 name="Rectangle 14"/>
                <p:cNvSpPr>
                  <a:spLocks noChangeArrowheads="1"/>
                </p:cNvSpPr>
                <p:nvPr/>
              </p:nvSpPr>
              <p:spPr bwMode="auto">
                <a:xfrm>
                  <a:off x="625" y="1057"/>
                  <a:ext cx="459"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Th-234</a:t>
                  </a:r>
                </a:p>
              </p:txBody>
            </p:sp>
          </p:grpSp>
          <p:sp>
            <p:nvSpPr>
              <p:cNvPr id="93" name="Line 15"/>
              <p:cNvSpPr>
                <a:spLocks noChangeShapeType="1"/>
              </p:cNvSpPr>
              <p:nvPr/>
            </p:nvSpPr>
            <p:spPr bwMode="auto">
              <a:xfrm flipV="1">
                <a:off x="612" y="163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4" name="Line 16"/>
              <p:cNvSpPr>
                <a:spLocks noChangeShapeType="1"/>
              </p:cNvSpPr>
              <p:nvPr/>
            </p:nvSpPr>
            <p:spPr bwMode="auto">
              <a:xfrm>
                <a:off x="615" y="1637"/>
                <a:ext cx="2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Line 17"/>
              <p:cNvSpPr>
                <a:spLocks noChangeShapeType="1"/>
              </p:cNvSpPr>
              <p:nvPr/>
            </p:nvSpPr>
            <p:spPr bwMode="auto">
              <a:xfrm flipV="1">
                <a:off x="852" y="1502"/>
                <a:ext cx="0" cy="1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 name="Line 18"/>
              <p:cNvSpPr>
                <a:spLocks noChangeShapeType="1"/>
              </p:cNvSpPr>
              <p:nvPr/>
            </p:nvSpPr>
            <p:spPr bwMode="auto">
              <a:xfrm flipV="1">
                <a:off x="852" y="1239"/>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 name="Line 19"/>
              <p:cNvSpPr>
                <a:spLocks noChangeShapeType="1"/>
              </p:cNvSpPr>
              <p:nvPr/>
            </p:nvSpPr>
            <p:spPr bwMode="auto">
              <a:xfrm>
                <a:off x="855" y="1242"/>
                <a:ext cx="35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 name="Line 20"/>
              <p:cNvSpPr>
                <a:spLocks noChangeShapeType="1"/>
              </p:cNvSpPr>
              <p:nvPr/>
            </p:nvSpPr>
            <p:spPr bwMode="auto">
              <a:xfrm flipV="1">
                <a:off x="1213" y="1152"/>
                <a:ext cx="0" cy="9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9" name="Group 21"/>
              <p:cNvGrpSpPr>
                <a:grpSpLocks/>
              </p:cNvGrpSpPr>
              <p:nvPr/>
            </p:nvGrpSpPr>
            <p:grpSpPr bwMode="auto">
              <a:xfrm>
                <a:off x="1093" y="1024"/>
                <a:ext cx="299" cy="133"/>
                <a:chOff x="1777" y="241"/>
                <a:chExt cx="478" cy="146"/>
              </a:xfrm>
            </p:grpSpPr>
            <p:sp>
              <p:nvSpPr>
                <p:cNvPr id="182" name="Rectangle 22"/>
                <p:cNvSpPr>
                  <a:spLocks noChangeArrowheads="1"/>
                </p:cNvSpPr>
                <p:nvPr/>
              </p:nvSpPr>
              <p:spPr bwMode="auto">
                <a:xfrm>
                  <a:off x="1777" y="241"/>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3" name="Rectangle 23"/>
                <p:cNvSpPr>
                  <a:spLocks noChangeArrowheads="1"/>
                </p:cNvSpPr>
                <p:nvPr/>
              </p:nvSpPr>
              <p:spPr bwMode="auto">
                <a:xfrm>
                  <a:off x="1777" y="241"/>
                  <a:ext cx="45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U-234</a:t>
                  </a:r>
                </a:p>
              </p:txBody>
            </p:sp>
          </p:grpSp>
          <p:sp>
            <p:nvSpPr>
              <p:cNvPr id="100" name="Line 24"/>
              <p:cNvSpPr>
                <a:spLocks noChangeShapeType="1"/>
              </p:cNvSpPr>
              <p:nvPr/>
            </p:nvSpPr>
            <p:spPr bwMode="auto">
              <a:xfrm>
                <a:off x="1273" y="1159"/>
                <a:ext cx="0" cy="38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01" name="Group 25"/>
              <p:cNvGrpSpPr>
                <a:grpSpLocks/>
              </p:cNvGrpSpPr>
              <p:nvPr/>
            </p:nvGrpSpPr>
            <p:grpSpPr bwMode="auto">
              <a:xfrm>
                <a:off x="1123" y="1550"/>
                <a:ext cx="299" cy="133"/>
                <a:chOff x="1825" y="817"/>
                <a:chExt cx="478" cy="146"/>
              </a:xfrm>
            </p:grpSpPr>
            <p:sp>
              <p:nvSpPr>
                <p:cNvPr id="180" name="Rectangle 26"/>
                <p:cNvSpPr>
                  <a:spLocks noChangeArrowheads="1"/>
                </p:cNvSpPr>
                <p:nvPr/>
              </p:nvSpPr>
              <p:spPr bwMode="auto">
                <a:xfrm>
                  <a:off x="1825" y="817"/>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Rectangle 27"/>
                <p:cNvSpPr>
                  <a:spLocks noChangeArrowheads="1"/>
                </p:cNvSpPr>
                <p:nvPr/>
              </p:nvSpPr>
              <p:spPr bwMode="auto">
                <a:xfrm>
                  <a:off x="1825" y="817"/>
                  <a:ext cx="45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Th-230</a:t>
                  </a:r>
                </a:p>
              </p:txBody>
            </p:sp>
          </p:grpSp>
          <p:grpSp>
            <p:nvGrpSpPr>
              <p:cNvPr id="102" name="Group 28"/>
              <p:cNvGrpSpPr>
                <a:grpSpLocks/>
              </p:cNvGrpSpPr>
              <p:nvPr/>
            </p:nvGrpSpPr>
            <p:grpSpPr bwMode="auto">
              <a:xfrm>
                <a:off x="1123" y="2032"/>
                <a:ext cx="299" cy="133"/>
                <a:chOff x="1825" y="1345"/>
                <a:chExt cx="478" cy="146"/>
              </a:xfrm>
            </p:grpSpPr>
            <p:sp>
              <p:nvSpPr>
                <p:cNvPr id="178" name="Rectangle 29"/>
                <p:cNvSpPr>
                  <a:spLocks noChangeArrowheads="1"/>
                </p:cNvSpPr>
                <p:nvPr/>
              </p:nvSpPr>
              <p:spPr bwMode="auto">
                <a:xfrm>
                  <a:off x="1825" y="1345"/>
                  <a:ext cx="478" cy="14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9" name="Rectangle 30"/>
                <p:cNvSpPr>
                  <a:spLocks noChangeArrowheads="1"/>
                </p:cNvSpPr>
                <p:nvPr/>
              </p:nvSpPr>
              <p:spPr bwMode="auto">
                <a:xfrm>
                  <a:off x="1825" y="1345"/>
                  <a:ext cx="457" cy="146"/>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solidFill>
                        <a:srgbClr val="FF0000"/>
                      </a:solidFill>
                      <a:latin typeface="Arial Narrow" pitchFamily="34" charset="0"/>
                    </a:rPr>
                    <a:t>Ra-226</a:t>
                  </a:r>
                </a:p>
              </p:txBody>
            </p:sp>
          </p:grpSp>
          <p:grpSp>
            <p:nvGrpSpPr>
              <p:cNvPr id="103" name="Group 31"/>
              <p:cNvGrpSpPr>
                <a:grpSpLocks/>
              </p:cNvGrpSpPr>
              <p:nvPr/>
            </p:nvGrpSpPr>
            <p:grpSpPr bwMode="auto">
              <a:xfrm>
                <a:off x="1123" y="2996"/>
                <a:ext cx="299" cy="133"/>
                <a:chOff x="1825" y="2400"/>
                <a:chExt cx="478" cy="146"/>
              </a:xfrm>
            </p:grpSpPr>
            <p:sp>
              <p:nvSpPr>
                <p:cNvPr id="176" name="Rectangle 32"/>
                <p:cNvSpPr>
                  <a:spLocks noChangeArrowheads="1"/>
                </p:cNvSpPr>
                <p:nvPr/>
              </p:nvSpPr>
              <p:spPr bwMode="auto">
                <a:xfrm>
                  <a:off x="1825" y="2401"/>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 name="Rectangle 33"/>
                <p:cNvSpPr>
                  <a:spLocks noChangeArrowheads="1"/>
                </p:cNvSpPr>
                <p:nvPr/>
              </p:nvSpPr>
              <p:spPr bwMode="auto">
                <a:xfrm>
                  <a:off x="1825" y="2400"/>
                  <a:ext cx="45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Po-218</a:t>
                  </a:r>
                </a:p>
              </p:txBody>
            </p:sp>
          </p:grpSp>
          <p:grpSp>
            <p:nvGrpSpPr>
              <p:cNvPr id="104" name="Group 34"/>
              <p:cNvGrpSpPr>
                <a:grpSpLocks/>
              </p:cNvGrpSpPr>
              <p:nvPr/>
            </p:nvGrpSpPr>
            <p:grpSpPr bwMode="auto">
              <a:xfrm>
                <a:off x="1123" y="3479"/>
                <a:ext cx="299" cy="133"/>
                <a:chOff x="1825" y="2929"/>
                <a:chExt cx="478" cy="146"/>
              </a:xfrm>
            </p:grpSpPr>
            <p:sp>
              <p:nvSpPr>
                <p:cNvPr id="174" name="Rectangle 35"/>
                <p:cNvSpPr>
                  <a:spLocks noChangeArrowheads="1"/>
                </p:cNvSpPr>
                <p:nvPr/>
              </p:nvSpPr>
              <p:spPr bwMode="auto">
                <a:xfrm>
                  <a:off x="1825" y="2929"/>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 name="Rectangle 36"/>
                <p:cNvSpPr>
                  <a:spLocks noChangeArrowheads="1"/>
                </p:cNvSpPr>
                <p:nvPr/>
              </p:nvSpPr>
              <p:spPr bwMode="auto">
                <a:xfrm>
                  <a:off x="1825" y="2929"/>
                  <a:ext cx="45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Pb-214</a:t>
                  </a:r>
                </a:p>
              </p:txBody>
            </p:sp>
          </p:grpSp>
          <p:sp>
            <p:nvSpPr>
              <p:cNvPr id="105" name="Line 37"/>
              <p:cNvSpPr>
                <a:spLocks noChangeShapeType="1"/>
              </p:cNvSpPr>
              <p:nvPr/>
            </p:nvSpPr>
            <p:spPr bwMode="auto">
              <a:xfrm>
                <a:off x="1273" y="1685"/>
                <a:ext cx="0" cy="34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6" name="Line 38"/>
              <p:cNvSpPr>
                <a:spLocks noChangeShapeType="1"/>
              </p:cNvSpPr>
              <p:nvPr/>
            </p:nvSpPr>
            <p:spPr bwMode="auto">
              <a:xfrm>
                <a:off x="1273" y="2167"/>
                <a:ext cx="0" cy="34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7" name="Line 39"/>
              <p:cNvSpPr>
                <a:spLocks noChangeShapeType="1"/>
              </p:cNvSpPr>
              <p:nvPr/>
            </p:nvSpPr>
            <p:spPr bwMode="auto">
              <a:xfrm>
                <a:off x="1273" y="2650"/>
                <a:ext cx="0" cy="34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Line 40"/>
              <p:cNvSpPr>
                <a:spLocks noChangeShapeType="1"/>
              </p:cNvSpPr>
              <p:nvPr/>
            </p:nvSpPr>
            <p:spPr bwMode="auto">
              <a:xfrm>
                <a:off x="1273" y="3132"/>
                <a:ext cx="0" cy="34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Line 41"/>
              <p:cNvSpPr>
                <a:spLocks noChangeShapeType="1"/>
              </p:cNvSpPr>
              <p:nvPr/>
            </p:nvSpPr>
            <p:spPr bwMode="auto">
              <a:xfrm flipV="1">
                <a:off x="1393" y="3344"/>
                <a:ext cx="0" cy="1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Line 42"/>
              <p:cNvSpPr>
                <a:spLocks noChangeShapeType="1"/>
              </p:cNvSpPr>
              <p:nvPr/>
            </p:nvSpPr>
            <p:spPr bwMode="auto">
              <a:xfrm>
                <a:off x="1396" y="3347"/>
                <a:ext cx="2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1" name="Line 43"/>
              <p:cNvSpPr>
                <a:spLocks noChangeShapeType="1"/>
              </p:cNvSpPr>
              <p:nvPr/>
            </p:nvSpPr>
            <p:spPr bwMode="auto">
              <a:xfrm flipV="1">
                <a:off x="1633" y="3212"/>
                <a:ext cx="0" cy="1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2" name="Group 44"/>
              <p:cNvGrpSpPr>
                <a:grpSpLocks/>
              </p:cNvGrpSpPr>
              <p:nvPr/>
            </p:nvGrpSpPr>
            <p:grpSpPr bwMode="auto">
              <a:xfrm>
                <a:off x="1514" y="3084"/>
                <a:ext cx="299" cy="133"/>
                <a:chOff x="2449" y="2497"/>
                <a:chExt cx="478" cy="145"/>
              </a:xfrm>
            </p:grpSpPr>
            <p:sp>
              <p:nvSpPr>
                <p:cNvPr id="172" name="Rectangle 45"/>
                <p:cNvSpPr>
                  <a:spLocks noChangeArrowheads="1"/>
                </p:cNvSpPr>
                <p:nvPr/>
              </p:nvSpPr>
              <p:spPr bwMode="auto">
                <a:xfrm>
                  <a:off x="2449" y="2497"/>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 name="Rectangle 46"/>
                <p:cNvSpPr>
                  <a:spLocks noChangeArrowheads="1"/>
                </p:cNvSpPr>
                <p:nvPr/>
              </p:nvSpPr>
              <p:spPr bwMode="auto">
                <a:xfrm>
                  <a:off x="2451" y="2497"/>
                  <a:ext cx="457"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Bi-214</a:t>
                  </a:r>
                </a:p>
              </p:txBody>
            </p:sp>
          </p:grpSp>
          <p:sp>
            <p:nvSpPr>
              <p:cNvPr id="113" name="Line 47"/>
              <p:cNvSpPr>
                <a:spLocks noChangeShapeType="1"/>
              </p:cNvSpPr>
              <p:nvPr/>
            </p:nvSpPr>
            <p:spPr bwMode="auto">
              <a:xfrm flipV="1">
                <a:off x="1633" y="2862"/>
                <a:ext cx="0"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 name="Line 48"/>
              <p:cNvSpPr>
                <a:spLocks noChangeShapeType="1"/>
              </p:cNvSpPr>
              <p:nvPr/>
            </p:nvSpPr>
            <p:spPr bwMode="auto">
              <a:xfrm>
                <a:off x="1636" y="2864"/>
                <a:ext cx="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 name="Line 49"/>
              <p:cNvSpPr>
                <a:spLocks noChangeShapeType="1"/>
              </p:cNvSpPr>
              <p:nvPr/>
            </p:nvSpPr>
            <p:spPr bwMode="auto">
              <a:xfrm flipV="1">
                <a:off x="1813" y="2686"/>
                <a:ext cx="0" cy="18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16" name="Group 50"/>
              <p:cNvGrpSpPr>
                <a:grpSpLocks/>
              </p:cNvGrpSpPr>
              <p:nvPr/>
            </p:nvGrpSpPr>
            <p:grpSpPr bwMode="auto">
              <a:xfrm>
                <a:off x="1694" y="2558"/>
                <a:ext cx="329" cy="133"/>
                <a:chOff x="2737" y="1921"/>
                <a:chExt cx="526" cy="146"/>
              </a:xfrm>
            </p:grpSpPr>
            <p:sp>
              <p:nvSpPr>
                <p:cNvPr id="170" name="Rectangle 51"/>
                <p:cNvSpPr>
                  <a:spLocks noChangeArrowheads="1"/>
                </p:cNvSpPr>
                <p:nvPr/>
              </p:nvSpPr>
              <p:spPr bwMode="auto">
                <a:xfrm>
                  <a:off x="2737" y="1921"/>
                  <a:ext cx="526"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 name="Rectangle 52"/>
                <p:cNvSpPr>
                  <a:spLocks noChangeArrowheads="1"/>
                </p:cNvSpPr>
                <p:nvPr/>
              </p:nvSpPr>
              <p:spPr bwMode="auto">
                <a:xfrm>
                  <a:off x="2737" y="1921"/>
                  <a:ext cx="505"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Po-214</a:t>
                  </a:r>
                </a:p>
              </p:txBody>
            </p:sp>
          </p:grpSp>
          <p:sp>
            <p:nvSpPr>
              <p:cNvPr id="117" name="Line 53"/>
              <p:cNvSpPr>
                <a:spLocks noChangeShapeType="1"/>
              </p:cNvSpPr>
              <p:nvPr/>
            </p:nvSpPr>
            <p:spPr bwMode="auto">
              <a:xfrm>
                <a:off x="1874" y="2693"/>
                <a:ext cx="0" cy="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Line 54"/>
              <p:cNvSpPr>
                <a:spLocks noChangeShapeType="1"/>
              </p:cNvSpPr>
              <p:nvPr/>
            </p:nvSpPr>
            <p:spPr bwMode="auto">
              <a:xfrm flipV="1">
                <a:off x="1934" y="3344"/>
                <a:ext cx="0" cy="1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 name="Line 55"/>
              <p:cNvSpPr>
                <a:spLocks noChangeShapeType="1"/>
              </p:cNvSpPr>
              <p:nvPr/>
            </p:nvSpPr>
            <p:spPr bwMode="auto">
              <a:xfrm>
                <a:off x="1937" y="3347"/>
                <a:ext cx="23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Line 56"/>
              <p:cNvSpPr>
                <a:spLocks noChangeShapeType="1"/>
              </p:cNvSpPr>
              <p:nvPr/>
            </p:nvSpPr>
            <p:spPr bwMode="auto">
              <a:xfrm flipV="1">
                <a:off x="2174" y="3212"/>
                <a:ext cx="0" cy="13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1" name="Group 57"/>
              <p:cNvGrpSpPr>
                <a:grpSpLocks/>
              </p:cNvGrpSpPr>
              <p:nvPr/>
            </p:nvGrpSpPr>
            <p:grpSpPr bwMode="auto">
              <a:xfrm>
                <a:off x="2024" y="3084"/>
                <a:ext cx="300" cy="133"/>
                <a:chOff x="3264" y="2497"/>
                <a:chExt cx="479" cy="146"/>
              </a:xfrm>
            </p:grpSpPr>
            <p:sp>
              <p:nvSpPr>
                <p:cNvPr id="168" name="Rectangle 58"/>
                <p:cNvSpPr>
                  <a:spLocks noChangeArrowheads="1"/>
                </p:cNvSpPr>
                <p:nvPr/>
              </p:nvSpPr>
              <p:spPr bwMode="auto">
                <a:xfrm>
                  <a:off x="3265" y="2497"/>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9" name="Rectangle 59"/>
                <p:cNvSpPr>
                  <a:spLocks noChangeArrowheads="1"/>
                </p:cNvSpPr>
                <p:nvPr/>
              </p:nvSpPr>
              <p:spPr bwMode="auto">
                <a:xfrm>
                  <a:off x="3264" y="2497"/>
                  <a:ext cx="460"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Bi-210</a:t>
                  </a:r>
                </a:p>
              </p:txBody>
            </p:sp>
          </p:grpSp>
          <p:sp>
            <p:nvSpPr>
              <p:cNvPr id="122" name="Line 60"/>
              <p:cNvSpPr>
                <a:spLocks noChangeShapeType="1"/>
              </p:cNvSpPr>
              <p:nvPr/>
            </p:nvSpPr>
            <p:spPr bwMode="auto">
              <a:xfrm flipV="1">
                <a:off x="2174" y="2862"/>
                <a:ext cx="0" cy="2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3" name="Line 61"/>
              <p:cNvSpPr>
                <a:spLocks noChangeShapeType="1"/>
              </p:cNvSpPr>
              <p:nvPr/>
            </p:nvSpPr>
            <p:spPr bwMode="auto">
              <a:xfrm>
                <a:off x="2177" y="2864"/>
                <a:ext cx="1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Line 62"/>
              <p:cNvSpPr>
                <a:spLocks noChangeShapeType="1"/>
              </p:cNvSpPr>
              <p:nvPr/>
            </p:nvSpPr>
            <p:spPr bwMode="auto">
              <a:xfrm flipV="1">
                <a:off x="2354" y="2686"/>
                <a:ext cx="0" cy="18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25" name="Group 63"/>
              <p:cNvGrpSpPr>
                <a:grpSpLocks/>
              </p:cNvGrpSpPr>
              <p:nvPr/>
            </p:nvGrpSpPr>
            <p:grpSpPr bwMode="auto">
              <a:xfrm>
                <a:off x="2205" y="2558"/>
                <a:ext cx="299" cy="133"/>
                <a:chOff x="3553" y="1921"/>
                <a:chExt cx="478" cy="146"/>
              </a:xfrm>
            </p:grpSpPr>
            <p:sp>
              <p:nvSpPr>
                <p:cNvPr id="166" name="Rectangle 64"/>
                <p:cNvSpPr>
                  <a:spLocks noChangeArrowheads="1"/>
                </p:cNvSpPr>
                <p:nvPr/>
              </p:nvSpPr>
              <p:spPr bwMode="auto">
                <a:xfrm>
                  <a:off x="3553" y="1921"/>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7" name="Rectangle 65"/>
                <p:cNvSpPr>
                  <a:spLocks noChangeArrowheads="1"/>
                </p:cNvSpPr>
                <p:nvPr/>
              </p:nvSpPr>
              <p:spPr bwMode="auto">
                <a:xfrm>
                  <a:off x="3555" y="1921"/>
                  <a:ext cx="457"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Po-210</a:t>
                  </a:r>
                </a:p>
              </p:txBody>
            </p:sp>
          </p:grpSp>
          <p:sp>
            <p:nvSpPr>
              <p:cNvPr id="126" name="Line 66"/>
              <p:cNvSpPr>
                <a:spLocks noChangeShapeType="1"/>
              </p:cNvSpPr>
              <p:nvPr/>
            </p:nvSpPr>
            <p:spPr bwMode="auto">
              <a:xfrm>
                <a:off x="2384" y="2693"/>
                <a:ext cx="0" cy="8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7" name="Rectangle 67"/>
              <p:cNvSpPr>
                <a:spLocks noChangeArrowheads="1"/>
              </p:cNvSpPr>
              <p:nvPr/>
            </p:nvSpPr>
            <p:spPr bwMode="auto">
              <a:xfrm>
                <a:off x="420" y="1130"/>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28" name="Rectangle 68"/>
              <p:cNvSpPr>
                <a:spLocks noChangeArrowheads="1"/>
              </p:cNvSpPr>
              <p:nvPr/>
            </p:nvSpPr>
            <p:spPr bwMode="auto">
              <a:xfrm>
                <a:off x="1185" y="1769"/>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29" name="Rectangle 69"/>
              <p:cNvSpPr>
                <a:spLocks noChangeArrowheads="1"/>
              </p:cNvSpPr>
              <p:nvPr/>
            </p:nvSpPr>
            <p:spPr bwMode="auto">
              <a:xfrm>
                <a:off x="1185" y="1287"/>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0" name="Rectangle 70"/>
              <p:cNvSpPr>
                <a:spLocks noChangeArrowheads="1"/>
              </p:cNvSpPr>
              <p:nvPr/>
            </p:nvSpPr>
            <p:spPr bwMode="auto">
              <a:xfrm>
                <a:off x="1185" y="2251"/>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1" name="Rectangle 71"/>
              <p:cNvSpPr>
                <a:spLocks noChangeArrowheads="1"/>
              </p:cNvSpPr>
              <p:nvPr/>
            </p:nvSpPr>
            <p:spPr bwMode="auto">
              <a:xfrm>
                <a:off x="1185" y="2734"/>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2" name="Rectangle 72"/>
              <p:cNvSpPr>
                <a:spLocks noChangeArrowheads="1"/>
              </p:cNvSpPr>
              <p:nvPr/>
            </p:nvSpPr>
            <p:spPr bwMode="auto">
              <a:xfrm>
                <a:off x="1185" y="3171"/>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3" name="Rectangle 73"/>
              <p:cNvSpPr>
                <a:spLocks noChangeArrowheads="1"/>
              </p:cNvSpPr>
              <p:nvPr/>
            </p:nvSpPr>
            <p:spPr bwMode="auto">
              <a:xfrm>
                <a:off x="1764" y="2952"/>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4" name="Rectangle 74"/>
              <p:cNvSpPr>
                <a:spLocks noChangeArrowheads="1"/>
              </p:cNvSpPr>
              <p:nvPr/>
            </p:nvSpPr>
            <p:spPr bwMode="auto">
              <a:xfrm>
                <a:off x="2293" y="3249"/>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5" name="Rectangle 75"/>
              <p:cNvSpPr>
                <a:spLocks noChangeArrowheads="1"/>
              </p:cNvSpPr>
              <p:nvPr/>
            </p:nvSpPr>
            <p:spPr bwMode="auto">
              <a:xfrm>
                <a:off x="1997" y="3235"/>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6" name="Rectangle 76"/>
              <p:cNvSpPr>
                <a:spLocks noChangeArrowheads="1"/>
              </p:cNvSpPr>
              <p:nvPr/>
            </p:nvSpPr>
            <p:spPr bwMode="auto">
              <a:xfrm>
                <a:off x="1476" y="3240"/>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7" name="Rectangle 77"/>
              <p:cNvSpPr>
                <a:spLocks noChangeArrowheads="1"/>
              </p:cNvSpPr>
              <p:nvPr/>
            </p:nvSpPr>
            <p:spPr bwMode="auto">
              <a:xfrm>
                <a:off x="2207" y="2734"/>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8" name="Rectangle 78"/>
              <p:cNvSpPr>
                <a:spLocks noChangeArrowheads="1"/>
              </p:cNvSpPr>
              <p:nvPr/>
            </p:nvSpPr>
            <p:spPr bwMode="auto">
              <a:xfrm>
                <a:off x="1688" y="2734"/>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39" name="Rectangle 79"/>
              <p:cNvSpPr>
                <a:spLocks noChangeArrowheads="1"/>
              </p:cNvSpPr>
              <p:nvPr/>
            </p:nvSpPr>
            <p:spPr bwMode="auto">
              <a:xfrm>
                <a:off x="951" y="1128"/>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40" name="Rectangle 80"/>
              <p:cNvSpPr>
                <a:spLocks noChangeArrowheads="1"/>
              </p:cNvSpPr>
              <p:nvPr/>
            </p:nvSpPr>
            <p:spPr bwMode="auto">
              <a:xfrm>
                <a:off x="703" y="1524"/>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141" name="Rectangle 81"/>
              <p:cNvSpPr>
                <a:spLocks noChangeArrowheads="1"/>
              </p:cNvSpPr>
              <p:nvPr/>
            </p:nvSpPr>
            <p:spPr bwMode="auto">
              <a:xfrm>
                <a:off x="1944" y="3331"/>
                <a:ext cx="25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22 yrs</a:t>
                </a:r>
              </a:p>
            </p:txBody>
          </p:sp>
          <p:sp>
            <p:nvSpPr>
              <p:cNvPr id="142" name="Rectangle 82"/>
              <p:cNvSpPr>
                <a:spLocks noChangeArrowheads="1"/>
              </p:cNvSpPr>
              <p:nvPr/>
            </p:nvSpPr>
            <p:spPr bwMode="auto">
              <a:xfrm>
                <a:off x="1420" y="3323"/>
                <a:ext cx="29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27 mins</a:t>
                </a:r>
              </a:p>
            </p:txBody>
          </p:sp>
          <p:sp>
            <p:nvSpPr>
              <p:cNvPr id="143" name="Rectangle 83"/>
              <p:cNvSpPr>
                <a:spLocks noChangeArrowheads="1"/>
              </p:cNvSpPr>
              <p:nvPr/>
            </p:nvSpPr>
            <p:spPr bwMode="auto">
              <a:xfrm>
                <a:off x="2359" y="3249"/>
                <a:ext cx="32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140 days</a:t>
                </a:r>
              </a:p>
            </p:txBody>
          </p:sp>
          <p:sp>
            <p:nvSpPr>
              <p:cNvPr id="144" name="Rectangle 84"/>
              <p:cNvSpPr>
                <a:spLocks noChangeArrowheads="1"/>
              </p:cNvSpPr>
              <p:nvPr/>
            </p:nvSpPr>
            <p:spPr bwMode="auto">
              <a:xfrm>
                <a:off x="1860" y="2952"/>
                <a:ext cx="33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0"/>
                  </a:spcBef>
                </a:pPr>
                <a:r>
                  <a:rPr lang="en-US" altLang="en-US" sz="800" b="0" dirty="0">
                    <a:latin typeface="Arial Narrow" pitchFamily="34" charset="0"/>
                  </a:rPr>
                  <a:t>160 </a:t>
                </a:r>
                <a:r>
                  <a:rPr lang="en-US" altLang="en-US" sz="800" b="0" dirty="0">
                    <a:latin typeface="Arial Narrow" pitchFamily="34" charset="0"/>
                    <a:sym typeface="Symbol" pitchFamily="18" charset="2"/>
                  </a:rPr>
                  <a:t></a:t>
                </a:r>
                <a:r>
                  <a:rPr lang="en-US" altLang="en-US" sz="800" b="0" dirty="0">
                    <a:latin typeface="Arial Narrow" pitchFamily="34" charset="0"/>
                  </a:rPr>
                  <a:t>sec</a:t>
                </a:r>
              </a:p>
            </p:txBody>
          </p:sp>
          <p:sp>
            <p:nvSpPr>
              <p:cNvPr id="145" name="Rectangle 85"/>
              <p:cNvSpPr>
                <a:spLocks noChangeArrowheads="1"/>
              </p:cNvSpPr>
              <p:nvPr/>
            </p:nvSpPr>
            <p:spPr bwMode="auto">
              <a:xfrm>
                <a:off x="2144" y="2844"/>
                <a:ext cx="26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5 days</a:t>
                </a:r>
              </a:p>
            </p:txBody>
          </p:sp>
          <p:sp>
            <p:nvSpPr>
              <p:cNvPr id="146" name="Rectangle 86"/>
              <p:cNvSpPr>
                <a:spLocks noChangeArrowheads="1"/>
              </p:cNvSpPr>
              <p:nvPr/>
            </p:nvSpPr>
            <p:spPr bwMode="auto">
              <a:xfrm>
                <a:off x="1596" y="2832"/>
                <a:ext cx="322"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0"/>
                  </a:spcBef>
                </a:pPr>
                <a:r>
                  <a:rPr lang="en-US" altLang="en-US" sz="800" b="0" dirty="0">
                    <a:latin typeface="Arial Narrow" pitchFamily="34" charset="0"/>
                  </a:rPr>
                  <a:t>20 mins</a:t>
                </a:r>
              </a:p>
            </p:txBody>
          </p:sp>
          <p:sp>
            <p:nvSpPr>
              <p:cNvPr id="147" name="Rectangle 87"/>
              <p:cNvSpPr>
                <a:spLocks noChangeArrowheads="1"/>
              </p:cNvSpPr>
              <p:nvPr/>
            </p:nvSpPr>
            <p:spPr bwMode="auto">
              <a:xfrm>
                <a:off x="1243" y="3171"/>
                <a:ext cx="31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3.1 mins</a:t>
                </a:r>
              </a:p>
            </p:txBody>
          </p:sp>
          <p:sp>
            <p:nvSpPr>
              <p:cNvPr id="148" name="Rectangle 88"/>
              <p:cNvSpPr>
                <a:spLocks noChangeArrowheads="1"/>
              </p:cNvSpPr>
              <p:nvPr/>
            </p:nvSpPr>
            <p:spPr bwMode="auto">
              <a:xfrm>
                <a:off x="1243" y="2734"/>
                <a:ext cx="312"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3.8 days</a:t>
                </a:r>
              </a:p>
            </p:txBody>
          </p:sp>
          <p:sp>
            <p:nvSpPr>
              <p:cNvPr id="149" name="Rectangle 89"/>
              <p:cNvSpPr>
                <a:spLocks noChangeArrowheads="1"/>
              </p:cNvSpPr>
              <p:nvPr/>
            </p:nvSpPr>
            <p:spPr bwMode="auto">
              <a:xfrm>
                <a:off x="1243" y="2251"/>
                <a:ext cx="32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1,600 yrs</a:t>
                </a:r>
              </a:p>
            </p:txBody>
          </p:sp>
          <p:sp>
            <p:nvSpPr>
              <p:cNvPr id="150" name="Rectangle 90"/>
              <p:cNvSpPr>
                <a:spLocks noChangeArrowheads="1"/>
              </p:cNvSpPr>
              <p:nvPr/>
            </p:nvSpPr>
            <p:spPr bwMode="auto">
              <a:xfrm>
                <a:off x="1243" y="1769"/>
                <a:ext cx="35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77,000 yrs</a:t>
                </a:r>
              </a:p>
            </p:txBody>
          </p:sp>
          <p:sp>
            <p:nvSpPr>
              <p:cNvPr id="151" name="Rectangle 91"/>
              <p:cNvSpPr>
                <a:spLocks noChangeArrowheads="1"/>
              </p:cNvSpPr>
              <p:nvPr/>
            </p:nvSpPr>
            <p:spPr bwMode="auto">
              <a:xfrm>
                <a:off x="1243" y="1287"/>
                <a:ext cx="38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240,000 yrs</a:t>
                </a:r>
              </a:p>
            </p:txBody>
          </p:sp>
          <p:sp>
            <p:nvSpPr>
              <p:cNvPr id="152" name="Rectangle 92"/>
              <p:cNvSpPr>
                <a:spLocks noChangeArrowheads="1"/>
              </p:cNvSpPr>
              <p:nvPr/>
            </p:nvSpPr>
            <p:spPr bwMode="auto">
              <a:xfrm>
                <a:off x="852" y="1224"/>
                <a:ext cx="31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1.2 mins</a:t>
                </a:r>
              </a:p>
            </p:txBody>
          </p:sp>
          <p:sp>
            <p:nvSpPr>
              <p:cNvPr id="153" name="Rectangle 93"/>
              <p:cNvSpPr>
                <a:spLocks noChangeArrowheads="1"/>
              </p:cNvSpPr>
              <p:nvPr/>
            </p:nvSpPr>
            <p:spPr bwMode="auto">
              <a:xfrm>
                <a:off x="612" y="1608"/>
                <a:ext cx="29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24 days</a:t>
                </a:r>
              </a:p>
            </p:txBody>
          </p:sp>
          <p:sp>
            <p:nvSpPr>
              <p:cNvPr id="154" name="Rectangle 94"/>
              <p:cNvSpPr>
                <a:spLocks noChangeArrowheads="1"/>
              </p:cNvSpPr>
              <p:nvPr/>
            </p:nvSpPr>
            <p:spPr bwMode="auto">
              <a:xfrm>
                <a:off x="488" y="1130"/>
                <a:ext cx="40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4.5 x 10</a:t>
                </a:r>
                <a:r>
                  <a:rPr lang="en-US" altLang="en-US" sz="800" b="0" baseline="30000" dirty="0">
                    <a:latin typeface="Arial Narrow" pitchFamily="34" charset="0"/>
                  </a:rPr>
                  <a:t>9</a:t>
                </a:r>
                <a:r>
                  <a:rPr lang="en-US" altLang="en-US" sz="800" b="0" dirty="0">
                    <a:latin typeface="Arial Narrow" pitchFamily="34" charset="0"/>
                  </a:rPr>
                  <a:t> yrs</a:t>
                </a:r>
              </a:p>
            </p:txBody>
          </p:sp>
          <p:grpSp>
            <p:nvGrpSpPr>
              <p:cNvPr id="155" name="Group 95"/>
              <p:cNvGrpSpPr>
                <a:grpSpLocks/>
              </p:cNvGrpSpPr>
              <p:nvPr/>
            </p:nvGrpSpPr>
            <p:grpSpPr bwMode="auto">
              <a:xfrm>
                <a:off x="672" y="1374"/>
                <a:ext cx="374" cy="133"/>
                <a:chOff x="1104" y="625"/>
                <a:chExt cx="598" cy="145"/>
              </a:xfrm>
            </p:grpSpPr>
            <p:sp>
              <p:nvSpPr>
                <p:cNvPr id="164" name="Rectangle 96"/>
                <p:cNvSpPr>
                  <a:spLocks noChangeArrowheads="1"/>
                </p:cNvSpPr>
                <p:nvPr/>
              </p:nvSpPr>
              <p:spPr bwMode="auto">
                <a:xfrm>
                  <a:off x="1104" y="625"/>
                  <a:ext cx="598"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Pa-234</a:t>
                  </a:r>
                </a:p>
              </p:txBody>
            </p:sp>
            <p:sp>
              <p:nvSpPr>
                <p:cNvPr id="165" name="Rectangle 97"/>
                <p:cNvSpPr>
                  <a:spLocks noChangeArrowheads="1"/>
                </p:cNvSpPr>
                <p:nvPr/>
              </p:nvSpPr>
              <p:spPr bwMode="auto">
                <a:xfrm>
                  <a:off x="1153" y="625"/>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56" name="Group 98"/>
              <p:cNvGrpSpPr>
                <a:grpSpLocks/>
              </p:cNvGrpSpPr>
              <p:nvPr/>
            </p:nvGrpSpPr>
            <p:grpSpPr bwMode="auto">
              <a:xfrm>
                <a:off x="2175" y="3522"/>
                <a:ext cx="389" cy="133"/>
                <a:chOff x="3505" y="2976"/>
                <a:chExt cx="622" cy="146"/>
              </a:xfrm>
            </p:grpSpPr>
            <p:sp>
              <p:nvSpPr>
                <p:cNvPr id="162" name="Rectangle 99"/>
                <p:cNvSpPr>
                  <a:spLocks noChangeArrowheads="1"/>
                </p:cNvSpPr>
                <p:nvPr/>
              </p:nvSpPr>
              <p:spPr bwMode="auto">
                <a:xfrm>
                  <a:off x="3505" y="2977"/>
                  <a:ext cx="622"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3" name="Rectangle 100"/>
                <p:cNvSpPr>
                  <a:spLocks noChangeArrowheads="1"/>
                </p:cNvSpPr>
                <p:nvPr/>
              </p:nvSpPr>
              <p:spPr bwMode="auto">
                <a:xfrm>
                  <a:off x="3507" y="2976"/>
                  <a:ext cx="594" cy="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Pb-206</a:t>
                  </a:r>
                </a:p>
              </p:txBody>
            </p:sp>
          </p:grpSp>
          <p:sp>
            <p:nvSpPr>
              <p:cNvPr id="157" name="Text Box 101"/>
              <p:cNvSpPr txBox="1">
                <a:spLocks noChangeArrowheads="1"/>
              </p:cNvSpPr>
              <p:nvPr/>
            </p:nvSpPr>
            <p:spPr bwMode="auto">
              <a:xfrm>
                <a:off x="2230" y="3652"/>
                <a:ext cx="29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800" b="0" dirty="0">
                    <a:latin typeface="Arial Narrow" pitchFamily="34" charset="0"/>
                  </a:rPr>
                  <a:t>(stable)</a:t>
                </a:r>
              </a:p>
            </p:txBody>
          </p:sp>
          <p:sp>
            <p:nvSpPr>
              <p:cNvPr id="158" name="Rectangle 102"/>
              <p:cNvSpPr>
                <a:spLocks noChangeArrowheads="1"/>
              </p:cNvSpPr>
              <p:nvPr/>
            </p:nvSpPr>
            <p:spPr bwMode="auto">
              <a:xfrm>
                <a:off x="344" y="816"/>
                <a:ext cx="2304" cy="3036"/>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9" name="Rectangle 103"/>
              <p:cNvSpPr>
                <a:spLocks noChangeArrowheads="1"/>
              </p:cNvSpPr>
              <p:nvPr/>
            </p:nvSpPr>
            <p:spPr bwMode="auto">
              <a:xfrm>
                <a:off x="1124" y="2028"/>
                <a:ext cx="298" cy="136"/>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0" name="Rectangle 104"/>
              <p:cNvSpPr>
                <a:spLocks noChangeArrowheads="1"/>
              </p:cNvSpPr>
              <p:nvPr/>
            </p:nvSpPr>
            <p:spPr bwMode="auto">
              <a:xfrm>
                <a:off x="1122" y="2508"/>
                <a:ext cx="302" cy="136"/>
              </a:xfrm>
              <a:prstGeom prst="rect">
                <a:avLst/>
              </a:prstGeom>
              <a:solidFill>
                <a:srgbClr val="FFFF99"/>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en-US" altLang="en-US" sz="800" b="0" dirty="0">
                    <a:solidFill>
                      <a:srgbClr val="FF0000"/>
                    </a:solidFill>
                    <a:latin typeface="Arial Narrow" pitchFamily="34" charset="0"/>
                  </a:rPr>
                  <a:t>Rn-222</a:t>
                </a:r>
              </a:p>
            </p:txBody>
          </p:sp>
          <p:sp>
            <p:nvSpPr>
              <p:cNvPr id="161" name="Text Box 105"/>
              <p:cNvSpPr txBox="1">
                <a:spLocks noChangeArrowheads="1"/>
              </p:cNvSpPr>
              <p:nvPr/>
            </p:nvSpPr>
            <p:spPr bwMode="auto">
              <a:xfrm>
                <a:off x="1727" y="1279"/>
                <a:ext cx="8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400" dirty="0"/>
                  <a:t>Uranium-238</a:t>
                </a:r>
              </a:p>
              <a:p>
                <a:pPr>
                  <a:spcBef>
                    <a:spcPct val="0"/>
                  </a:spcBef>
                </a:pPr>
                <a:r>
                  <a:rPr lang="en-US" altLang="en-US" sz="1400" dirty="0"/>
                  <a:t>Decay Series</a:t>
                </a:r>
                <a:endParaRPr lang="en-US" altLang="en-US" sz="1400" b="0" dirty="0"/>
              </a:p>
            </p:txBody>
          </p:sp>
        </p:grpSp>
        <p:grpSp>
          <p:nvGrpSpPr>
            <p:cNvPr id="8" name="Group 190"/>
            <p:cNvGrpSpPr>
              <a:grpSpLocks/>
            </p:cNvGrpSpPr>
            <p:nvPr/>
          </p:nvGrpSpPr>
          <p:grpSpPr bwMode="auto">
            <a:xfrm>
              <a:off x="2976" y="816"/>
              <a:ext cx="2332" cy="3036"/>
              <a:chOff x="2976" y="816"/>
              <a:chExt cx="2332" cy="3036"/>
            </a:xfrm>
          </p:grpSpPr>
          <p:sp>
            <p:nvSpPr>
              <p:cNvPr id="9" name="Rectangle 4"/>
              <p:cNvSpPr>
                <a:spLocks noChangeArrowheads="1"/>
              </p:cNvSpPr>
              <p:nvPr/>
            </p:nvSpPr>
            <p:spPr bwMode="auto">
              <a:xfrm>
                <a:off x="2976" y="816"/>
                <a:ext cx="2304" cy="3024"/>
              </a:xfrm>
              <a:prstGeom prst="rect">
                <a:avLst/>
              </a:prstGeom>
              <a:solidFill>
                <a:srgbClr val="CCE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Rectangle 107"/>
              <p:cNvSpPr>
                <a:spLocks noChangeArrowheads="1"/>
              </p:cNvSpPr>
              <p:nvPr/>
            </p:nvSpPr>
            <p:spPr bwMode="auto">
              <a:xfrm>
                <a:off x="2976" y="816"/>
                <a:ext cx="2304" cy="3036"/>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ext Box 108"/>
              <p:cNvSpPr txBox="1">
                <a:spLocks noChangeArrowheads="1"/>
              </p:cNvSpPr>
              <p:nvPr/>
            </p:nvSpPr>
            <p:spPr bwMode="auto">
              <a:xfrm>
                <a:off x="4331" y="1207"/>
                <a:ext cx="81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altLang="en-US" sz="1400" dirty="0"/>
                  <a:t>Thorium-232</a:t>
                </a:r>
              </a:p>
              <a:p>
                <a:pPr>
                  <a:spcBef>
                    <a:spcPct val="0"/>
                  </a:spcBef>
                </a:pPr>
                <a:r>
                  <a:rPr lang="en-US" altLang="en-US" sz="1400" dirty="0"/>
                  <a:t>Decay Series</a:t>
                </a:r>
                <a:endParaRPr lang="en-US" altLang="en-US" sz="1400" b="0" dirty="0"/>
              </a:p>
            </p:txBody>
          </p:sp>
          <p:sp>
            <p:nvSpPr>
              <p:cNvPr id="12" name="Rectangle 110"/>
              <p:cNvSpPr>
                <a:spLocks noChangeArrowheads="1"/>
              </p:cNvSpPr>
              <p:nvPr/>
            </p:nvSpPr>
            <p:spPr bwMode="auto">
              <a:xfrm>
                <a:off x="3067" y="895"/>
                <a:ext cx="291" cy="141"/>
              </a:xfrm>
              <a:prstGeom prst="rect">
                <a:avLst/>
              </a:prstGeom>
              <a:solidFill>
                <a:srgbClr val="FFFF99"/>
              </a:solidFill>
              <a:ln w="12700">
                <a:solidFill>
                  <a:srgbClr val="ED181E"/>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solidFill>
                      <a:srgbClr val="ED181E"/>
                    </a:solidFill>
                    <a:latin typeface="Arial Narrow" pitchFamily="34" charset="0"/>
                  </a:rPr>
                  <a:t>Th-232</a:t>
                </a:r>
                <a:endParaRPr lang="en-US" altLang="en-US" sz="800" b="0" dirty="0">
                  <a:latin typeface="Arial Narrow" pitchFamily="34" charset="0"/>
                </a:endParaRPr>
              </a:p>
            </p:txBody>
          </p:sp>
          <p:sp>
            <p:nvSpPr>
              <p:cNvPr id="13" name="Line 111"/>
              <p:cNvSpPr>
                <a:spLocks noChangeShapeType="1"/>
              </p:cNvSpPr>
              <p:nvPr/>
            </p:nvSpPr>
            <p:spPr bwMode="auto">
              <a:xfrm>
                <a:off x="3212" y="1040"/>
                <a:ext cx="0" cy="7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Rectangle 112"/>
              <p:cNvSpPr>
                <a:spLocks noChangeArrowheads="1"/>
              </p:cNvSpPr>
              <p:nvPr/>
            </p:nvSpPr>
            <p:spPr bwMode="auto">
              <a:xfrm>
                <a:off x="3057" y="1819"/>
                <a:ext cx="291" cy="13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solidFill>
                      <a:srgbClr val="FF0000"/>
                    </a:solidFill>
                    <a:latin typeface="Arial Narrow" pitchFamily="34" charset="0"/>
                  </a:rPr>
                  <a:t>Ra-228</a:t>
                </a:r>
                <a:endParaRPr lang="en-US" altLang="en-US" sz="800" b="0" dirty="0">
                  <a:latin typeface="Arial Narrow" pitchFamily="34" charset="0"/>
                </a:endParaRPr>
              </a:p>
            </p:txBody>
          </p:sp>
          <p:sp>
            <p:nvSpPr>
              <p:cNvPr id="15" name="Line 113"/>
              <p:cNvSpPr>
                <a:spLocks noChangeShapeType="1"/>
              </p:cNvSpPr>
              <p:nvPr/>
            </p:nvSpPr>
            <p:spPr bwMode="auto">
              <a:xfrm flipV="1">
                <a:off x="3301" y="1669"/>
                <a:ext cx="2" cy="1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Line 114"/>
              <p:cNvSpPr>
                <a:spLocks noChangeShapeType="1"/>
              </p:cNvSpPr>
              <p:nvPr/>
            </p:nvSpPr>
            <p:spPr bwMode="auto">
              <a:xfrm>
                <a:off x="3307" y="1672"/>
                <a:ext cx="2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Line 115"/>
              <p:cNvSpPr>
                <a:spLocks noChangeShapeType="1"/>
              </p:cNvSpPr>
              <p:nvPr/>
            </p:nvSpPr>
            <p:spPr bwMode="auto">
              <a:xfrm flipV="1">
                <a:off x="3547" y="1522"/>
                <a:ext cx="0" cy="15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Line 116"/>
              <p:cNvSpPr>
                <a:spLocks noChangeShapeType="1"/>
              </p:cNvSpPr>
              <p:nvPr/>
            </p:nvSpPr>
            <p:spPr bwMode="auto">
              <a:xfrm flipV="1">
                <a:off x="3547" y="1228"/>
                <a:ext cx="0" cy="15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Line 117"/>
              <p:cNvSpPr>
                <a:spLocks noChangeShapeType="1"/>
              </p:cNvSpPr>
              <p:nvPr/>
            </p:nvSpPr>
            <p:spPr bwMode="auto">
              <a:xfrm>
                <a:off x="3550" y="1231"/>
                <a:ext cx="3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Line 118"/>
              <p:cNvSpPr>
                <a:spLocks noChangeShapeType="1"/>
              </p:cNvSpPr>
              <p:nvPr/>
            </p:nvSpPr>
            <p:spPr bwMode="auto">
              <a:xfrm flipV="1">
                <a:off x="3911" y="1130"/>
                <a:ext cx="0" cy="10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Rectangle 119"/>
              <p:cNvSpPr>
                <a:spLocks noChangeArrowheads="1"/>
              </p:cNvSpPr>
              <p:nvPr/>
            </p:nvSpPr>
            <p:spPr bwMode="auto">
              <a:xfrm>
                <a:off x="3790" y="987"/>
                <a:ext cx="303"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Rectangle 120"/>
              <p:cNvSpPr>
                <a:spLocks noChangeArrowheads="1"/>
              </p:cNvSpPr>
              <p:nvPr/>
            </p:nvSpPr>
            <p:spPr bwMode="auto">
              <a:xfrm>
                <a:off x="3790" y="987"/>
                <a:ext cx="291"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Th-228</a:t>
                </a:r>
              </a:p>
            </p:txBody>
          </p:sp>
          <p:sp>
            <p:nvSpPr>
              <p:cNvPr id="23" name="Line 121"/>
              <p:cNvSpPr>
                <a:spLocks noChangeShapeType="1"/>
              </p:cNvSpPr>
              <p:nvPr/>
            </p:nvSpPr>
            <p:spPr bwMode="auto">
              <a:xfrm>
                <a:off x="3972" y="1138"/>
                <a:ext cx="0" cy="43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Rectangle 122"/>
              <p:cNvSpPr>
                <a:spLocks noChangeArrowheads="1"/>
              </p:cNvSpPr>
              <p:nvPr/>
            </p:nvSpPr>
            <p:spPr bwMode="auto">
              <a:xfrm>
                <a:off x="3821" y="1575"/>
                <a:ext cx="302"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 name="Rectangle 123"/>
              <p:cNvSpPr>
                <a:spLocks noChangeArrowheads="1"/>
              </p:cNvSpPr>
              <p:nvPr/>
            </p:nvSpPr>
            <p:spPr bwMode="auto">
              <a:xfrm>
                <a:off x="3821" y="1575"/>
                <a:ext cx="29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Ra-224</a:t>
                </a:r>
              </a:p>
            </p:txBody>
          </p:sp>
          <p:sp>
            <p:nvSpPr>
              <p:cNvPr id="26" name="Rectangle 124"/>
              <p:cNvSpPr>
                <a:spLocks noChangeArrowheads="1"/>
              </p:cNvSpPr>
              <p:nvPr/>
            </p:nvSpPr>
            <p:spPr bwMode="auto">
              <a:xfrm>
                <a:off x="3821" y="2115"/>
                <a:ext cx="302"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 name="Rectangle 125"/>
              <p:cNvSpPr>
                <a:spLocks noChangeArrowheads="1"/>
              </p:cNvSpPr>
              <p:nvPr/>
            </p:nvSpPr>
            <p:spPr bwMode="auto">
              <a:xfrm>
                <a:off x="3821" y="2115"/>
                <a:ext cx="29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Rn-220</a:t>
                </a:r>
              </a:p>
            </p:txBody>
          </p:sp>
          <p:sp>
            <p:nvSpPr>
              <p:cNvPr id="28" name="Rectangle 126"/>
              <p:cNvSpPr>
                <a:spLocks noChangeArrowheads="1"/>
              </p:cNvSpPr>
              <p:nvPr/>
            </p:nvSpPr>
            <p:spPr bwMode="auto">
              <a:xfrm>
                <a:off x="3821" y="2654"/>
                <a:ext cx="302"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Rectangle 127"/>
              <p:cNvSpPr>
                <a:spLocks noChangeArrowheads="1"/>
              </p:cNvSpPr>
              <p:nvPr/>
            </p:nvSpPr>
            <p:spPr bwMode="auto">
              <a:xfrm>
                <a:off x="3821" y="2654"/>
                <a:ext cx="29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Po-216</a:t>
                </a:r>
              </a:p>
            </p:txBody>
          </p:sp>
          <p:grpSp>
            <p:nvGrpSpPr>
              <p:cNvPr id="30" name="Group 128"/>
              <p:cNvGrpSpPr>
                <a:grpSpLocks/>
              </p:cNvGrpSpPr>
              <p:nvPr/>
            </p:nvGrpSpPr>
            <p:grpSpPr bwMode="auto">
              <a:xfrm>
                <a:off x="3821" y="3340"/>
                <a:ext cx="302" cy="145"/>
                <a:chOff x="1681" y="3073"/>
                <a:chExt cx="478" cy="142"/>
              </a:xfrm>
            </p:grpSpPr>
            <p:sp>
              <p:nvSpPr>
                <p:cNvPr id="86" name="Rectangle 129"/>
                <p:cNvSpPr>
                  <a:spLocks noChangeArrowheads="1"/>
                </p:cNvSpPr>
                <p:nvPr/>
              </p:nvSpPr>
              <p:spPr bwMode="auto">
                <a:xfrm>
                  <a:off x="1681" y="3073"/>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 name="Rectangle 130"/>
                <p:cNvSpPr>
                  <a:spLocks noChangeArrowheads="1"/>
                </p:cNvSpPr>
                <p:nvPr/>
              </p:nvSpPr>
              <p:spPr bwMode="auto">
                <a:xfrm>
                  <a:off x="1683" y="3074"/>
                  <a:ext cx="45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Pb-212</a:t>
                  </a:r>
                </a:p>
              </p:txBody>
            </p:sp>
          </p:grpSp>
          <p:sp>
            <p:nvSpPr>
              <p:cNvPr id="31" name="Line 131"/>
              <p:cNvSpPr>
                <a:spLocks noChangeShapeType="1"/>
              </p:cNvSpPr>
              <p:nvPr/>
            </p:nvSpPr>
            <p:spPr bwMode="auto">
              <a:xfrm>
                <a:off x="3972" y="1727"/>
                <a:ext cx="0" cy="38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Line 132"/>
              <p:cNvSpPr>
                <a:spLocks noChangeShapeType="1"/>
              </p:cNvSpPr>
              <p:nvPr/>
            </p:nvSpPr>
            <p:spPr bwMode="auto">
              <a:xfrm>
                <a:off x="3972" y="2266"/>
                <a:ext cx="0" cy="38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133"/>
              <p:cNvSpPr>
                <a:spLocks noChangeShapeType="1"/>
              </p:cNvSpPr>
              <p:nvPr/>
            </p:nvSpPr>
            <p:spPr bwMode="auto">
              <a:xfrm>
                <a:off x="3972" y="2805"/>
                <a:ext cx="0" cy="5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 name="Line 134"/>
              <p:cNvSpPr>
                <a:spLocks noChangeShapeType="1"/>
              </p:cNvSpPr>
              <p:nvPr/>
            </p:nvSpPr>
            <p:spPr bwMode="auto">
              <a:xfrm flipV="1">
                <a:off x="4093" y="3189"/>
                <a:ext cx="0" cy="1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Line 135"/>
              <p:cNvSpPr>
                <a:spLocks noChangeShapeType="1"/>
              </p:cNvSpPr>
              <p:nvPr/>
            </p:nvSpPr>
            <p:spPr bwMode="auto">
              <a:xfrm>
                <a:off x="4097" y="3192"/>
                <a:ext cx="32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 name="Line 136"/>
              <p:cNvSpPr>
                <a:spLocks noChangeShapeType="1"/>
              </p:cNvSpPr>
              <p:nvPr/>
            </p:nvSpPr>
            <p:spPr bwMode="auto">
              <a:xfrm flipV="1">
                <a:off x="4428" y="3042"/>
                <a:ext cx="0" cy="15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 name="Rectangle 137"/>
              <p:cNvSpPr>
                <a:spLocks noChangeArrowheads="1"/>
              </p:cNvSpPr>
              <p:nvPr/>
            </p:nvSpPr>
            <p:spPr bwMode="auto">
              <a:xfrm>
                <a:off x="4307" y="2899"/>
                <a:ext cx="302"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Rectangle 138"/>
              <p:cNvSpPr>
                <a:spLocks noChangeArrowheads="1"/>
              </p:cNvSpPr>
              <p:nvPr/>
            </p:nvSpPr>
            <p:spPr bwMode="auto">
              <a:xfrm>
                <a:off x="4307" y="2899"/>
                <a:ext cx="29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Bi-212</a:t>
                </a:r>
              </a:p>
            </p:txBody>
          </p:sp>
          <p:sp>
            <p:nvSpPr>
              <p:cNvPr id="39" name="Line 139"/>
              <p:cNvSpPr>
                <a:spLocks noChangeShapeType="1"/>
              </p:cNvSpPr>
              <p:nvPr/>
            </p:nvSpPr>
            <p:spPr bwMode="auto">
              <a:xfrm flipV="1">
                <a:off x="4428" y="2650"/>
                <a:ext cx="0" cy="2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Line 140"/>
              <p:cNvSpPr>
                <a:spLocks noChangeShapeType="1"/>
              </p:cNvSpPr>
              <p:nvPr/>
            </p:nvSpPr>
            <p:spPr bwMode="auto">
              <a:xfrm>
                <a:off x="4431" y="2653"/>
                <a:ext cx="2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 name="Line 141"/>
              <p:cNvSpPr>
                <a:spLocks noChangeShapeType="1"/>
              </p:cNvSpPr>
              <p:nvPr/>
            </p:nvSpPr>
            <p:spPr bwMode="auto">
              <a:xfrm flipV="1">
                <a:off x="4671" y="2454"/>
                <a:ext cx="0" cy="20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2" name="Group 142"/>
              <p:cNvGrpSpPr>
                <a:grpSpLocks/>
              </p:cNvGrpSpPr>
              <p:nvPr/>
            </p:nvGrpSpPr>
            <p:grpSpPr bwMode="auto">
              <a:xfrm>
                <a:off x="4519" y="2311"/>
                <a:ext cx="333" cy="145"/>
                <a:chOff x="2784" y="2065"/>
                <a:chExt cx="527" cy="142"/>
              </a:xfrm>
            </p:grpSpPr>
            <p:sp>
              <p:nvSpPr>
                <p:cNvPr id="84" name="Rectangle 143"/>
                <p:cNvSpPr>
                  <a:spLocks noChangeArrowheads="1"/>
                </p:cNvSpPr>
                <p:nvPr/>
              </p:nvSpPr>
              <p:spPr bwMode="auto">
                <a:xfrm>
                  <a:off x="2785" y="2065"/>
                  <a:ext cx="526"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Rectangle 144"/>
                <p:cNvSpPr>
                  <a:spLocks noChangeArrowheads="1"/>
                </p:cNvSpPr>
                <p:nvPr/>
              </p:nvSpPr>
              <p:spPr bwMode="auto">
                <a:xfrm>
                  <a:off x="2784" y="2065"/>
                  <a:ext cx="506"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Po-212</a:t>
                  </a:r>
                </a:p>
              </p:txBody>
            </p:sp>
          </p:grpSp>
          <p:sp>
            <p:nvSpPr>
              <p:cNvPr id="43" name="Line 145"/>
              <p:cNvSpPr>
                <a:spLocks noChangeShapeType="1"/>
              </p:cNvSpPr>
              <p:nvPr/>
            </p:nvSpPr>
            <p:spPr bwMode="auto">
              <a:xfrm>
                <a:off x="4488" y="3050"/>
                <a:ext cx="0" cy="5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4" name="Group 146"/>
              <p:cNvGrpSpPr>
                <a:grpSpLocks/>
              </p:cNvGrpSpPr>
              <p:nvPr/>
            </p:nvGrpSpPr>
            <p:grpSpPr bwMode="auto">
              <a:xfrm>
                <a:off x="4367" y="3586"/>
                <a:ext cx="303" cy="145"/>
                <a:chOff x="2544" y="3313"/>
                <a:chExt cx="479" cy="142"/>
              </a:xfrm>
            </p:grpSpPr>
            <p:sp>
              <p:nvSpPr>
                <p:cNvPr id="82" name="Rectangle 147"/>
                <p:cNvSpPr>
                  <a:spLocks noChangeArrowheads="1"/>
                </p:cNvSpPr>
                <p:nvPr/>
              </p:nvSpPr>
              <p:spPr bwMode="auto">
                <a:xfrm>
                  <a:off x="2545" y="3313"/>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 name="Rectangle 148"/>
                <p:cNvSpPr>
                  <a:spLocks noChangeArrowheads="1"/>
                </p:cNvSpPr>
                <p:nvPr/>
              </p:nvSpPr>
              <p:spPr bwMode="auto">
                <a:xfrm>
                  <a:off x="2544" y="3313"/>
                  <a:ext cx="460"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Tl-208</a:t>
                  </a:r>
                </a:p>
              </p:txBody>
            </p:sp>
          </p:grpSp>
          <p:sp>
            <p:nvSpPr>
              <p:cNvPr id="45" name="Line 149"/>
              <p:cNvSpPr>
                <a:spLocks noChangeShapeType="1"/>
              </p:cNvSpPr>
              <p:nvPr/>
            </p:nvSpPr>
            <p:spPr bwMode="auto">
              <a:xfrm flipV="1">
                <a:off x="4549" y="3434"/>
                <a:ext cx="0" cy="15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Line 150"/>
              <p:cNvSpPr>
                <a:spLocks noChangeShapeType="1"/>
              </p:cNvSpPr>
              <p:nvPr/>
            </p:nvSpPr>
            <p:spPr bwMode="auto">
              <a:xfrm>
                <a:off x="4552" y="3437"/>
                <a:ext cx="35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Line 151"/>
              <p:cNvSpPr>
                <a:spLocks noChangeShapeType="1"/>
              </p:cNvSpPr>
              <p:nvPr/>
            </p:nvSpPr>
            <p:spPr bwMode="auto">
              <a:xfrm flipV="1">
                <a:off x="4914" y="3238"/>
                <a:ext cx="0" cy="20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Line 152"/>
              <p:cNvSpPr>
                <a:spLocks noChangeShapeType="1"/>
              </p:cNvSpPr>
              <p:nvPr/>
            </p:nvSpPr>
            <p:spPr bwMode="auto">
              <a:xfrm flipV="1">
                <a:off x="4701" y="2454"/>
                <a:ext cx="0" cy="3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 name="Line 153"/>
              <p:cNvSpPr>
                <a:spLocks noChangeShapeType="1"/>
              </p:cNvSpPr>
              <p:nvPr/>
            </p:nvSpPr>
            <p:spPr bwMode="auto">
              <a:xfrm>
                <a:off x="4704" y="2751"/>
                <a:ext cx="20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 name="Line 154"/>
              <p:cNvSpPr>
                <a:spLocks noChangeShapeType="1"/>
              </p:cNvSpPr>
              <p:nvPr/>
            </p:nvSpPr>
            <p:spPr bwMode="auto">
              <a:xfrm>
                <a:off x="4914" y="2756"/>
                <a:ext cx="0" cy="33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 name="Rectangle 155"/>
              <p:cNvSpPr>
                <a:spLocks noChangeArrowheads="1"/>
              </p:cNvSpPr>
              <p:nvPr/>
            </p:nvSpPr>
            <p:spPr bwMode="auto">
              <a:xfrm>
                <a:off x="3113" y="1110"/>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2" name="Rectangle 156"/>
              <p:cNvSpPr>
                <a:spLocks noChangeArrowheads="1"/>
              </p:cNvSpPr>
              <p:nvPr/>
            </p:nvSpPr>
            <p:spPr bwMode="auto">
              <a:xfrm>
                <a:off x="3884" y="1821"/>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3" name="Rectangle 157"/>
              <p:cNvSpPr>
                <a:spLocks noChangeArrowheads="1"/>
              </p:cNvSpPr>
              <p:nvPr/>
            </p:nvSpPr>
            <p:spPr bwMode="auto">
              <a:xfrm>
                <a:off x="3884" y="1281"/>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4" name="Rectangle 158"/>
              <p:cNvSpPr>
                <a:spLocks noChangeArrowheads="1"/>
              </p:cNvSpPr>
              <p:nvPr/>
            </p:nvSpPr>
            <p:spPr bwMode="auto">
              <a:xfrm>
                <a:off x="3884" y="2360"/>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5" name="Rectangle 159"/>
              <p:cNvSpPr>
                <a:spLocks noChangeArrowheads="1"/>
              </p:cNvSpPr>
              <p:nvPr/>
            </p:nvSpPr>
            <p:spPr bwMode="auto">
              <a:xfrm>
                <a:off x="3884" y="2948"/>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6" name="Rectangle 160"/>
              <p:cNvSpPr>
                <a:spLocks noChangeArrowheads="1"/>
              </p:cNvSpPr>
              <p:nvPr/>
            </p:nvSpPr>
            <p:spPr bwMode="auto">
              <a:xfrm>
                <a:off x="4401" y="3238"/>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7" name="Rectangle 161"/>
              <p:cNvSpPr>
                <a:spLocks noChangeArrowheads="1"/>
              </p:cNvSpPr>
              <p:nvPr/>
            </p:nvSpPr>
            <p:spPr bwMode="auto">
              <a:xfrm>
                <a:off x="4674" y="3315"/>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8" name="Rectangle 162"/>
              <p:cNvSpPr>
                <a:spLocks noChangeArrowheads="1"/>
              </p:cNvSpPr>
              <p:nvPr/>
            </p:nvSpPr>
            <p:spPr bwMode="auto">
              <a:xfrm>
                <a:off x="4209" y="3074"/>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59" name="Rectangle 163"/>
              <p:cNvSpPr>
                <a:spLocks noChangeArrowheads="1"/>
              </p:cNvSpPr>
              <p:nvPr/>
            </p:nvSpPr>
            <p:spPr bwMode="auto">
              <a:xfrm>
                <a:off x="4502" y="2531"/>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60" name="Rectangle 164"/>
              <p:cNvSpPr>
                <a:spLocks noChangeArrowheads="1"/>
              </p:cNvSpPr>
              <p:nvPr/>
            </p:nvSpPr>
            <p:spPr bwMode="auto">
              <a:xfrm>
                <a:off x="3672" y="1085"/>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61" name="Rectangle 165"/>
              <p:cNvSpPr>
                <a:spLocks noChangeArrowheads="1"/>
              </p:cNvSpPr>
              <p:nvPr/>
            </p:nvSpPr>
            <p:spPr bwMode="auto">
              <a:xfrm>
                <a:off x="3374" y="1526"/>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62" name="Rectangle 166"/>
              <p:cNvSpPr>
                <a:spLocks noChangeArrowheads="1"/>
              </p:cNvSpPr>
              <p:nvPr/>
            </p:nvSpPr>
            <p:spPr bwMode="auto">
              <a:xfrm>
                <a:off x="4593" y="3410"/>
                <a:ext cx="31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3.1 mins</a:t>
                </a:r>
              </a:p>
            </p:txBody>
          </p:sp>
          <p:sp>
            <p:nvSpPr>
              <p:cNvPr id="63" name="Rectangle 167"/>
              <p:cNvSpPr>
                <a:spLocks noChangeArrowheads="1"/>
              </p:cNvSpPr>
              <p:nvPr/>
            </p:nvSpPr>
            <p:spPr bwMode="auto">
              <a:xfrm>
                <a:off x="4137" y="3173"/>
                <a:ext cx="25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11 hrs</a:t>
                </a:r>
              </a:p>
            </p:txBody>
          </p:sp>
          <p:sp>
            <p:nvSpPr>
              <p:cNvPr id="64" name="Rectangle 168"/>
              <p:cNvSpPr>
                <a:spLocks noChangeArrowheads="1"/>
              </p:cNvSpPr>
              <p:nvPr/>
            </p:nvSpPr>
            <p:spPr bwMode="auto">
              <a:xfrm>
                <a:off x="4464" y="3237"/>
                <a:ext cx="30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61 mins</a:t>
                </a:r>
              </a:p>
            </p:txBody>
          </p:sp>
          <p:sp>
            <p:nvSpPr>
              <p:cNvPr id="65" name="Rectangle 169"/>
              <p:cNvSpPr>
                <a:spLocks noChangeArrowheads="1"/>
              </p:cNvSpPr>
              <p:nvPr/>
            </p:nvSpPr>
            <p:spPr bwMode="auto">
              <a:xfrm>
                <a:off x="4626" y="2736"/>
                <a:ext cx="35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0"/>
                  </a:spcBef>
                </a:pPr>
                <a:r>
                  <a:rPr lang="en-US" altLang="en-US" sz="800" b="0" dirty="0">
                    <a:latin typeface="Arial Narrow" pitchFamily="34" charset="0"/>
                  </a:rPr>
                  <a:t>300 nsec</a:t>
                </a:r>
              </a:p>
            </p:txBody>
          </p:sp>
          <p:sp>
            <p:nvSpPr>
              <p:cNvPr id="66" name="Rectangle 170"/>
              <p:cNvSpPr>
                <a:spLocks noChangeArrowheads="1"/>
              </p:cNvSpPr>
              <p:nvPr/>
            </p:nvSpPr>
            <p:spPr bwMode="auto">
              <a:xfrm>
                <a:off x="4380" y="2626"/>
                <a:ext cx="35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61 mins</a:t>
                </a:r>
              </a:p>
            </p:txBody>
          </p:sp>
          <p:sp>
            <p:nvSpPr>
              <p:cNvPr id="67" name="Rectangle 171"/>
              <p:cNvSpPr>
                <a:spLocks noChangeArrowheads="1"/>
              </p:cNvSpPr>
              <p:nvPr/>
            </p:nvSpPr>
            <p:spPr bwMode="auto">
              <a:xfrm>
                <a:off x="3942" y="2948"/>
                <a:ext cx="36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0"/>
                  </a:spcBef>
                </a:pPr>
                <a:r>
                  <a:rPr lang="en-US" altLang="en-US" sz="800" b="0" dirty="0">
                    <a:latin typeface="Arial Narrow" pitchFamily="34" charset="0"/>
                  </a:rPr>
                  <a:t>0.15 sec</a:t>
                </a:r>
              </a:p>
            </p:txBody>
          </p:sp>
          <p:sp>
            <p:nvSpPr>
              <p:cNvPr id="68" name="Rectangle 172"/>
              <p:cNvSpPr>
                <a:spLocks noChangeArrowheads="1"/>
              </p:cNvSpPr>
              <p:nvPr/>
            </p:nvSpPr>
            <p:spPr bwMode="auto">
              <a:xfrm>
                <a:off x="3942" y="2360"/>
                <a:ext cx="26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55 sec</a:t>
                </a:r>
              </a:p>
            </p:txBody>
          </p:sp>
          <p:sp>
            <p:nvSpPr>
              <p:cNvPr id="69" name="Rectangle 173"/>
              <p:cNvSpPr>
                <a:spLocks noChangeArrowheads="1"/>
              </p:cNvSpPr>
              <p:nvPr/>
            </p:nvSpPr>
            <p:spPr bwMode="auto">
              <a:xfrm>
                <a:off x="3942" y="1821"/>
                <a:ext cx="312"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3.6 days</a:t>
                </a:r>
              </a:p>
            </p:txBody>
          </p:sp>
          <p:sp>
            <p:nvSpPr>
              <p:cNvPr id="70" name="Rectangle 174"/>
              <p:cNvSpPr>
                <a:spLocks noChangeArrowheads="1"/>
              </p:cNvSpPr>
              <p:nvPr/>
            </p:nvSpPr>
            <p:spPr bwMode="auto">
              <a:xfrm>
                <a:off x="3942" y="1281"/>
                <a:ext cx="271"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1.9 yrs</a:t>
                </a:r>
              </a:p>
            </p:txBody>
          </p:sp>
          <p:sp>
            <p:nvSpPr>
              <p:cNvPr id="71" name="Rectangle 175"/>
              <p:cNvSpPr>
                <a:spLocks noChangeArrowheads="1"/>
              </p:cNvSpPr>
              <p:nvPr/>
            </p:nvSpPr>
            <p:spPr bwMode="auto">
              <a:xfrm>
                <a:off x="3608" y="1232"/>
                <a:ext cx="27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6.1 hrs</a:t>
                </a:r>
              </a:p>
            </p:txBody>
          </p:sp>
          <p:sp>
            <p:nvSpPr>
              <p:cNvPr id="72" name="Rectangle 176"/>
              <p:cNvSpPr>
                <a:spLocks noChangeArrowheads="1"/>
              </p:cNvSpPr>
              <p:nvPr/>
            </p:nvSpPr>
            <p:spPr bwMode="auto">
              <a:xfrm>
                <a:off x="3334" y="1673"/>
                <a:ext cx="271"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0"/>
                  </a:spcBef>
                </a:pPr>
                <a:r>
                  <a:rPr lang="en-US" altLang="en-US" sz="800" b="0" dirty="0">
                    <a:latin typeface="Arial Narrow" pitchFamily="34" charset="0"/>
                  </a:rPr>
                  <a:t>5.8 yrs</a:t>
                </a:r>
              </a:p>
            </p:txBody>
          </p:sp>
          <p:sp>
            <p:nvSpPr>
              <p:cNvPr id="73" name="Rectangle 177"/>
              <p:cNvSpPr>
                <a:spLocks noChangeArrowheads="1"/>
              </p:cNvSpPr>
              <p:nvPr/>
            </p:nvSpPr>
            <p:spPr bwMode="auto">
              <a:xfrm>
                <a:off x="3179" y="1109"/>
                <a:ext cx="46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0"/>
                  </a:spcBef>
                </a:pPr>
                <a:r>
                  <a:rPr lang="en-US" altLang="en-US" sz="800" b="0" dirty="0">
                    <a:latin typeface="Arial Narrow" pitchFamily="34" charset="0"/>
                  </a:rPr>
                  <a:t>14 x 10</a:t>
                </a:r>
                <a:r>
                  <a:rPr lang="en-US" altLang="en-US" sz="800" b="0" baseline="30000" dirty="0">
                    <a:latin typeface="Arial Narrow" pitchFamily="34" charset="0"/>
                  </a:rPr>
                  <a:t>9 </a:t>
                </a:r>
                <a:r>
                  <a:rPr lang="en-US" altLang="en-US" sz="800" b="0" dirty="0">
                    <a:latin typeface="Arial Narrow" pitchFamily="34" charset="0"/>
                  </a:rPr>
                  <a:t>yrs</a:t>
                </a:r>
              </a:p>
            </p:txBody>
          </p:sp>
          <p:sp>
            <p:nvSpPr>
              <p:cNvPr id="74" name="Rectangle 178"/>
              <p:cNvSpPr>
                <a:spLocks noChangeArrowheads="1"/>
              </p:cNvSpPr>
              <p:nvPr/>
            </p:nvSpPr>
            <p:spPr bwMode="auto">
              <a:xfrm>
                <a:off x="3365" y="1379"/>
                <a:ext cx="378"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Ac-228</a:t>
                </a:r>
              </a:p>
            </p:txBody>
          </p:sp>
          <p:sp>
            <p:nvSpPr>
              <p:cNvPr id="75" name="Rectangle 179"/>
              <p:cNvSpPr>
                <a:spLocks noChangeArrowheads="1"/>
              </p:cNvSpPr>
              <p:nvPr/>
            </p:nvSpPr>
            <p:spPr bwMode="auto">
              <a:xfrm>
                <a:off x="3395" y="1379"/>
                <a:ext cx="303" cy="14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 name="Group 180"/>
              <p:cNvGrpSpPr>
                <a:grpSpLocks/>
              </p:cNvGrpSpPr>
              <p:nvPr/>
            </p:nvGrpSpPr>
            <p:grpSpPr bwMode="auto">
              <a:xfrm>
                <a:off x="4732" y="3095"/>
                <a:ext cx="378" cy="145"/>
                <a:chOff x="3121" y="2833"/>
                <a:chExt cx="597" cy="142"/>
              </a:xfrm>
            </p:grpSpPr>
            <p:sp>
              <p:nvSpPr>
                <p:cNvPr id="80" name="Rectangle 181"/>
                <p:cNvSpPr>
                  <a:spLocks noChangeArrowheads="1"/>
                </p:cNvSpPr>
                <p:nvPr/>
              </p:nvSpPr>
              <p:spPr bwMode="auto">
                <a:xfrm>
                  <a:off x="3121" y="2833"/>
                  <a:ext cx="597" cy="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Arial Narrow" pitchFamily="34" charset="0"/>
                    </a:rPr>
                    <a:t>Pb-208</a:t>
                  </a:r>
                </a:p>
              </p:txBody>
            </p:sp>
            <p:sp>
              <p:nvSpPr>
                <p:cNvPr id="81" name="Rectangle 182"/>
                <p:cNvSpPr>
                  <a:spLocks noChangeArrowheads="1"/>
                </p:cNvSpPr>
                <p:nvPr/>
              </p:nvSpPr>
              <p:spPr bwMode="auto">
                <a:xfrm>
                  <a:off x="3169" y="2833"/>
                  <a:ext cx="478" cy="14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 name="Rectangle 183"/>
              <p:cNvSpPr>
                <a:spLocks noChangeArrowheads="1"/>
              </p:cNvSpPr>
              <p:nvPr/>
            </p:nvSpPr>
            <p:spPr bwMode="auto">
              <a:xfrm>
                <a:off x="4748" y="2625"/>
                <a:ext cx="114"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0"/>
                  </a:spcBef>
                </a:pPr>
                <a:r>
                  <a:rPr lang="en-US" altLang="en-US" sz="800" b="0" dirty="0">
                    <a:latin typeface="Symbol" pitchFamily="18" charset="2"/>
                  </a:rPr>
                  <a:t></a:t>
                </a:r>
              </a:p>
            </p:txBody>
          </p:sp>
          <p:sp>
            <p:nvSpPr>
              <p:cNvPr id="78" name="Text Box 184"/>
              <p:cNvSpPr txBox="1">
                <a:spLocks noChangeArrowheads="1"/>
              </p:cNvSpPr>
              <p:nvPr/>
            </p:nvSpPr>
            <p:spPr bwMode="auto">
              <a:xfrm>
                <a:off x="5018" y="3095"/>
                <a:ext cx="29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n-US" altLang="en-US" sz="800" b="0" dirty="0">
                    <a:latin typeface="Arial Narrow" pitchFamily="34" charset="0"/>
                  </a:rPr>
                  <a:t>(stable)</a:t>
                </a:r>
              </a:p>
            </p:txBody>
          </p:sp>
          <p:sp>
            <p:nvSpPr>
              <p:cNvPr id="79" name="Rectangle 185"/>
              <p:cNvSpPr>
                <a:spLocks noChangeArrowheads="1"/>
              </p:cNvSpPr>
              <p:nvPr/>
            </p:nvSpPr>
            <p:spPr bwMode="auto">
              <a:xfrm>
                <a:off x="3056" y="1818"/>
                <a:ext cx="294" cy="138"/>
              </a:xfrm>
              <a:prstGeom prst="rect">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186" name="TextBox 185"/>
          <p:cNvSpPr txBox="1"/>
          <p:nvPr/>
        </p:nvSpPr>
        <p:spPr>
          <a:xfrm>
            <a:off x="2714625" y="6172200"/>
            <a:ext cx="4852988" cy="307777"/>
          </a:xfrm>
          <a:prstGeom prst="rect">
            <a:avLst/>
          </a:prstGeom>
          <a:noFill/>
        </p:spPr>
        <p:txBody>
          <a:bodyPr wrap="square" rtlCol="0">
            <a:spAutoFit/>
          </a:bodyPr>
          <a:lstStyle/>
          <a:p>
            <a:r>
              <a:rPr lang="en-US" sz="1400" dirty="0" smtClean="0">
                <a:solidFill>
                  <a:srgbClr val="462E00"/>
                </a:solidFill>
                <a:latin typeface="+mn-lt"/>
              </a:rPr>
              <a:t>Source: US DOE Office of Science, K.P. Smith</a:t>
            </a:r>
          </a:p>
        </p:txBody>
      </p:sp>
      <p:sp>
        <p:nvSpPr>
          <p:cNvPr id="187" name="Oval 186"/>
          <p:cNvSpPr/>
          <p:nvPr/>
        </p:nvSpPr>
        <p:spPr>
          <a:xfrm>
            <a:off x="1497013" y="2943226"/>
            <a:ext cx="1131093" cy="83264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398066" y="1229916"/>
            <a:ext cx="1131093" cy="832643"/>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4677966" y="1116808"/>
            <a:ext cx="1131093" cy="832643"/>
          </a:xfrm>
          <a:prstGeom prst="ellipse">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4725987" y="2458244"/>
            <a:ext cx="1131093" cy="832643"/>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Oval 1"/>
          <p:cNvSpPr/>
          <p:nvPr/>
        </p:nvSpPr>
        <p:spPr>
          <a:xfrm>
            <a:off x="1577333" y="3803247"/>
            <a:ext cx="1002355" cy="74097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840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NG_template2">
  <a:themeElements>
    <a:clrScheme name="Apache 2011 Template Colors">
      <a:dk1>
        <a:sysClr val="windowText" lastClr="000000"/>
      </a:dk1>
      <a:lt1>
        <a:sysClr val="window" lastClr="FFFFFF"/>
      </a:lt1>
      <a:dk2>
        <a:srgbClr val="1F497D"/>
      </a:dk2>
      <a:lt2>
        <a:srgbClr val="FFFFFF"/>
      </a:lt2>
      <a:accent1>
        <a:srgbClr val="DEB408"/>
      </a:accent1>
      <a:accent2>
        <a:srgbClr val="DD4814"/>
      </a:accent2>
      <a:accent3>
        <a:srgbClr val="34715B"/>
      </a:accent3>
      <a:accent4>
        <a:srgbClr val="9B5F0E"/>
      </a:accent4>
      <a:accent5>
        <a:srgbClr val="005A84"/>
      </a:accent5>
      <a:accent6>
        <a:srgbClr val="9194B6"/>
      </a:accent6>
      <a:hlink>
        <a:srgbClr val="0000FF"/>
      </a:hlink>
      <a:folHlink>
        <a:srgbClr val="800080"/>
      </a:folHlink>
    </a:clrScheme>
    <a:fontScheme name="Calibri theme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rgbClr val="462E00"/>
            </a:solidFill>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4x3_Black_Template</Template>
  <TotalTime>8280</TotalTime>
  <Words>2666</Words>
  <Application>Microsoft Office PowerPoint</Application>
  <PresentationFormat>On-screen Show (4:3)</PresentationFormat>
  <Paragraphs>419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CNG_template2</vt:lpstr>
      <vt:lpstr>NORM in Produced Waters: Basics of Problem Avoidance</vt:lpstr>
      <vt:lpstr>Comparison Doses</vt:lpstr>
      <vt:lpstr>Some US Background Levels</vt:lpstr>
      <vt:lpstr>Radiation types</vt:lpstr>
      <vt:lpstr>Particle or wave?</vt:lpstr>
      <vt:lpstr>Unit descriptions</vt:lpstr>
      <vt:lpstr>Units for Radioactivity</vt:lpstr>
      <vt:lpstr>Naturally Occurring Radioactive Material NORM in the General Environment</vt:lpstr>
      <vt:lpstr>What are the Radionuclides? (Most important are Radium-226, Radium-228 and Radon-222)</vt:lpstr>
      <vt:lpstr>TENORM</vt:lpstr>
      <vt:lpstr>NORM in the Oil and Gas Field</vt:lpstr>
      <vt:lpstr>Older Fields Had Higher NORM – Longer Time to Accumulate?</vt:lpstr>
      <vt:lpstr>NORM Pathway into Oil &amp; Gas Waste</vt:lpstr>
      <vt:lpstr>What is the hazard?</vt:lpstr>
      <vt:lpstr>226Ra measurements from various formations</vt:lpstr>
      <vt:lpstr>TX norm Inspection – Case History</vt:lpstr>
      <vt:lpstr>Why Do Produced Waters have Low Activity (Comments from TBEG, 1995)</vt:lpstr>
      <vt:lpstr>Where should you Expect NORM?</vt:lpstr>
      <vt:lpstr>PowerPoint Presentation</vt:lpstr>
      <vt:lpstr>What does NORM Look like?</vt:lpstr>
      <vt:lpstr>Norm in the Air </vt:lpstr>
      <vt:lpstr>How do you identify NORM?</vt:lpstr>
      <vt:lpstr>What do you do if the NORM readings are over the limit?</vt:lpstr>
      <vt:lpstr>Measurement Devices</vt:lpstr>
      <vt:lpstr>Limits from Texas Regulations (limits are above background)</vt:lpstr>
      <vt:lpstr>PPE and best practices for routine Work</vt:lpstr>
      <vt:lpstr>Conclusions</vt:lpstr>
      <vt:lpstr>Survey instruments for NORM</vt:lpstr>
      <vt:lpstr>PowerPoint Presentation</vt:lpstr>
      <vt:lpstr>Uranium, Thorium, Potassium and Lead radionuclides are resident in sediment</vt:lpstr>
    </vt:vector>
  </TitlesOfParts>
  <Company>Apache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Lorraine</dc:creator>
  <cp:lastModifiedBy>Jones, Kira</cp:lastModifiedBy>
  <cp:revision>429</cp:revision>
  <cp:lastPrinted>2013-10-29T22:12:47Z</cp:lastPrinted>
  <dcterms:created xsi:type="dcterms:W3CDTF">2013-02-18T21:27:00Z</dcterms:created>
  <dcterms:modified xsi:type="dcterms:W3CDTF">2014-05-19T21:27:36Z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