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50"/>
  </p:notesMasterIdLst>
  <p:sldIdLst>
    <p:sldId id="256" r:id="rId6"/>
    <p:sldId id="279" r:id="rId7"/>
    <p:sldId id="321" r:id="rId8"/>
    <p:sldId id="317" r:id="rId9"/>
    <p:sldId id="284" r:id="rId10"/>
    <p:sldId id="286" r:id="rId11"/>
    <p:sldId id="287" r:id="rId12"/>
    <p:sldId id="288" r:id="rId13"/>
    <p:sldId id="289" r:id="rId14"/>
    <p:sldId id="290" r:id="rId15"/>
    <p:sldId id="311" r:id="rId16"/>
    <p:sldId id="302" r:id="rId17"/>
    <p:sldId id="303" r:id="rId18"/>
    <p:sldId id="291" r:id="rId19"/>
    <p:sldId id="292" r:id="rId20"/>
    <p:sldId id="293" r:id="rId21"/>
    <p:sldId id="337" r:id="rId22"/>
    <p:sldId id="310" r:id="rId23"/>
    <p:sldId id="294" r:id="rId24"/>
    <p:sldId id="330" r:id="rId25"/>
    <p:sldId id="318" r:id="rId26"/>
    <p:sldId id="338" r:id="rId27"/>
    <p:sldId id="319" r:id="rId28"/>
    <p:sldId id="339" r:id="rId29"/>
    <p:sldId id="320" r:id="rId30"/>
    <p:sldId id="309" r:id="rId31"/>
    <p:sldId id="329" r:id="rId32"/>
    <p:sldId id="336" r:id="rId33"/>
    <p:sldId id="295" r:id="rId34"/>
    <p:sldId id="296" r:id="rId35"/>
    <p:sldId id="297" r:id="rId36"/>
    <p:sldId id="331" r:id="rId37"/>
    <p:sldId id="298" r:id="rId38"/>
    <p:sldId id="299" r:id="rId39"/>
    <p:sldId id="300" r:id="rId40"/>
    <p:sldId id="301" r:id="rId41"/>
    <p:sldId id="304" r:id="rId42"/>
    <p:sldId id="335" r:id="rId43"/>
    <p:sldId id="305" r:id="rId44"/>
    <p:sldId id="307" r:id="rId45"/>
    <p:sldId id="308" r:id="rId46"/>
    <p:sldId id="322" r:id="rId47"/>
    <p:sldId id="314" r:id="rId48"/>
    <p:sldId id="316" r:id="rId4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C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5" d="100"/>
          <a:sy n="85" d="100"/>
        </p:scale>
        <p:origin x="9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61182-43B4-49EC-879F-86C2CA5706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D8840-D100-4F1F-A444-00B2F5B92B36}">
      <dgm:prSet phldrT="[Text]" custT="1"/>
      <dgm:spPr/>
      <dgm:t>
        <a:bodyPr/>
        <a:lstStyle/>
        <a:p>
          <a:r>
            <a:rPr lang="en-US" sz="1100" dirty="0"/>
            <a:t>Create event on SPE-GCS Website by adding to calendar</a:t>
          </a:r>
        </a:p>
      </dgm:t>
    </dgm:pt>
    <dgm:pt modelId="{52EE99CC-03D2-4D3A-B2A6-F6963D8F62C2}" type="parTrans" cxnId="{76AE032E-17D9-4F06-A390-BE671AA65A21}">
      <dgm:prSet/>
      <dgm:spPr/>
      <dgm:t>
        <a:bodyPr/>
        <a:lstStyle/>
        <a:p>
          <a:endParaRPr lang="en-US" sz="2800"/>
        </a:p>
      </dgm:t>
    </dgm:pt>
    <dgm:pt modelId="{30D4FF74-2DA5-4CD9-9DD4-5381F6222570}" type="sibTrans" cxnId="{76AE032E-17D9-4F06-A390-BE671AA65A21}">
      <dgm:prSet/>
      <dgm:spPr/>
      <dgm:t>
        <a:bodyPr/>
        <a:lstStyle/>
        <a:p>
          <a:endParaRPr lang="en-US" sz="2800"/>
        </a:p>
      </dgm:t>
    </dgm:pt>
    <dgm:pt modelId="{F6E9154B-100B-45DB-8D97-DF922B7E81FD}">
      <dgm:prSet phldrT="[Text]" custT="1"/>
      <dgm:spPr/>
      <dgm:t>
        <a:bodyPr/>
        <a:lstStyle/>
        <a:p>
          <a:r>
            <a:rPr lang="en-US" sz="1100" dirty="0"/>
            <a:t>Fill out Submission Event (you’ll need the URL from the event)</a:t>
          </a:r>
        </a:p>
      </dgm:t>
    </dgm:pt>
    <dgm:pt modelId="{31C14279-C261-4FAD-9372-17CB0E5480B3}" type="parTrans" cxnId="{4F8584D7-F17B-4F46-B2B5-ECC9BD677789}">
      <dgm:prSet/>
      <dgm:spPr/>
      <dgm:t>
        <a:bodyPr/>
        <a:lstStyle/>
        <a:p>
          <a:endParaRPr lang="en-US" sz="2800"/>
        </a:p>
      </dgm:t>
    </dgm:pt>
    <dgm:pt modelId="{2CE204EA-63D9-4156-BA3D-734BE4C9357F}" type="sibTrans" cxnId="{4F8584D7-F17B-4F46-B2B5-ECC9BD677789}">
      <dgm:prSet/>
      <dgm:spPr/>
      <dgm:t>
        <a:bodyPr/>
        <a:lstStyle/>
        <a:p>
          <a:endParaRPr lang="en-US" sz="2800"/>
        </a:p>
      </dgm:t>
    </dgm:pt>
    <dgm:pt modelId="{DE347F50-ABDE-4928-B757-049307E323DC}">
      <dgm:prSet phldrT="[Text]" custT="1"/>
      <dgm:spPr/>
      <dgm:t>
        <a:bodyPr/>
        <a:lstStyle/>
        <a:p>
          <a:r>
            <a:rPr lang="en-US" sz="1200" dirty="0"/>
            <a:t>Submit to Communications Team</a:t>
          </a:r>
        </a:p>
      </dgm:t>
    </dgm:pt>
    <dgm:pt modelId="{0A5F9613-B151-4527-AE9D-49803195E1C2}" type="parTrans" cxnId="{6ABD5456-5770-493A-BAAD-26E29A6FD379}">
      <dgm:prSet/>
      <dgm:spPr/>
      <dgm:t>
        <a:bodyPr/>
        <a:lstStyle/>
        <a:p>
          <a:endParaRPr lang="en-US" sz="2800"/>
        </a:p>
      </dgm:t>
    </dgm:pt>
    <dgm:pt modelId="{7AA81E14-7F38-4D23-867D-90B25BAB5E11}" type="sibTrans" cxnId="{6ABD5456-5770-493A-BAAD-26E29A6FD379}">
      <dgm:prSet/>
      <dgm:spPr/>
      <dgm:t>
        <a:bodyPr/>
        <a:lstStyle/>
        <a:p>
          <a:endParaRPr lang="en-US" sz="2800"/>
        </a:p>
      </dgm:t>
    </dgm:pt>
    <dgm:pt modelId="{8D24521A-0187-4EC9-89D8-D3B65EBCDFE3}">
      <dgm:prSet phldrT="[Text]"/>
      <dgm:spPr/>
      <dgm:t>
        <a:bodyPr/>
        <a:lstStyle/>
        <a:p>
          <a:endParaRPr lang="en-US"/>
        </a:p>
      </dgm:t>
    </dgm:pt>
    <dgm:pt modelId="{8D5A80F2-A0AC-4ED6-809F-5E2816211968}" type="parTrans" cxnId="{C657B2F1-CED1-4B3E-8D16-CEC6AA45F4EF}">
      <dgm:prSet/>
      <dgm:spPr/>
      <dgm:t>
        <a:bodyPr/>
        <a:lstStyle/>
        <a:p>
          <a:endParaRPr lang="en-US" sz="2800"/>
        </a:p>
      </dgm:t>
    </dgm:pt>
    <dgm:pt modelId="{D571BE08-B3B1-4B8F-8A49-461505167FEC}" type="sibTrans" cxnId="{C657B2F1-CED1-4B3E-8D16-CEC6AA45F4EF}">
      <dgm:prSet/>
      <dgm:spPr/>
      <dgm:t>
        <a:bodyPr/>
        <a:lstStyle/>
        <a:p>
          <a:endParaRPr lang="en-US" sz="2800"/>
        </a:p>
      </dgm:t>
    </dgm:pt>
    <dgm:pt modelId="{7EC6BBBE-7522-488E-B443-B8A8D1A27E13}">
      <dgm:prSet phldrT="[Text]"/>
      <dgm:spPr/>
      <dgm:t>
        <a:bodyPr/>
        <a:lstStyle/>
        <a:p>
          <a:endParaRPr lang="en-US"/>
        </a:p>
      </dgm:t>
    </dgm:pt>
    <dgm:pt modelId="{353206FF-85A4-439D-8056-88650474A82C}" type="parTrans" cxnId="{EDCA20A1-6826-4FFB-AD46-FF568688C15C}">
      <dgm:prSet/>
      <dgm:spPr/>
      <dgm:t>
        <a:bodyPr/>
        <a:lstStyle/>
        <a:p>
          <a:endParaRPr lang="en-US" sz="2800"/>
        </a:p>
      </dgm:t>
    </dgm:pt>
    <dgm:pt modelId="{447AE244-380C-4D6F-9FE8-AB95AF48A3B4}" type="sibTrans" cxnId="{EDCA20A1-6826-4FFB-AD46-FF568688C15C}">
      <dgm:prSet/>
      <dgm:spPr/>
      <dgm:t>
        <a:bodyPr/>
        <a:lstStyle/>
        <a:p>
          <a:endParaRPr lang="en-US" sz="2800"/>
        </a:p>
      </dgm:t>
    </dgm:pt>
    <dgm:pt modelId="{D5787304-47B1-47C2-903C-2410369BCB52}">
      <dgm:prSet phldrT="[Text]"/>
      <dgm:spPr/>
      <dgm:t>
        <a:bodyPr/>
        <a:lstStyle/>
        <a:p>
          <a:endParaRPr lang="en-US"/>
        </a:p>
      </dgm:t>
    </dgm:pt>
    <dgm:pt modelId="{CF04BC97-04F0-4EF7-8EB4-B413E02B8E0E}" type="parTrans" cxnId="{5E3A1E24-2975-4CDC-ABBF-156DB69D975A}">
      <dgm:prSet/>
      <dgm:spPr/>
      <dgm:t>
        <a:bodyPr/>
        <a:lstStyle/>
        <a:p>
          <a:endParaRPr lang="en-US" sz="2800"/>
        </a:p>
      </dgm:t>
    </dgm:pt>
    <dgm:pt modelId="{D963DA7B-0335-40B6-BE24-327055533B2C}" type="sibTrans" cxnId="{5E3A1E24-2975-4CDC-ABBF-156DB69D975A}">
      <dgm:prSet/>
      <dgm:spPr/>
      <dgm:t>
        <a:bodyPr/>
        <a:lstStyle/>
        <a:p>
          <a:endParaRPr lang="en-US" sz="2800"/>
        </a:p>
      </dgm:t>
    </dgm:pt>
    <dgm:pt modelId="{523D2DFD-8709-4C88-8C07-031B92109590}">
      <dgm:prSet phldrT="[Text]"/>
      <dgm:spPr/>
      <dgm:t>
        <a:bodyPr/>
        <a:lstStyle/>
        <a:p>
          <a:endParaRPr lang="en-US"/>
        </a:p>
      </dgm:t>
    </dgm:pt>
    <dgm:pt modelId="{F974A55A-85F1-471B-B2D0-A6FB41194FE8}" type="parTrans" cxnId="{D53E2083-39AE-4B12-A4DC-70D80EF6208F}">
      <dgm:prSet/>
      <dgm:spPr/>
      <dgm:t>
        <a:bodyPr/>
        <a:lstStyle/>
        <a:p>
          <a:endParaRPr lang="en-US" sz="2800"/>
        </a:p>
      </dgm:t>
    </dgm:pt>
    <dgm:pt modelId="{CB632E4B-D4CB-46E5-A5D2-0648538AC9C5}" type="sibTrans" cxnId="{D53E2083-39AE-4B12-A4DC-70D80EF6208F}">
      <dgm:prSet/>
      <dgm:spPr/>
      <dgm:t>
        <a:bodyPr/>
        <a:lstStyle/>
        <a:p>
          <a:endParaRPr lang="en-US" sz="2800"/>
        </a:p>
      </dgm:t>
    </dgm:pt>
    <dgm:pt modelId="{7B31285D-2B3D-4749-ADC8-6CBD92BC2F22}" type="pres">
      <dgm:prSet presAssocID="{62661182-43B4-49EC-879F-86C2CA57065A}" presName="arrowDiagram" presStyleCnt="0">
        <dgm:presLayoutVars>
          <dgm:chMax val="5"/>
          <dgm:dir/>
          <dgm:resizeHandles val="exact"/>
        </dgm:presLayoutVars>
      </dgm:prSet>
      <dgm:spPr/>
    </dgm:pt>
    <dgm:pt modelId="{3128D56B-5324-4516-B07D-38218BE87DEF}" type="pres">
      <dgm:prSet presAssocID="{62661182-43B4-49EC-879F-86C2CA57065A}" presName="arrow" presStyleLbl="bgShp" presStyleIdx="0" presStyleCnt="1"/>
      <dgm:spPr/>
    </dgm:pt>
    <dgm:pt modelId="{772EC608-04AF-4444-9350-1A5C907DECF5}" type="pres">
      <dgm:prSet presAssocID="{62661182-43B4-49EC-879F-86C2CA57065A}" presName="arrowDiagram5" presStyleCnt="0"/>
      <dgm:spPr/>
    </dgm:pt>
    <dgm:pt modelId="{CF09D7A5-6C7F-41BC-BCA9-7A2FA3D9E49F}" type="pres">
      <dgm:prSet presAssocID="{F04D8840-D100-4F1F-A444-00B2F5B92B36}" presName="bullet5a" presStyleLbl="node1" presStyleIdx="0" presStyleCnt="5" custLinFactNeighborX="32400" custLinFactNeighborY="-43200"/>
      <dgm:spPr>
        <a:solidFill>
          <a:schemeClr val="accent6"/>
        </a:solidFill>
      </dgm:spPr>
    </dgm:pt>
    <dgm:pt modelId="{875B65A3-A3FD-46F1-969F-1E8720A1C2C2}" type="pres">
      <dgm:prSet presAssocID="{F04D8840-D100-4F1F-A444-00B2F5B92B36}" presName="textBox5a" presStyleLbl="revTx" presStyleIdx="0" presStyleCnt="5" custScaleX="158246" custLinFactNeighborX="0" custLinFactNeighborY="11492">
        <dgm:presLayoutVars>
          <dgm:bulletEnabled val="1"/>
        </dgm:presLayoutVars>
      </dgm:prSet>
      <dgm:spPr/>
    </dgm:pt>
    <dgm:pt modelId="{7C0BA4EB-D0B1-4088-B1B1-BA482DBB6197}" type="pres">
      <dgm:prSet presAssocID="{F6E9154B-100B-45DB-8D97-DF922B7E81FD}" presName="bullet5b" presStyleLbl="node1" presStyleIdx="1" presStyleCnt="5"/>
      <dgm:spPr>
        <a:solidFill>
          <a:schemeClr val="accent6"/>
        </a:solidFill>
      </dgm:spPr>
    </dgm:pt>
    <dgm:pt modelId="{64865475-31E9-4B4D-B99B-C7006470D99A}" type="pres">
      <dgm:prSet presAssocID="{F6E9154B-100B-45DB-8D97-DF922B7E81FD}" presName="textBox5b" presStyleLbl="revTx" presStyleIdx="1" presStyleCnt="5" custScaleX="118279" custLinFactNeighborX="32122" custLinFactNeighborY="-5708">
        <dgm:presLayoutVars>
          <dgm:bulletEnabled val="1"/>
        </dgm:presLayoutVars>
      </dgm:prSet>
      <dgm:spPr/>
    </dgm:pt>
    <dgm:pt modelId="{EAD3813B-B5E6-4127-853E-158882F87AF0}" type="pres">
      <dgm:prSet presAssocID="{DE347F50-ABDE-4928-B757-049307E323DC}" presName="bullet5c" presStyleLbl="node1" presStyleIdx="2" presStyleCnt="5"/>
      <dgm:spPr>
        <a:solidFill>
          <a:schemeClr val="accent6"/>
        </a:solidFill>
      </dgm:spPr>
    </dgm:pt>
    <dgm:pt modelId="{AF1F6E2C-1245-4EB7-BF62-1FA5F1BEA3D7}" type="pres">
      <dgm:prSet presAssocID="{DE347F50-ABDE-4928-B757-049307E323DC}" presName="textBox5c" presStyleLbl="revTx" presStyleIdx="2" presStyleCnt="5" custScaleX="158454" custScaleY="48467" custLinFactY="-10158" custLinFactNeighborX="-51852" custLinFactNeighborY="-100000">
        <dgm:presLayoutVars>
          <dgm:bulletEnabled val="1"/>
        </dgm:presLayoutVars>
      </dgm:prSet>
      <dgm:spPr/>
    </dgm:pt>
    <dgm:pt modelId="{0D58FFF2-2EF4-4713-BD18-04B902F4C5D1}" type="pres">
      <dgm:prSet presAssocID="{D5787304-47B1-47C2-903C-2410369BCB52}" presName="bullet5d" presStyleLbl="node1" presStyleIdx="3" presStyleCnt="5"/>
      <dgm:spPr/>
    </dgm:pt>
    <dgm:pt modelId="{365CB43D-D99E-4904-A6BC-2E7C15A76065}" type="pres">
      <dgm:prSet presAssocID="{D5787304-47B1-47C2-903C-2410369BCB52}" presName="textBox5d" presStyleLbl="revTx" presStyleIdx="3" presStyleCnt="5">
        <dgm:presLayoutVars>
          <dgm:bulletEnabled val="1"/>
        </dgm:presLayoutVars>
      </dgm:prSet>
      <dgm:spPr/>
    </dgm:pt>
    <dgm:pt modelId="{25132856-8D59-4176-B942-570CD6A8ACA1}" type="pres">
      <dgm:prSet presAssocID="{8D24521A-0187-4EC9-89D8-D3B65EBCDFE3}" presName="bullet5e" presStyleLbl="node1" presStyleIdx="4" presStyleCnt="5"/>
      <dgm:spPr/>
    </dgm:pt>
    <dgm:pt modelId="{45B844CA-D96D-49A0-8869-102D661A925B}" type="pres">
      <dgm:prSet presAssocID="{8D24521A-0187-4EC9-89D8-D3B65EBCDFE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B0DE6E14-B909-4A3E-B8DE-0A742D9C4DCF}" type="presOf" srcId="{F6E9154B-100B-45DB-8D97-DF922B7E81FD}" destId="{64865475-31E9-4B4D-B99B-C7006470D99A}" srcOrd="0" destOrd="0" presId="urn:microsoft.com/office/officeart/2005/8/layout/arrow2"/>
    <dgm:cxn modelId="{5E3A1E24-2975-4CDC-ABBF-156DB69D975A}" srcId="{62661182-43B4-49EC-879F-86C2CA57065A}" destId="{D5787304-47B1-47C2-903C-2410369BCB52}" srcOrd="3" destOrd="0" parTransId="{CF04BC97-04F0-4EF7-8EB4-B413E02B8E0E}" sibTransId="{D963DA7B-0335-40B6-BE24-327055533B2C}"/>
    <dgm:cxn modelId="{76AE032E-17D9-4F06-A390-BE671AA65A21}" srcId="{62661182-43B4-49EC-879F-86C2CA57065A}" destId="{F04D8840-D100-4F1F-A444-00B2F5B92B36}" srcOrd="0" destOrd="0" parTransId="{52EE99CC-03D2-4D3A-B2A6-F6963D8F62C2}" sibTransId="{30D4FF74-2DA5-4CD9-9DD4-5381F6222570}"/>
    <dgm:cxn modelId="{6ABD5456-5770-493A-BAAD-26E29A6FD379}" srcId="{62661182-43B4-49EC-879F-86C2CA57065A}" destId="{DE347F50-ABDE-4928-B757-049307E323DC}" srcOrd="2" destOrd="0" parTransId="{0A5F9613-B151-4527-AE9D-49803195E1C2}" sibTransId="{7AA81E14-7F38-4D23-867D-90B25BAB5E11}"/>
    <dgm:cxn modelId="{43361579-2FE5-4E75-8EC3-757DCB7E77C2}" type="presOf" srcId="{8D24521A-0187-4EC9-89D8-D3B65EBCDFE3}" destId="{45B844CA-D96D-49A0-8869-102D661A925B}" srcOrd="0" destOrd="0" presId="urn:microsoft.com/office/officeart/2005/8/layout/arrow2"/>
    <dgm:cxn modelId="{D53E2083-39AE-4B12-A4DC-70D80EF6208F}" srcId="{62661182-43B4-49EC-879F-86C2CA57065A}" destId="{523D2DFD-8709-4C88-8C07-031B92109590}" srcOrd="6" destOrd="0" parTransId="{F974A55A-85F1-471B-B2D0-A6FB41194FE8}" sibTransId="{CB632E4B-D4CB-46E5-A5D2-0648538AC9C5}"/>
    <dgm:cxn modelId="{EDCA20A1-6826-4FFB-AD46-FF568688C15C}" srcId="{62661182-43B4-49EC-879F-86C2CA57065A}" destId="{7EC6BBBE-7522-488E-B443-B8A8D1A27E13}" srcOrd="5" destOrd="0" parTransId="{353206FF-85A4-439D-8056-88650474A82C}" sibTransId="{447AE244-380C-4D6F-9FE8-AB95AF48A3B4}"/>
    <dgm:cxn modelId="{AF02B6C4-D907-42F4-B2A2-A537D6A60B57}" type="presOf" srcId="{D5787304-47B1-47C2-903C-2410369BCB52}" destId="{365CB43D-D99E-4904-A6BC-2E7C15A76065}" srcOrd="0" destOrd="0" presId="urn:microsoft.com/office/officeart/2005/8/layout/arrow2"/>
    <dgm:cxn modelId="{DC73EACA-E42B-4252-A789-3D4A989E4CDA}" type="presOf" srcId="{F04D8840-D100-4F1F-A444-00B2F5B92B36}" destId="{875B65A3-A3FD-46F1-969F-1E8720A1C2C2}" srcOrd="0" destOrd="0" presId="urn:microsoft.com/office/officeart/2005/8/layout/arrow2"/>
    <dgm:cxn modelId="{713D3AD1-6869-469E-941B-52EB84864785}" type="presOf" srcId="{62661182-43B4-49EC-879F-86C2CA57065A}" destId="{7B31285D-2B3D-4749-ADC8-6CBD92BC2F22}" srcOrd="0" destOrd="0" presId="urn:microsoft.com/office/officeart/2005/8/layout/arrow2"/>
    <dgm:cxn modelId="{4F8584D7-F17B-4F46-B2B5-ECC9BD677789}" srcId="{62661182-43B4-49EC-879F-86C2CA57065A}" destId="{F6E9154B-100B-45DB-8D97-DF922B7E81FD}" srcOrd="1" destOrd="0" parTransId="{31C14279-C261-4FAD-9372-17CB0E5480B3}" sibTransId="{2CE204EA-63D9-4156-BA3D-734BE4C9357F}"/>
    <dgm:cxn modelId="{B57669E4-B281-4526-BE84-7AA5D2D601A0}" type="presOf" srcId="{DE347F50-ABDE-4928-B757-049307E323DC}" destId="{AF1F6E2C-1245-4EB7-BF62-1FA5F1BEA3D7}" srcOrd="0" destOrd="0" presId="urn:microsoft.com/office/officeart/2005/8/layout/arrow2"/>
    <dgm:cxn modelId="{C657B2F1-CED1-4B3E-8D16-CEC6AA45F4EF}" srcId="{62661182-43B4-49EC-879F-86C2CA57065A}" destId="{8D24521A-0187-4EC9-89D8-D3B65EBCDFE3}" srcOrd="4" destOrd="0" parTransId="{8D5A80F2-A0AC-4ED6-809F-5E2816211968}" sibTransId="{D571BE08-B3B1-4B8F-8A49-461505167FEC}"/>
    <dgm:cxn modelId="{CC62D808-6218-44C8-AB44-154CB353196B}" type="presParOf" srcId="{7B31285D-2B3D-4749-ADC8-6CBD92BC2F22}" destId="{3128D56B-5324-4516-B07D-38218BE87DEF}" srcOrd="0" destOrd="0" presId="urn:microsoft.com/office/officeart/2005/8/layout/arrow2"/>
    <dgm:cxn modelId="{81D5EE8A-3FBB-4C80-A0D2-6E5905556EAA}" type="presParOf" srcId="{7B31285D-2B3D-4749-ADC8-6CBD92BC2F22}" destId="{772EC608-04AF-4444-9350-1A5C907DECF5}" srcOrd="1" destOrd="0" presId="urn:microsoft.com/office/officeart/2005/8/layout/arrow2"/>
    <dgm:cxn modelId="{4D290722-EFAA-4E77-B592-15B91C8D4637}" type="presParOf" srcId="{772EC608-04AF-4444-9350-1A5C907DECF5}" destId="{CF09D7A5-6C7F-41BC-BCA9-7A2FA3D9E49F}" srcOrd="0" destOrd="0" presId="urn:microsoft.com/office/officeart/2005/8/layout/arrow2"/>
    <dgm:cxn modelId="{EE3E529F-09C4-4854-A766-3E1335D1CC52}" type="presParOf" srcId="{772EC608-04AF-4444-9350-1A5C907DECF5}" destId="{875B65A3-A3FD-46F1-969F-1E8720A1C2C2}" srcOrd="1" destOrd="0" presId="urn:microsoft.com/office/officeart/2005/8/layout/arrow2"/>
    <dgm:cxn modelId="{760854C2-CC5B-4554-B597-B24D8273FE53}" type="presParOf" srcId="{772EC608-04AF-4444-9350-1A5C907DECF5}" destId="{7C0BA4EB-D0B1-4088-B1B1-BA482DBB6197}" srcOrd="2" destOrd="0" presId="urn:microsoft.com/office/officeart/2005/8/layout/arrow2"/>
    <dgm:cxn modelId="{29AB89E7-78FB-4723-88DB-D0D7A13BFEF2}" type="presParOf" srcId="{772EC608-04AF-4444-9350-1A5C907DECF5}" destId="{64865475-31E9-4B4D-B99B-C7006470D99A}" srcOrd="3" destOrd="0" presId="urn:microsoft.com/office/officeart/2005/8/layout/arrow2"/>
    <dgm:cxn modelId="{24202E97-A177-4DFC-A836-CE5236CD65D4}" type="presParOf" srcId="{772EC608-04AF-4444-9350-1A5C907DECF5}" destId="{EAD3813B-B5E6-4127-853E-158882F87AF0}" srcOrd="4" destOrd="0" presId="urn:microsoft.com/office/officeart/2005/8/layout/arrow2"/>
    <dgm:cxn modelId="{1E862AAD-6E4A-4B37-B047-D8177C5FCC45}" type="presParOf" srcId="{772EC608-04AF-4444-9350-1A5C907DECF5}" destId="{AF1F6E2C-1245-4EB7-BF62-1FA5F1BEA3D7}" srcOrd="5" destOrd="0" presId="urn:microsoft.com/office/officeart/2005/8/layout/arrow2"/>
    <dgm:cxn modelId="{67F03CB6-D1EF-4878-BF98-880BA554F13A}" type="presParOf" srcId="{772EC608-04AF-4444-9350-1A5C907DECF5}" destId="{0D58FFF2-2EF4-4713-BD18-04B902F4C5D1}" srcOrd="6" destOrd="0" presId="urn:microsoft.com/office/officeart/2005/8/layout/arrow2"/>
    <dgm:cxn modelId="{C4D89E0B-1EE1-45BB-963D-C56723A14067}" type="presParOf" srcId="{772EC608-04AF-4444-9350-1A5C907DECF5}" destId="{365CB43D-D99E-4904-A6BC-2E7C15A76065}" srcOrd="7" destOrd="0" presId="urn:microsoft.com/office/officeart/2005/8/layout/arrow2"/>
    <dgm:cxn modelId="{5E2245D5-0609-4744-8ACF-BD719B6FE3E2}" type="presParOf" srcId="{772EC608-04AF-4444-9350-1A5C907DECF5}" destId="{25132856-8D59-4176-B942-570CD6A8ACA1}" srcOrd="8" destOrd="0" presId="urn:microsoft.com/office/officeart/2005/8/layout/arrow2"/>
    <dgm:cxn modelId="{053D275A-2CBD-410E-A5A4-E8993D1D9841}" type="presParOf" srcId="{772EC608-04AF-4444-9350-1A5C907DECF5}" destId="{45B844CA-D96D-49A0-8869-102D661A925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61182-43B4-49EC-879F-86C2CA57065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D8840-D100-4F1F-A444-00B2F5B92B36}">
      <dgm:prSet phldrT="[Text]" custT="1"/>
      <dgm:spPr>
        <a:solidFill>
          <a:srgbClr val="D0D8E8"/>
        </a:solidFill>
      </dgm:spPr>
      <dgm:t>
        <a:bodyPr/>
        <a:lstStyle/>
        <a:p>
          <a:r>
            <a:rPr lang="en-US" sz="1100" dirty="0"/>
            <a:t>Request e-blast for reservoir SG/committee</a:t>
          </a:r>
        </a:p>
      </dgm:t>
    </dgm:pt>
    <dgm:pt modelId="{52EE99CC-03D2-4D3A-B2A6-F6963D8F62C2}" type="parTrans" cxnId="{76AE032E-17D9-4F06-A390-BE671AA65A21}">
      <dgm:prSet/>
      <dgm:spPr/>
      <dgm:t>
        <a:bodyPr/>
        <a:lstStyle/>
        <a:p>
          <a:endParaRPr lang="en-US" sz="1100"/>
        </a:p>
      </dgm:t>
    </dgm:pt>
    <dgm:pt modelId="{30D4FF74-2DA5-4CD9-9DD4-5381F6222570}" type="sibTrans" cxnId="{76AE032E-17D9-4F06-A390-BE671AA65A21}">
      <dgm:prSet custT="1"/>
      <dgm:spPr/>
      <dgm:t>
        <a:bodyPr/>
        <a:lstStyle/>
        <a:p>
          <a:endParaRPr lang="en-US" sz="1100"/>
        </a:p>
      </dgm:t>
    </dgm:pt>
    <dgm:pt modelId="{F6E9154B-100B-45DB-8D97-DF922B7E81FD}">
      <dgm:prSet phldrT="[Text]" custT="1"/>
      <dgm:spPr>
        <a:solidFill>
          <a:srgbClr val="D0D8E8"/>
        </a:solidFill>
      </dgm:spPr>
      <dgm:t>
        <a:bodyPr/>
        <a:lstStyle/>
        <a:p>
          <a:pPr algn="ctr"/>
          <a:r>
            <a:rPr lang="en-US" sz="1100" dirty="0"/>
            <a:t>Request Social Media Post</a:t>
          </a:r>
        </a:p>
      </dgm:t>
    </dgm:pt>
    <dgm:pt modelId="{31C14279-C261-4FAD-9372-17CB0E5480B3}" type="parTrans" cxnId="{4F8584D7-F17B-4F46-B2B5-ECC9BD677789}">
      <dgm:prSet/>
      <dgm:spPr/>
      <dgm:t>
        <a:bodyPr/>
        <a:lstStyle/>
        <a:p>
          <a:endParaRPr lang="en-US" sz="1100"/>
        </a:p>
      </dgm:t>
    </dgm:pt>
    <dgm:pt modelId="{2CE204EA-63D9-4156-BA3D-734BE4C9357F}" type="sibTrans" cxnId="{4F8584D7-F17B-4F46-B2B5-ECC9BD677789}">
      <dgm:prSet custT="1"/>
      <dgm:spPr/>
      <dgm:t>
        <a:bodyPr/>
        <a:lstStyle/>
        <a:p>
          <a:endParaRPr lang="en-US" sz="1100"/>
        </a:p>
      </dgm:t>
    </dgm:pt>
    <dgm:pt modelId="{523D2DFD-8709-4C88-8C07-031B92109590}">
      <dgm:prSet phldrT="[Text]" custT="1"/>
      <dgm:spPr>
        <a:solidFill>
          <a:srgbClr val="D0D8E8"/>
        </a:solidFill>
      </dgm:spPr>
      <dgm:t>
        <a:bodyPr/>
        <a:lstStyle/>
        <a:p>
          <a:pPr algn="ctr"/>
          <a:r>
            <a:rPr lang="en-US" sz="1100" dirty="0"/>
            <a:t>Monitor attendance</a:t>
          </a:r>
        </a:p>
      </dgm:t>
    </dgm:pt>
    <dgm:pt modelId="{F974A55A-85F1-471B-B2D0-A6FB41194FE8}" type="parTrans" cxnId="{D53E2083-39AE-4B12-A4DC-70D80EF6208F}">
      <dgm:prSet/>
      <dgm:spPr/>
      <dgm:t>
        <a:bodyPr/>
        <a:lstStyle/>
        <a:p>
          <a:endParaRPr lang="en-US" sz="1100"/>
        </a:p>
      </dgm:t>
    </dgm:pt>
    <dgm:pt modelId="{CB632E4B-D4CB-46E5-A5D2-0648538AC9C5}" type="sibTrans" cxnId="{D53E2083-39AE-4B12-A4DC-70D80EF6208F}">
      <dgm:prSet/>
      <dgm:spPr/>
      <dgm:t>
        <a:bodyPr/>
        <a:lstStyle/>
        <a:p>
          <a:endParaRPr lang="en-US" sz="1100"/>
        </a:p>
      </dgm:t>
    </dgm:pt>
    <dgm:pt modelId="{9193DB8C-2C53-4031-B0FA-A775D8A2868F}">
      <dgm:prSet phldrT="[Text]" custT="1"/>
      <dgm:spPr>
        <a:solidFill>
          <a:srgbClr val="D0D8E8"/>
        </a:solidFill>
      </dgm:spPr>
      <dgm:t>
        <a:bodyPr/>
        <a:lstStyle/>
        <a:p>
          <a:pPr algn="l"/>
          <a:r>
            <a:rPr lang="en-US" sz="1100" dirty="0"/>
            <a:t>Make sure to share/link/comment</a:t>
          </a:r>
        </a:p>
      </dgm:t>
    </dgm:pt>
    <dgm:pt modelId="{CCCB7266-BF84-4AAA-A4DD-2D8088E59834}" type="parTrans" cxnId="{C393FE2C-CA77-43AA-B68A-56B9B19010D4}">
      <dgm:prSet/>
      <dgm:spPr/>
      <dgm:t>
        <a:bodyPr/>
        <a:lstStyle/>
        <a:p>
          <a:endParaRPr lang="en-US" sz="1100"/>
        </a:p>
      </dgm:t>
    </dgm:pt>
    <dgm:pt modelId="{030AAC09-85DD-488D-AA4B-475F05101A33}" type="sibTrans" cxnId="{C393FE2C-CA77-43AA-B68A-56B9B19010D4}">
      <dgm:prSet/>
      <dgm:spPr/>
      <dgm:t>
        <a:bodyPr/>
        <a:lstStyle/>
        <a:p>
          <a:endParaRPr lang="en-US" sz="1100"/>
        </a:p>
      </dgm:t>
    </dgm:pt>
    <dgm:pt modelId="{B0655009-F102-4BDD-B8C4-219C0FB8DA27}">
      <dgm:prSet phldrT="[Text]" custT="1"/>
      <dgm:spPr>
        <a:solidFill>
          <a:srgbClr val="D0D8E8"/>
        </a:solidFill>
      </dgm:spPr>
      <dgm:t>
        <a:bodyPr/>
        <a:lstStyle/>
        <a:p>
          <a:pPr algn="l"/>
          <a:r>
            <a:rPr lang="en-US" sz="1100" dirty="0"/>
            <a:t>If attendance is low, request an e-blast for the following week</a:t>
          </a:r>
        </a:p>
      </dgm:t>
    </dgm:pt>
    <dgm:pt modelId="{CAA827E8-54D7-4D21-81AE-AF731A5DB5D4}" type="parTrans" cxnId="{5C26CC56-BCBA-4CCC-8B05-B42FF3827CEE}">
      <dgm:prSet/>
      <dgm:spPr/>
      <dgm:t>
        <a:bodyPr/>
        <a:lstStyle/>
        <a:p>
          <a:endParaRPr lang="en-US" sz="1100"/>
        </a:p>
      </dgm:t>
    </dgm:pt>
    <dgm:pt modelId="{FFEDEABD-6DF9-4E13-84DD-ADE3E0EE0FB5}" type="sibTrans" cxnId="{5C26CC56-BCBA-4CCC-8B05-B42FF3827CEE}">
      <dgm:prSet/>
      <dgm:spPr/>
      <dgm:t>
        <a:bodyPr/>
        <a:lstStyle/>
        <a:p>
          <a:endParaRPr lang="en-US" sz="1100"/>
        </a:p>
      </dgm:t>
    </dgm:pt>
    <dgm:pt modelId="{AD46F07F-149B-4A66-B8C3-DDE22D1F7B66}" type="pres">
      <dgm:prSet presAssocID="{62661182-43B4-49EC-879F-86C2CA57065A}" presName="Name0" presStyleCnt="0">
        <dgm:presLayoutVars>
          <dgm:dir/>
          <dgm:resizeHandles val="exact"/>
        </dgm:presLayoutVars>
      </dgm:prSet>
      <dgm:spPr/>
    </dgm:pt>
    <dgm:pt modelId="{5ACCF847-A442-4DA6-A58A-C53BCCF6932B}" type="pres">
      <dgm:prSet presAssocID="{F04D8840-D100-4F1F-A444-00B2F5B92B36}" presName="node" presStyleLbl="node1" presStyleIdx="0" presStyleCnt="3">
        <dgm:presLayoutVars>
          <dgm:bulletEnabled val="1"/>
        </dgm:presLayoutVars>
      </dgm:prSet>
      <dgm:spPr/>
    </dgm:pt>
    <dgm:pt modelId="{66D3DCB2-9B24-4E29-8DC5-02CAAA579D5D}" type="pres">
      <dgm:prSet presAssocID="{30D4FF74-2DA5-4CD9-9DD4-5381F6222570}" presName="sibTrans" presStyleLbl="sibTrans2D1" presStyleIdx="0" presStyleCnt="2"/>
      <dgm:spPr/>
    </dgm:pt>
    <dgm:pt modelId="{D3BC5073-1154-447E-A4D3-F256EA3701CB}" type="pres">
      <dgm:prSet presAssocID="{30D4FF74-2DA5-4CD9-9DD4-5381F6222570}" presName="connectorText" presStyleLbl="sibTrans2D1" presStyleIdx="0" presStyleCnt="2"/>
      <dgm:spPr/>
    </dgm:pt>
    <dgm:pt modelId="{91A27F8E-0FE8-43A6-82C0-BFAF6AF99C0A}" type="pres">
      <dgm:prSet presAssocID="{F6E9154B-100B-45DB-8D97-DF922B7E81FD}" presName="node" presStyleLbl="node1" presStyleIdx="1" presStyleCnt="3">
        <dgm:presLayoutVars>
          <dgm:bulletEnabled val="1"/>
        </dgm:presLayoutVars>
      </dgm:prSet>
      <dgm:spPr/>
    </dgm:pt>
    <dgm:pt modelId="{08498486-82CF-4E3A-B6C4-813F3D522C95}" type="pres">
      <dgm:prSet presAssocID="{2CE204EA-63D9-4156-BA3D-734BE4C9357F}" presName="sibTrans" presStyleLbl="sibTrans2D1" presStyleIdx="1" presStyleCnt="2"/>
      <dgm:spPr/>
    </dgm:pt>
    <dgm:pt modelId="{05DD5334-FA7B-4B42-94DB-DF1CEC42E620}" type="pres">
      <dgm:prSet presAssocID="{2CE204EA-63D9-4156-BA3D-734BE4C9357F}" presName="connectorText" presStyleLbl="sibTrans2D1" presStyleIdx="1" presStyleCnt="2"/>
      <dgm:spPr/>
    </dgm:pt>
    <dgm:pt modelId="{0F792912-B4E0-4948-8CA2-0F1263931619}" type="pres">
      <dgm:prSet presAssocID="{523D2DFD-8709-4C88-8C07-031B92109590}" presName="node" presStyleLbl="node1" presStyleIdx="2" presStyleCnt="3">
        <dgm:presLayoutVars>
          <dgm:bulletEnabled val="1"/>
        </dgm:presLayoutVars>
      </dgm:prSet>
      <dgm:spPr/>
    </dgm:pt>
  </dgm:ptLst>
  <dgm:cxnLst>
    <dgm:cxn modelId="{888D3119-F5D0-4B0A-A991-EB56B81B4FF3}" type="presOf" srcId="{2CE204EA-63D9-4156-BA3D-734BE4C9357F}" destId="{08498486-82CF-4E3A-B6C4-813F3D522C95}" srcOrd="0" destOrd="0" presId="urn:microsoft.com/office/officeart/2005/8/layout/process1"/>
    <dgm:cxn modelId="{8915DE23-B9A1-4F18-8751-61181507D18B}" type="presOf" srcId="{2CE204EA-63D9-4156-BA3D-734BE4C9357F}" destId="{05DD5334-FA7B-4B42-94DB-DF1CEC42E620}" srcOrd="1" destOrd="0" presId="urn:microsoft.com/office/officeart/2005/8/layout/process1"/>
    <dgm:cxn modelId="{C393FE2C-CA77-43AA-B68A-56B9B19010D4}" srcId="{F6E9154B-100B-45DB-8D97-DF922B7E81FD}" destId="{9193DB8C-2C53-4031-B0FA-A775D8A2868F}" srcOrd="0" destOrd="0" parTransId="{CCCB7266-BF84-4AAA-A4DD-2D8088E59834}" sibTransId="{030AAC09-85DD-488D-AA4B-475F05101A33}"/>
    <dgm:cxn modelId="{76AE032E-17D9-4F06-A390-BE671AA65A21}" srcId="{62661182-43B4-49EC-879F-86C2CA57065A}" destId="{F04D8840-D100-4F1F-A444-00B2F5B92B36}" srcOrd="0" destOrd="0" parTransId="{52EE99CC-03D2-4D3A-B2A6-F6963D8F62C2}" sibTransId="{30D4FF74-2DA5-4CD9-9DD4-5381F6222570}"/>
    <dgm:cxn modelId="{0F366A39-F642-400F-AFC3-2F7A448E24AF}" type="presOf" srcId="{F04D8840-D100-4F1F-A444-00B2F5B92B36}" destId="{5ACCF847-A442-4DA6-A58A-C53BCCF6932B}" srcOrd="0" destOrd="0" presId="urn:microsoft.com/office/officeart/2005/8/layout/process1"/>
    <dgm:cxn modelId="{3CF1365C-D11B-4B81-AC70-6A51834A3E79}" type="presOf" srcId="{30D4FF74-2DA5-4CD9-9DD4-5381F6222570}" destId="{66D3DCB2-9B24-4E29-8DC5-02CAAA579D5D}" srcOrd="0" destOrd="0" presId="urn:microsoft.com/office/officeart/2005/8/layout/process1"/>
    <dgm:cxn modelId="{A496595C-3F9F-4922-9789-7D97FEA70D79}" type="presOf" srcId="{30D4FF74-2DA5-4CD9-9DD4-5381F6222570}" destId="{D3BC5073-1154-447E-A4D3-F256EA3701CB}" srcOrd="1" destOrd="0" presId="urn:microsoft.com/office/officeart/2005/8/layout/process1"/>
    <dgm:cxn modelId="{140AC142-189A-4B74-BEDA-B60C564B9D31}" type="presOf" srcId="{B0655009-F102-4BDD-B8C4-219C0FB8DA27}" destId="{0F792912-B4E0-4948-8CA2-0F1263931619}" srcOrd="0" destOrd="1" presId="urn:microsoft.com/office/officeart/2005/8/layout/process1"/>
    <dgm:cxn modelId="{8CDABD69-7F32-4301-BCE9-D0FE5378D460}" type="presOf" srcId="{F6E9154B-100B-45DB-8D97-DF922B7E81FD}" destId="{91A27F8E-0FE8-43A6-82C0-BFAF6AF99C0A}" srcOrd="0" destOrd="0" presId="urn:microsoft.com/office/officeart/2005/8/layout/process1"/>
    <dgm:cxn modelId="{CB04B850-3C9C-4F16-8D0F-12ACF9E48869}" type="presOf" srcId="{523D2DFD-8709-4C88-8C07-031B92109590}" destId="{0F792912-B4E0-4948-8CA2-0F1263931619}" srcOrd="0" destOrd="0" presId="urn:microsoft.com/office/officeart/2005/8/layout/process1"/>
    <dgm:cxn modelId="{5C26CC56-BCBA-4CCC-8B05-B42FF3827CEE}" srcId="{523D2DFD-8709-4C88-8C07-031B92109590}" destId="{B0655009-F102-4BDD-B8C4-219C0FB8DA27}" srcOrd="0" destOrd="0" parTransId="{CAA827E8-54D7-4D21-81AE-AF731A5DB5D4}" sibTransId="{FFEDEABD-6DF9-4E13-84DD-ADE3E0EE0FB5}"/>
    <dgm:cxn modelId="{D53E2083-39AE-4B12-A4DC-70D80EF6208F}" srcId="{62661182-43B4-49EC-879F-86C2CA57065A}" destId="{523D2DFD-8709-4C88-8C07-031B92109590}" srcOrd="2" destOrd="0" parTransId="{F974A55A-85F1-471B-B2D0-A6FB41194FE8}" sibTransId="{CB632E4B-D4CB-46E5-A5D2-0648538AC9C5}"/>
    <dgm:cxn modelId="{3F2D46D0-AD99-4214-A9CE-B89B850508CA}" type="presOf" srcId="{62661182-43B4-49EC-879F-86C2CA57065A}" destId="{AD46F07F-149B-4A66-B8C3-DDE22D1F7B66}" srcOrd="0" destOrd="0" presId="urn:microsoft.com/office/officeart/2005/8/layout/process1"/>
    <dgm:cxn modelId="{4F8584D7-F17B-4F46-B2B5-ECC9BD677789}" srcId="{62661182-43B4-49EC-879F-86C2CA57065A}" destId="{F6E9154B-100B-45DB-8D97-DF922B7E81FD}" srcOrd="1" destOrd="0" parTransId="{31C14279-C261-4FAD-9372-17CB0E5480B3}" sibTransId="{2CE204EA-63D9-4156-BA3D-734BE4C9357F}"/>
    <dgm:cxn modelId="{B5F55BE6-6DE8-41CA-851F-B2638A4A8F8D}" type="presOf" srcId="{9193DB8C-2C53-4031-B0FA-A775D8A2868F}" destId="{91A27F8E-0FE8-43A6-82C0-BFAF6AF99C0A}" srcOrd="0" destOrd="1" presId="urn:microsoft.com/office/officeart/2005/8/layout/process1"/>
    <dgm:cxn modelId="{D252F9CF-535F-4720-BD44-64D69E0722B4}" type="presParOf" srcId="{AD46F07F-149B-4A66-B8C3-DDE22D1F7B66}" destId="{5ACCF847-A442-4DA6-A58A-C53BCCF6932B}" srcOrd="0" destOrd="0" presId="urn:microsoft.com/office/officeart/2005/8/layout/process1"/>
    <dgm:cxn modelId="{47DEA910-8E09-4E2E-8E6A-A9F476EF0FD2}" type="presParOf" srcId="{AD46F07F-149B-4A66-B8C3-DDE22D1F7B66}" destId="{66D3DCB2-9B24-4E29-8DC5-02CAAA579D5D}" srcOrd="1" destOrd="0" presId="urn:microsoft.com/office/officeart/2005/8/layout/process1"/>
    <dgm:cxn modelId="{BC1A4DEB-3FA7-4B26-851F-B36C8FE5F8BA}" type="presParOf" srcId="{66D3DCB2-9B24-4E29-8DC5-02CAAA579D5D}" destId="{D3BC5073-1154-447E-A4D3-F256EA3701CB}" srcOrd="0" destOrd="0" presId="urn:microsoft.com/office/officeart/2005/8/layout/process1"/>
    <dgm:cxn modelId="{0F006594-593E-4B06-AE90-A86512F96795}" type="presParOf" srcId="{AD46F07F-149B-4A66-B8C3-DDE22D1F7B66}" destId="{91A27F8E-0FE8-43A6-82C0-BFAF6AF99C0A}" srcOrd="2" destOrd="0" presId="urn:microsoft.com/office/officeart/2005/8/layout/process1"/>
    <dgm:cxn modelId="{4036AA47-97C6-4682-BB9B-209664522A67}" type="presParOf" srcId="{AD46F07F-149B-4A66-B8C3-DDE22D1F7B66}" destId="{08498486-82CF-4E3A-B6C4-813F3D522C95}" srcOrd="3" destOrd="0" presId="urn:microsoft.com/office/officeart/2005/8/layout/process1"/>
    <dgm:cxn modelId="{49025D6D-718D-4F88-89C9-E8E3C64A780A}" type="presParOf" srcId="{08498486-82CF-4E3A-B6C4-813F3D522C95}" destId="{05DD5334-FA7B-4B42-94DB-DF1CEC42E620}" srcOrd="0" destOrd="0" presId="urn:microsoft.com/office/officeart/2005/8/layout/process1"/>
    <dgm:cxn modelId="{DE4145A4-E1BA-447F-B45E-D63CFB07E129}" type="presParOf" srcId="{AD46F07F-149B-4A66-B8C3-DDE22D1F7B66}" destId="{0F792912-B4E0-4948-8CA2-0F1263931619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8D56B-5324-4516-B07D-38218BE87DEF}">
      <dsp:nvSpPr>
        <dsp:cNvPr id="0" name=""/>
        <dsp:cNvSpPr/>
      </dsp:nvSpPr>
      <dsp:spPr>
        <a:xfrm>
          <a:off x="1404806" y="0"/>
          <a:ext cx="4843923" cy="30274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D7A5-6C7F-41BC-BCA9-7A2FA3D9E49F}">
      <dsp:nvSpPr>
        <dsp:cNvPr id="0" name=""/>
        <dsp:cNvSpPr/>
      </dsp:nvSpPr>
      <dsp:spPr>
        <a:xfrm>
          <a:off x="1918029" y="2203084"/>
          <a:ext cx="111410" cy="11141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B65A3-A3FD-46F1-969F-1E8720A1C2C2}">
      <dsp:nvSpPr>
        <dsp:cNvPr id="0" name=""/>
        <dsp:cNvSpPr/>
      </dsp:nvSpPr>
      <dsp:spPr>
        <a:xfrm>
          <a:off x="1752836" y="2306918"/>
          <a:ext cx="1004156" cy="720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34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event on SPE-GCS Website by adding to calendar</a:t>
          </a:r>
        </a:p>
      </dsp:txBody>
      <dsp:txXfrm>
        <a:off x="1752836" y="2306918"/>
        <a:ext cx="1004156" cy="720533"/>
      </dsp:txXfrm>
    </dsp:sp>
    <dsp:sp modelId="{7C0BA4EB-D0B1-4088-B1B1-BA482DBB6197}">
      <dsp:nvSpPr>
        <dsp:cNvPr id="0" name=""/>
        <dsp:cNvSpPr/>
      </dsp:nvSpPr>
      <dsp:spPr>
        <a:xfrm>
          <a:off x="2485001" y="1671758"/>
          <a:ext cx="174381" cy="17438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65475-31E9-4B4D-B99B-C7006470D99A}">
      <dsp:nvSpPr>
        <dsp:cNvPr id="0" name=""/>
        <dsp:cNvSpPr/>
      </dsp:nvSpPr>
      <dsp:spPr>
        <a:xfrm>
          <a:off x="2756992" y="1686543"/>
          <a:ext cx="951071" cy="126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Fill out Submission Event (you’ll need the URL from the event)</a:t>
          </a:r>
        </a:p>
      </dsp:txBody>
      <dsp:txXfrm>
        <a:off x="2756992" y="1686543"/>
        <a:ext cx="951071" cy="1268502"/>
      </dsp:txXfrm>
    </dsp:sp>
    <dsp:sp modelId="{EAD3813B-B5E6-4127-853E-158882F87AF0}">
      <dsp:nvSpPr>
        <dsp:cNvPr id="0" name=""/>
        <dsp:cNvSpPr/>
      </dsp:nvSpPr>
      <dsp:spPr>
        <a:xfrm>
          <a:off x="3260028" y="1209769"/>
          <a:ext cx="232508" cy="23250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F6E2C-1245-4EB7-BF62-1FA5F1BEA3D7}">
      <dsp:nvSpPr>
        <dsp:cNvPr id="0" name=""/>
        <dsp:cNvSpPr/>
      </dsp:nvSpPr>
      <dsp:spPr>
        <a:xfrm>
          <a:off x="2618294" y="0"/>
          <a:ext cx="1481350" cy="82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0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Submit to Communications Team</a:t>
          </a:r>
        </a:p>
      </dsp:txBody>
      <dsp:txXfrm>
        <a:off x="2618294" y="0"/>
        <a:ext cx="1481350" cy="824631"/>
      </dsp:txXfrm>
    </dsp:sp>
    <dsp:sp modelId="{0D58FFF2-2EF4-4713-BD18-04B902F4C5D1}">
      <dsp:nvSpPr>
        <dsp:cNvPr id="0" name=""/>
        <dsp:cNvSpPr/>
      </dsp:nvSpPr>
      <dsp:spPr>
        <a:xfrm>
          <a:off x="4160998" y="848897"/>
          <a:ext cx="300323" cy="300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CB43D-D99E-4904-A6BC-2E7C15A76065}">
      <dsp:nvSpPr>
        <dsp:cNvPr id="0" name=""/>
        <dsp:cNvSpPr/>
      </dsp:nvSpPr>
      <dsp:spPr>
        <a:xfrm>
          <a:off x="4311160" y="999059"/>
          <a:ext cx="968784" cy="2028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35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311160" y="999059"/>
        <a:ext cx="968784" cy="2028392"/>
      </dsp:txXfrm>
    </dsp:sp>
    <dsp:sp modelId="{25132856-8D59-4176-B942-570CD6A8ACA1}">
      <dsp:nvSpPr>
        <dsp:cNvPr id="0" name=""/>
        <dsp:cNvSpPr/>
      </dsp:nvSpPr>
      <dsp:spPr>
        <a:xfrm>
          <a:off x="5088609" y="607912"/>
          <a:ext cx="382669" cy="382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844CA-D96D-49A0-8869-102D661A925B}">
      <dsp:nvSpPr>
        <dsp:cNvPr id="0" name=""/>
        <dsp:cNvSpPr/>
      </dsp:nvSpPr>
      <dsp:spPr>
        <a:xfrm>
          <a:off x="5279944" y="799247"/>
          <a:ext cx="968784" cy="222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76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279944" y="799247"/>
        <a:ext cx="968784" cy="2228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CF847-A442-4DA6-A58A-C53BCCF6932B}">
      <dsp:nvSpPr>
        <dsp:cNvPr id="0" name=""/>
        <dsp:cNvSpPr/>
      </dsp:nvSpPr>
      <dsp:spPr>
        <a:xfrm>
          <a:off x="6359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Request e-blast for reservoir SG/committee</a:t>
          </a:r>
        </a:p>
      </dsp:txBody>
      <dsp:txXfrm>
        <a:off x="42137" y="35778"/>
        <a:ext cx="1149990" cy="1472217"/>
      </dsp:txXfrm>
    </dsp:sp>
    <dsp:sp modelId="{66D3DCB2-9B24-4E29-8DC5-02CAAA579D5D}">
      <dsp:nvSpPr>
        <dsp:cNvPr id="0" name=""/>
        <dsp:cNvSpPr/>
      </dsp:nvSpPr>
      <dsp:spPr>
        <a:xfrm>
          <a:off x="1350061" y="620414"/>
          <a:ext cx="258967" cy="302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50061" y="681003"/>
        <a:ext cx="181277" cy="181765"/>
      </dsp:txXfrm>
    </dsp:sp>
    <dsp:sp modelId="{91A27F8E-0FE8-43A6-82C0-BFAF6AF99C0A}">
      <dsp:nvSpPr>
        <dsp:cNvPr id="0" name=""/>
        <dsp:cNvSpPr/>
      </dsp:nvSpPr>
      <dsp:spPr>
        <a:xfrm>
          <a:off x="1716525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Request Social Media Post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Make sure to share/link/comment</a:t>
          </a:r>
        </a:p>
      </dsp:txBody>
      <dsp:txXfrm>
        <a:off x="1752303" y="35778"/>
        <a:ext cx="1149990" cy="1472217"/>
      </dsp:txXfrm>
    </dsp:sp>
    <dsp:sp modelId="{08498486-82CF-4E3A-B6C4-813F3D522C95}">
      <dsp:nvSpPr>
        <dsp:cNvPr id="0" name=""/>
        <dsp:cNvSpPr/>
      </dsp:nvSpPr>
      <dsp:spPr>
        <a:xfrm>
          <a:off x="3060226" y="620414"/>
          <a:ext cx="258967" cy="302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60226" y="681003"/>
        <a:ext cx="181277" cy="181765"/>
      </dsp:txXfrm>
    </dsp:sp>
    <dsp:sp modelId="{0F792912-B4E0-4948-8CA2-0F1263931619}">
      <dsp:nvSpPr>
        <dsp:cNvPr id="0" name=""/>
        <dsp:cNvSpPr/>
      </dsp:nvSpPr>
      <dsp:spPr>
        <a:xfrm>
          <a:off x="3426690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Monitor attendance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If attendance is low, request an e-blast for the following week</a:t>
          </a:r>
        </a:p>
      </dsp:txBody>
      <dsp:txXfrm>
        <a:off x="3462468" y="35778"/>
        <a:ext cx="1149990" cy="147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098A-FA32-4177-A6F6-A61F5830C30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C722-88B6-4BBE-9AAB-49E2F7211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virtual and hybrid events as we transition to in-person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set of specific positions. Due to the large variety of positions offered within each group you may have to customize the title by writing it into the phone field. </a:t>
            </a:r>
          </a:p>
          <a:p>
            <a:endParaRPr lang="en-US" dirty="0"/>
          </a:p>
          <a:p>
            <a:r>
              <a:rPr lang="en-US" dirty="0"/>
              <a:t>Make sure you get people’s permissions to add their phone number on the website. Some people don’t want it publicized.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committee and study group pages – make sure all officers are okay with you posting their phone number on the committee/study group page before posting.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set of specific positions. Due to the large variety of positions offered within each group you may have to customize the title by writing it into the phone field. </a:t>
            </a:r>
          </a:p>
          <a:p>
            <a:endParaRPr lang="en-US" dirty="0"/>
          </a:p>
          <a:p>
            <a:r>
              <a:rPr lang="en-US" dirty="0"/>
              <a:t>Make sure you get people’s permissions to add their phone number on the website. Some people don’t want it publicized.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Notify webmaster@spegcs.org of any edits to events that are made one week prior to an e-Newsletter going out to ensure proper information distributed.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ditor@spegcs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spegcs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spegcs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spegcs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gcs.org/media/files/files/f6872c6b/SPE-GCS_Email_Guidelines_2018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communications.spegc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.spegcs@gmail.com" TargetMode="External"/><Relationship Id="rId2" Type="http://schemas.openxmlformats.org/officeDocument/2006/relationships/hyperlink" Target="https://www.spegcs.org/files/1767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spe-gulf-coast-sec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munications.spegcs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shattuck@akingump.com" TargetMode="External"/><Relationship Id="rId2" Type="http://schemas.openxmlformats.org/officeDocument/2006/relationships/hyperlink" Target="mailto:demsimanjuntak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munications.spegcs@gmail.com" TargetMode="External"/><Relationship Id="rId4" Type="http://schemas.openxmlformats.org/officeDocument/2006/relationships/hyperlink" Target="mailto:webmaster@spegcs.or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spegcs.org/member-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www.spegcs.org/on-demand-content-library/" TargetMode="Externa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pe-gulfcoast.informz.net/spe-gulfcoast/default.asp?fid=359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.spegcs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egc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847" y="4227934"/>
            <a:ext cx="765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SPE-GCS Communications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Lindsey Newsome, Webmaster | Debora </a:t>
            </a:r>
            <a:r>
              <a:rPr lang="en-US" altLang="ko-KR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Martogi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2023-24 Comms Chair</a:t>
            </a:r>
            <a:endParaRPr kumimoji="0"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59" y="-92546"/>
            <a:ext cx="81003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SPE Gulf Coast Section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Communications Refresher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September 22</a:t>
            </a:r>
            <a:r>
              <a:rPr lang="en-US" altLang="ko-KR" sz="24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2023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" t="19057" r="2045" b="20860"/>
          <a:stretch/>
        </p:blipFill>
        <p:spPr>
          <a:xfrm>
            <a:off x="7650175" y="3939902"/>
            <a:ext cx="1493824" cy="8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0C81-F24E-474C-8720-968B68FE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B4632-9D23-89C9-EFC6-C8F78003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8" y="1057458"/>
            <a:ext cx="3705742" cy="3905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BBDCA-42C4-1487-AC11-3244B5D8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81941"/>
            <a:ext cx="1944216" cy="40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406E-4F65-4805-976D-CA20A3D0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 Timeline Example - Webinar Friday September 22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89BAD88-58C6-434C-A7F6-407EF9A7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36557"/>
              </p:ext>
            </p:extLst>
          </p:nvPr>
        </p:nvGraphicFramePr>
        <p:xfrm>
          <a:off x="-1281336" y="1056466"/>
          <a:ext cx="7653536" cy="302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A0F6BD4-48CA-4ED8-BC49-7CDCF6522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624" y="4083918"/>
            <a:ext cx="1152128" cy="9616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7080AE-EBFB-4CE0-BDFA-DAA1B7970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432" y="2905159"/>
            <a:ext cx="1152128" cy="14739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689432-CF86-4819-BDCE-3CDF3124C622}"/>
              </a:ext>
            </a:extLst>
          </p:cNvPr>
          <p:cNvSpPr txBox="1"/>
          <p:nvPr/>
        </p:nvSpPr>
        <p:spPr>
          <a:xfrm>
            <a:off x="117805" y="2032866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August 1st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662BA-00F1-4A8D-82F9-9A0F39390463}"/>
              </a:ext>
            </a:extLst>
          </p:cNvPr>
          <p:cNvSpPr txBox="1"/>
          <p:nvPr/>
        </p:nvSpPr>
        <p:spPr>
          <a:xfrm>
            <a:off x="3588087" y="132116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Sept 1st</a:t>
            </a:r>
          </a:p>
        </p:txBody>
      </p:sp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8E72D9C5-5E42-4C5B-B649-7DC7CA745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337253"/>
              </p:ext>
            </p:extLst>
          </p:nvPr>
        </p:nvGraphicFramePr>
        <p:xfrm>
          <a:off x="4021859" y="2946869"/>
          <a:ext cx="4654597" cy="15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B8F841C-FA0D-43E5-BDB5-DDCD8EEBC9A4}"/>
              </a:ext>
            </a:extLst>
          </p:cNvPr>
          <p:cNvSpPr txBox="1"/>
          <p:nvPr/>
        </p:nvSpPr>
        <p:spPr>
          <a:xfrm>
            <a:off x="4793473" y="2594970"/>
            <a:ext cx="1545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Week of Sept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4C86FC-538B-443B-9F2B-C9995FD73021}"/>
              </a:ext>
            </a:extLst>
          </p:cNvPr>
          <p:cNvSpPr txBox="1"/>
          <p:nvPr/>
        </p:nvSpPr>
        <p:spPr>
          <a:xfrm>
            <a:off x="7302338" y="2570192"/>
            <a:ext cx="1545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Week of Sept 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34BAA-5BB3-49DC-BCEE-4AD3E0514DFA}"/>
              </a:ext>
            </a:extLst>
          </p:cNvPr>
          <p:cNvSpPr txBox="1"/>
          <p:nvPr/>
        </p:nvSpPr>
        <p:spPr>
          <a:xfrm>
            <a:off x="4841918" y="4724348"/>
            <a:ext cx="271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Advertise/Spread the word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37013-39FB-12FA-8383-A413F4E7D132}"/>
              </a:ext>
            </a:extLst>
          </p:cNvPr>
          <p:cNvSpPr txBox="1"/>
          <p:nvPr/>
        </p:nvSpPr>
        <p:spPr>
          <a:xfrm>
            <a:off x="1619672" y="1771256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Week of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August 1st</a:t>
            </a:r>
          </a:p>
        </p:txBody>
      </p:sp>
    </p:spTree>
    <p:extLst>
      <p:ext uri="{BB962C8B-B14F-4D97-AF65-F5344CB8AC3E}">
        <p14:creationId xmlns:p14="http://schemas.microsoft.com/office/powerpoint/2010/main" val="72736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E548-7256-4956-8915-2E53B513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Publish in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504-C962-4107-A180-CB8530744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Submit Connect Magazine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6784-5F1F-4718-8FB8-7385104408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Send electronically to all SPE-GCS members in our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Advertised through our social media platforms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Events must be submitted by the 5th of each month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editor@spegcs.org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Reminder email will be sent to Study Group and Committee chairs. We can add other members to the        distribution list if needed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35CA-E2BE-4517-B565-D35A05F6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Connect Magazine – Submission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828D5-B1C3-7AC0-6F0B-858948A4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9582"/>
            <a:ext cx="6213529" cy="40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556E-DC61-4387-8DD9-2114ADD1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Add An Event to the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79987-D6D6-4E2B-8EF1-D5C92E83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987574"/>
            <a:ext cx="4068452" cy="4069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92339-8DB5-42BB-86B7-5B89DE3911D9}"/>
              </a:ext>
            </a:extLst>
          </p:cNvPr>
          <p:cNvSpPr txBox="1"/>
          <p:nvPr/>
        </p:nvSpPr>
        <p:spPr>
          <a:xfrm>
            <a:off x="1801851" y="4718576"/>
            <a:ext cx="5540299" cy="338554"/>
          </a:xfrm>
          <a:prstGeom prst="rect">
            <a:avLst/>
          </a:prstGeom>
          <a:solidFill>
            <a:srgbClr val="FFFFC8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DELETE EVENTS, EVER!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CD0F-9D31-4B8E-A78B-8BDF52BB7820}"/>
              </a:ext>
            </a:extLst>
          </p:cNvPr>
          <p:cNvSpPr txBox="1"/>
          <p:nvPr/>
        </p:nvSpPr>
        <p:spPr>
          <a:xfrm>
            <a:off x="4752020" y="1578101"/>
            <a:ext cx="388843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It is the Chair’s responsibility to update the Officers Positions.</a:t>
            </a:r>
          </a:p>
          <a:p>
            <a:pPr algn="just"/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user rights/permissions to add/edit events, make sure you email</a:t>
            </a:r>
          </a:p>
          <a:p>
            <a:pPr algn="just"/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webmaster@spegcs.org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CC’d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 chair OR have them send a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to give you access.</a:t>
            </a:r>
          </a:p>
          <a:p>
            <a:pPr algn="just"/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0CF-842C-4F57-A265-9A8D6E20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Add An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6C234-6A80-4470-80FB-9A61C881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3482124" cy="15342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686684-EBD1-46FF-A4F4-188436576F12}"/>
              </a:ext>
            </a:extLst>
          </p:cNvPr>
          <p:cNvSpPr/>
          <p:nvPr/>
        </p:nvSpPr>
        <p:spPr bwMode="auto">
          <a:xfrm>
            <a:off x="202795" y="1558168"/>
            <a:ext cx="1329180" cy="39309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52B8F-0F0F-4C72-BB59-C85AB769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5" y="3291830"/>
            <a:ext cx="4572000" cy="1736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057BD-129E-4CCE-9FD2-8A66EFF778C5}"/>
              </a:ext>
            </a:extLst>
          </p:cNvPr>
          <p:cNvSpPr txBox="1"/>
          <p:nvPr/>
        </p:nvSpPr>
        <p:spPr>
          <a:xfrm>
            <a:off x="4572000" y="1055510"/>
            <a:ext cx="42362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Logged In &gt; Events &gt; Event Templates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 an event using this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the fields according to your event      details</a:t>
            </a:r>
          </a:p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How-To Instructions can be found</a:t>
            </a:r>
            <a:b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online under About Us &gt; Membership &gt;        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Member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37EBD-0E12-4128-AEED-2F707C291ACA}"/>
              </a:ext>
            </a:extLst>
          </p:cNvPr>
          <p:cNvSpPr txBox="1"/>
          <p:nvPr/>
        </p:nvSpPr>
        <p:spPr>
          <a:xfrm>
            <a:off x="4846204" y="3795886"/>
            <a:ext cx="396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events need to be added to the   calendar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month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to ensure promotion via </a:t>
            </a:r>
          </a:p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e-Newsletters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AE9C05-11D4-4FC1-97E7-9EE31315ACC7}"/>
              </a:ext>
            </a:extLst>
          </p:cNvPr>
          <p:cNvSpPr/>
          <p:nvPr/>
        </p:nvSpPr>
        <p:spPr bwMode="auto">
          <a:xfrm>
            <a:off x="131386" y="4432929"/>
            <a:ext cx="773908" cy="25517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37238C9-33FC-40D5-8CDE-6913692C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63003"/>
            <a:ext cx="3675482" cy="7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6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5D85-CC8A-4E55-B0B9-C22277A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Add An Event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05A4699-2729-4D02-8794-1E82AE9D3B78}"/>
              </a:ext>
            </a:extLst>
          </p:cNvPr>
          <p:cNvSpPr/>
          <p:nvPr/>
        </p:nvSpPr>
        <p:spPr>
          <a:xfrm>
            <a:off x="4336646" y="2787773"/>
            <a:ext cx="307362" cy="268941"/>
          </a:xfrm>
          <a:prstGeom prst="rightArrow">
            <a:avLst/>
          </a:prstGeom>
          <a:solidFill>
            <a:srgbClr val="1848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DF85-6B4D-4208-8A30-13C69F4B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4626709" cy="576064"/>
          </a:xfrm>
        </p:spPr>
        <p:txBody>
          <a:bodyPr/>
          <a:lstStyle/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wizard will guide you on</a:t>
            </a:r>
          </a:p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8AEE5-802D-24E4-9371-5AE90540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754" y="1215366"/>
            <a:ext cx="4097445" cy="368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ECDF6-036F-6D3F-ED68-95F92FCF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1" y="1679888"/>
            <a:ext cx="3943640" cy="33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292C-8FF7-2498-489D-5B3C84E1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Clone An Event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3C82A2-E79D-3338-3520-D5F2472D6B7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r="14459"/>
          <a:stretch/>
        </p:blipFill>
        <p:spPr>
          <a:xfrm>
            <a:off x="251520" y="996774"/>
            <a:ext cx="5688632" cy="3744193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18BD36-6C72-8CD9-2F92-F98575CF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9" y="1347614"/>
            <a:ext cx="2699792" cy="1512168"/>
          </a:xfrm>
        </p:spPr>
        <p:txBody>
          <a:bodyPr/>
          <a:lstStyle/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wizard will guide you on information </a:t>
            </a:r>
          </a:p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326869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5D85-CC8A-4E55-B0B9-C22277A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Edit An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DF85-6B4D-4208-8A30-13C69F4B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9622"/>
            <a:ext cx="8568952" cy="1512168"/>
          </a:xfrm>
        </p:spPr>
        <p:txBody>
          <a:bodyPr/>
          <a:lstStyle/>
          <a:p>
            <a:pPr algn="ctr"/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to delete the event for some reason, </a:t>
            </a:r>
          </a:p>
          <a:p>
            <a:pPr algn="ctr"/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webmaster@spegcs.org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the event inactive</a:t>
            </a:r>
          </a:p>
          <a:p>
            <a:pPr algn="just"/>
            <a:endParaRPr lang="en-US" alt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b="1" kern="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DO NOT DELETE ANY EVENT ON THE            CALENDAR OR THE   EVENT PAGE (EVEN AFTER THE EVENT IS OVER)</a:t>
            </a:r>
          </a:p>
        </p:txBody>
      </p:sp>
    </p:spTree>
    <p:extLst>
      <p:ext uri="{BB962C8B-B14F-4D97-AF65-F5344CB8AC3E}">
        <p14:creationId xmlns:p14="http://schemas.microsoft.com/office/powerpoint/2010/main" val="141133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0DB921-3837-4520-420C-D0CE21FEB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06"/>
          <a:stretch/>
        </p:blipFill>
        <p:spPr>
          <a:xfrm>
            <a:off x="3953683" y="968107"/>
            <a:ext cx="4794781" cy="1838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DCB24-3FF7-4153-BF30-5ACFE215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To: Update Officer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DD83-7C5B-43A6-AA10-C594714E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58" y="1182947"/>
            <a:ext cx="3558147" cy="189285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Chair’s responsibility to </a:t>
            </a:r>
          </a:p>
          <a:p>
            <a:pPr algn="just"/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update the Officer’s Positions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How-To Instructions can be found online under About Us &gt;</a:t>
            </a:r>
          </a:p>
          <a:p>
            <a:pPr algn="just"/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Membership &gt;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Resources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A1697-FB91-40EA-8868-D3B8A211F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3" r="12044"/>
          <a:stretch/>
        </p:blipFill>
        <p:spPr>
          <a:xfrm>
            <a:off x="5190318" y="2806710"/>
            <a:ext cx="3816424" cy="200273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62F55B-EF53-42A7-9BAF-69913721B7CC}"/>
              </a:ext>
            </a:extLst>
          </p:cNvPr>
          <p:cNvCxnSpPr>
            <a:cxnSpLocks/>
          </p:cNvCxnSpPr>
          <p:nvPr/>
        </p:nvCxnSpPr>
        <p:spPr>
          <a:xfrm>
            <a:off x="5148064" y="2571750"/>
            <a:ext cx="225813" cy="443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5452" y="915566"/>
            <a:ext cx="6912768" cy="2995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SPE-GCS Communications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page – www.spegcs.org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Committee/Study Group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Marketing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E-blasts &amp; e-Newsletter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E-mails – Privacy Policy/Guidelines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Template – Starter 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0596"/>
          <a:stretch/>
        </p:blipFill>
        <p:spPr>
          <a:xfrm>
            <a:off x="8316416" y="4644522"/>
            <a:ext cx="827584" cy="4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DCF0-084C-44F7-B985-0E9C44E9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Communications Template – Starter Pack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FA3E8-4BCF-40E0-8C68-1105DCC5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7" y="1029847"/>
            <a:ext cx="1649179" cy="1234427"/>
          </a:xfrm>
          <a:prstGeom prst="rect">
            <a:avLst/>
          </a:prstGeom>
        </p:spPr>
      </p:pic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D7D4A75-2FEE-40E4-BB84-C250E3BBB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7" y="2480136"/>
            <a:ext cx="1955354" cy="1099887"/>
          </a:xfrm>
          <a:prstGeom prst="rect">
            <a:avLst/>
          </a:prstGeom>
        </p:spPr>
      </p:pic>
      <p:pic>
        <p:nvPicPr>
          <p:cNvPr id="12" name="Picture 11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24959FC-E9FE-43C1-BE72-3FB609B2F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85" y="1343233"/>
            <a:ext cx="1228517" cy="122851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3CE6BF2B-08EB-4D09-AAEF-382939E6A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5886"/>
            <a:ext cx="2184028" cy="122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26A6E-86FC-47CE-A594-D6A026770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569" y="1029847"/>
            <a:ext cx="5504882" cy="2203674"/>
          </a:xfrm>
          <a:prstGeom prst="rect">
            <a:avLst/>
          </a:prstGeom>
        </p:spPr>
      </p:pic>
      <p:pic>
        <p:nvPicPr>
          <p:cNvPr id="16" name="Graphic 15" descr="Sound Medium with solid fill">
            <a:extLst>
              <a:ext uri="{FF2B5EF4-FFF2-40B4-BE49-F238E27FC236}">
                <a16:creationId xmlns:a16="http://schemas.microsoft.com/office/drawing/2014/main" id="{5F234954-0110-4410-A99D-E372E0EDC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5896" y="4186297"/>
            <a:ext cx="673224" cy="6732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493328-DE21-4105-9191-FF6D58E408B6}"/>
              </a:ext>
            </a:extLst>
          </p:cNvPr>
          <p:cNvSpPr txBox="1"/>
          <p:nvPr/>
        </p:nvSpPr>
        <p:spPr>
          <a:xfrm>
            <a:off x="4427984" y="3659192"/>
            <a:ext cx="43924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to let your attendees know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the on-demand content library, how to update their email preferences,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SPE-GCS podcast</a:t>
            </a:r>
          </a:p>
        </p:txBody>
      </p:sp>
    </p:spTree>
    <p:extLst>
      <p:ext uri="{BB962C8B-B14F-4D97-AF65-F5344CB8AC3E}">
        <p14:creationId xmlns:p14="http://schemas.microsoft.com/office/powerpoint/2010/main" val="280454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9287-5D9C-4A70-A3F2-5D3252F2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Emailing Registrants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E2A173-1915-44C1-A080-997F70102EB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11067"/>
          <a:stretch/>
        </p:blipFill>
        <p:spPr>
          <a:xfrm>
            <a:off x="179512" y="1059582"/>
            <a:ext cx="6053263" cy="26640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268E8-5C73-49DF-96C5-88E7231102F2}"/>
              </a:ext>
            </a:extLst>
          </p:cNvPr>
          <p:cNvSpPr/>
          <p:nvPr/>
        </p:nvSpPr>
        <p:spPr>
          <a:xfrm>
            <a:off x="3195602" y="2402097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3C86-5B75-45F2-A297-891F146C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Emailing Registrants &amp; Setting </a:t>
            </a:r>
            <a:br>
              <a:rPr lang="en-US" sz="3200" dirty="0"/>
            </a:br>
            <a:r>
              <a:rPr lang="en-US" sz="3200" dirty="0"/>
              <a:t>up an Event Webinar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5A4189-7DA6-40A1-A9AA-C7C05FA4E6F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12995" t="10951" r="4940"/>
          <a:stretch/>
        </p:blipFill>
        <p:spPr>
          <a:xfrm>
            <a:off x="4724057" y="2499741"/>
            <a:ext cx="4176465" cy="2342258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28AF647-7254-46AE-B9F7-3C5D1C10A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7" t="10951" r="15346"/>
          <a:stretch/>
        </p:blipFill>
        <p:spPr>
          <a:xfrm>
            <a:off x="395536" y="2499742"/>
            <a:ext cx="3816425" cy="2342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38B7DA-AB0A-411B-B532-3ABF0116BD77}"/>
              </a:ext>
            </a:extLst>
          </p:cNvPr>
          <p:cNvSpPr txBox="1"/>
          <p:nvPr/>
        </p:nvSpPr>
        <p:spPr>
          <a:xfrm>
            <a:off x="4724057" y="1264700"/>
            <a:ext cx="4328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 Virtual Meeting Link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Meeting or Zoom) by using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Default and Custom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E915E-0D0F-4724-9CEC-3CDEDBD93CBC}"/>
              </a:ext>
            </a:extLst>
          </p:cNvPr>
          <p:cNvSpPr txBox="1"/>
          <p:nvPr/>
        </p:nvSpPr>
        <p:spPr>
          <a:xfrm>
            <a:off x="269756" y="1264700"/>
            <a:ext cx="415018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to reach out to attendees? E-mail slides?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Virtual Meeting link?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Events &gt; E-mail Registrants</a:t>
            </a:r>
          </a:p>
        </p:txBody>
      </p:sp>
    </p:spTree>
    <p:extLst>
      <p:ext uri="{BB962C8B-B14F-4D97-AF65-F5344CB8AC3E}">
        <p14:creationId xmlns:p14="http://schemas.microsoft.com/office/powerpoint/2010/main" val="311905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3C86-5B75-45F2-A297-891F146C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Emailing Registrants &amp; Setting </a:t>
            </a:r>
            <a:br>
              <a:rPr lang="en-US" sz="3200" dirty="0"/>
            </a:br>
            <a:r>
              <a:rPr lang="en-US" sz="3200" dirty="0"/>
              <a:t>up an Event Webinar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CC3F-6105-84BE-EEF6-0100432B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2060"/>
            <a:ext cx="5112568" cy="1783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1DA84-566D-436D-6DC6-7E458806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2034320"/>
            <a:ext cx="5112568" cy="3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94DC-D0EF-67C9-3440-1CD414C4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Emailing Registrants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5D42B-1F64-93ED-E250-2672318AE1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6" y="1275606"/>
            <a:ext cx="6336704" cy="356972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736E-933E-9053-CCA0-08567853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327152"/>
            <a:ext cx="3708271" cy="33328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US" sz="1800" dirty="0"/>
              <a:t>Send Thank You Email Note to </a:t>
            </a:r>
          </a:p>
          <a:p>
            <a:pPr algn="just"/>
            <a:r>
              <a:rPr lang="en-US" sz="1800" dirty="0"/>
              <a:t>your attendees (post event), you could include: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Presentation approved by the speaker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Link to the on-demand library</a:t>
            </a:r>
          </a:p>
          <a:p>
            <a:pPr algn="just"/>
            <a:r>
              <a:rPr lang="en-US" sz="1800" dirty="0"/>
              <a:t>    or any upcoming events for </a:t>
            </a:r>
          </a:p>
          <a:p>
            <a:pPr algn="just"/>
            <a:r>
              <a:rPr lang="en-US" sz="1800" dirty="0"/>
              <a:t>    your study group/committee,        </a:t>
            </a:r>
          </a:p>
          <a:p>
            <a:pPr algn="just"/>
            <a:r>
              <a:rPr lang="en-US" sz="1800" dirty="0"/>
              <a:t>   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Link to your next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69B7-0299-5754-0462-A44829BFC240}"/>
              </a:ext>
            </a:extLst>
          </p:cNvPr>
          <p:cNvSpPr txBox="1"/>
          <p:nvPr/>
        </p:nvSpPr>
        <p:spPr>
          <a:xfrm>
            <a:off x="2051720" y="90627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348714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1193-69A8-44C7-9091-5032A5DE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To: Setting up an Event Webinar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0775628-D912-4D4C-993D-6E179BCCC87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3568" y="1203598"/>
            <a:ext cx="6668242" cy="3456161"/>
          </a:xfr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80E0E0E-6CA6-4E15-BB3D-630A61283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9792" y="3422505"/>
            <a:ext cx="576064" cy="576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F132AC-4B2A-4E56-BA9C-3F4EDB24E681}"/>
              </a:ext>
            </a:extLst>
          </p:cNvPr>
          <p:cNvSpPr txBox="1"/>
          <p:nvPr/>
        </p:nvSpPr>
        <p:spPr>
          <a:xfrm>
            <a:off x="3491880" y="3187608"/>
            <a:ext cx="446449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event lists organizer’s contact    e-mail and phone (if available)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C042B-6B89-4968-B304-945B8F8B0B58}"/>
              </a:ext>
            </a:extLst>
          </p:cNvPr>
          <p:cNvSpPr txBox="1"/>
          <p:nvPr/>
        </p:nvSpPr>
        <p:spPr>
          <a:xfrm>
            <a:off x="2303748" y="1897553"/>
            <a:ext cx="55446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 SG/Committee to add to virtual events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do not receive the link to meeting within 24 hours, please    e-mail organizer”</a:t>
            </a:r>
          </a:p>
        </p:txBody>
      </p:sp>
    </p:spTree>
    <p:extLst>
      <p:ext uri="{BB962C8B-B14F-4D97-AF65-F5344CB8AC3E}">
        <p14:creationId xmlns:p14="http://schemas.microsoft.com/office/powerpoint/2010/main" val="117011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6DD-AFE1-471C-8250-82CED2FF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Setting up an Event Webinar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8AC61-48B0-42CC-9033-EC1EC03C6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Guidelines for Distributing Webinar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0F289-1721-4C87-88D2-338A4517EB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E-mail registrants from the event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 organizer contact information (e-mail and phone number) on all e-mails and events    so people reach out to organizer and not webmaster for login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Insert zoom/go to meeting info in the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custom email on the registration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E-MAIL REGISTRANTS FROM PERSONAL OR WORK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Who should we ask for the zoom/go to meeting links for each event?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 Chair – Aaron Burton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Encourage participants to check SPAM/JUNK folder if they did not receive the webinar login   details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5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378-8E99-4F09-8834-C319878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To: Setting up Hybrid – In person and Online 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1804A93-4378-4372-BE3E-90534C18EC0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355976" y="1355808"/>
            <a:ext cx="4559588" cy="29956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BBCF6-88F9-4D8F-85A4-866C544037F3}"/>
              </a:ext>
            </a:extLst>
          </p:cNvPr>
          <p:cNvSpPr txBox="1">
            <a:spLocks/>
          </p:cNvSpPr>
          <p:nvPr/>
        </p:nvSpPr>
        <p:spPr>
          <a:xfrm>
            <a:off x="189856" y="1355684"/>
            <a:ext cx="4310136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hybrid events i.e. hosting an in-person luncheon and a webinar, make sure to set two separate registration pages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IN-PERSON</a:t>
            </a:r>
          </a:p>
          <a:p>
            <a:pPr marL="1428750"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Member, Non-Member and MIT prices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</a:p>
          <a:p>
            <a:pPr marL="1428750"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Online price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FB87-B6E1-CFC6-08CE-FEBA9E4B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To: Sponsorship Page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928C04-23A6-31A0-9265-5B4827A06D1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211960" y="884466"/>
            <a:ext cx="3816424" cy="40949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0C0F6-E266-F4E3-B7E2-FB3F5D78945C}"/>
              </a:ext>
            </a:extLst>
          </p:cNvPr>
          <p:cNvSpPr txBox="1"/>
          <p:nvPr/>
        </p:nvSpPr>
        <p:spPr>
          <a:xfrm>
            <a:off x="107504" y="134761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**NEW**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Sponsorship pages created for all SG/committees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19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378-8E99-4F09-8834-C319878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e-mail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222B2-72E8-4FD6-9503-B66F27B922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419622"/>
            <a:ext cx="8496944" cy="2995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e-mail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e-Blasts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5E07-1CCA-4F82-806F-EF176ADE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B195-C757-4B90-9CF3-6E515EDE4A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25452" y="1073881"/>
            <a:ext cx="6912768" cy="29957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 Attendance – In-Person and Online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Abide by SPE(I) Cybersecurity Protocol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 your Study Group/Committees Future Events</a:t>
            </a:r>
          </a:p>
        </p:txBody>
      </p:sp>
    </p:spTree>
    <p:extLst>
      <p:ext uri="{BB962C8B-B14F-4D97-AF65-F5344CB8AC3E}">
        <p14:creationId xmlns:p14="http://schemas.microsoft.com/office/powerpoint/2010/main" val="67822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89E1-26D6-424C-84D3-DC8FB26B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Publicity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FF3D-19E9-4816-B87F-43E232EA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25202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two types of communications by e-mail: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e-Newsletter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E-Blast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Point-of-contact: Lindsey Newsome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webmaster@spegcs.org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32FA-5E65-47CE-AC93-CE5F0F00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e-Newsletter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6E5C7-1675-48F2-A93A-79FA02DD7A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131590"/>
            <a:ext cx="8630616" cy="36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e-Newsletters sent out every Monday morning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 events on the website are automatically added to the e-Newsletter 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Create your event on the website early to make sure it is included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assigned automatically to SPE-GCS that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have joined the group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MUST BE AN ACTIVE/PAID SPEI MEMBER to receive e-mails from SPE-GCS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455-04AD-4FED-A7F0-142725DD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E-Newsletter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F51C5-9E98-4383-9B0A-0E6281DC2440}"/>
              </a:ext>
            </a:extLst>
          </p:cNvPr>
          <p:cNvSpPr txBox="1"/>
          <p:nvPr/>
        </p:nvSpPr>
        <p:spPr>
          <a:xfrm>
            <a:off x="89756" y="988516"/>
            <a:ext cx="3690156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e-Newsletters sent out every Monday morning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Create your event on the website early to make sure it is </a:t>
            </a:r>
          </a:p>
          <a:p>
            <a:pPr marL="457200" lvl="2"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assigned  automatically to SPE-GCS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that have joined the group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MUST BE AN ACTIVE/PAID SPEI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MEMBER to receive e-mails from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SPE-GCS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6FBB5558-3909-5ED5-84B7-412EC848C5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936" y="1275606"/>
            <a:ext cx="4865737" cy="31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32FA-5E65-47CE-AC93-CE5F0F00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e-Blast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4C65888-D656-4BD8-B3A6-45CA468F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54" y="622310"/>
            <a:ext cx="4589072" cy="26642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AB522-3E24-4010-9C3C-162EE869490C}"/>
              </a:ext>
            </a:extLst>
          </p:cNvPr>
          <p:cNvSpPr txBox="1"/>
          <p:nvPr/>
        </p:nvSpPr>
        <p:spPr>
          <a:xfrm>
            <a:off x="0" y="1131590"/>
            <a:ext cx="4427984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Sent only to specific groups, e.g., 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Reservoir Study Group subscribers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will only send one e-blast per group per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week to avoid spamming inboxes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Exceptions can be made if attendance low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Max 2 emails to promote one event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assigned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automatically to SPE-GCS that have joined the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group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A11A-B942-47E2-970B-7D2D02F2E52E}"/>
              </a:ext>
            </a:extLst>
          </p:cNvPr>
          <p:cNvSpPr txBox="1"/>
          <p:nvPr/>
        </p:nvSpPr>
        <p:spPr>
          <a:xfrm>
            <a:off x="4418400" y="3507854"/>
            <a:ext cx="417646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AN ACTIVE/PAID SPEI MEMBER to receive e-mails from SPE-GCS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HAVE OPTED-IN to specific groups to receive   their e-mail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REMIND YOUR MEMBERSHIP in December, Jan and  Feb. to pay membership dues</a:t>
            </a:r>
          </a:p>
        </p:txBody>
      </p:sp>
    </p:spTree>
    <p:extLst>
      <p:ext uri="{BB962C8B-B14F-4D97-AF65-F5344CB8AC3E}">
        <p14:creationId xmlns:p14="http://schemas.microsoft.com/office/powerpoint/2010/main" val="1228963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C254-2393-496B-A1C0-BA9BC548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An e-Blast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5AD16-FC5C-4E6F-B2E0-1E0CEA86F8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03599"/>
            <a:ext cx="8738120" cy="352839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Chair/Co-Chair or Publicity Chair can request targeted e-blasts sent to your group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Download the E-mail Guidelines on the website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to send e-blasts: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one point of contact to request e-blast to avoid confusion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hours notice to send e-blast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study group(s) to send to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to website event with title of the event and details required in email - If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on website exceeds 6-7 lines, must provide revised text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Date/time to send email 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e-Blast to multiple groups: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get permission from other study group chairs EVERYTIME one wants to send an email blast to          multiple study groups</a:t>
            </a: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6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EC6A-D8F2-4FEB-9EEE-A028A1C9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Update e-Mail Preferences for e-Blast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4FCC-8E74-48FE-A163-CF3549F3FD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059583"/>
            <a:ext cx="4354847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e-Blasts are sent to SPEI members assigned to             SPE-GCS that have opted into the group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Update your Preferences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Events &amp; News &gt; Update e-Mail Preferences       (SPEI members only)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SPEI e-mail to update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Select groups to receive e-mail updates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CC6247-F3E3-4A51-B8D0-55E48AD25612}"/>
              </a:ext>
            </a:extLst>
          </p:cNvPr>
          <p:cNvGrpSpPr/>
          <p:nvPr/>
        </p:nvGrpSpPr>
        <p:grpSpPr>
          <a:xfrm>
            <a:off x="5703210" y="1065709"/>
            <a:ext cx="3270040" cy="1758418"/>
            <a:chOff x="4614328" y="1060451"/>
            <a:chExt cx="4404670" cy="23685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011B36-E0B6-47E3-A3B6-7F900A308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4328" y="1060451"/>
              <a:ext cx="4404670" cy="236854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7C6E6D-8AFC-4E9E-BE54-4F2BB6D2D7E8}"/>
                </a:ext>
              </a:extLst>
            </p:cNvPr>
            <p:cNvSpPr/>
            <p:nvPr/>
          </p:nvSpPr>
          <p:spPr bwMode="auto">
            <a:xfrm>
              <a:off x="6799423" y="2488022"/>
              <a:ext cx="2085814" cy="537982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DE298D-F343-403E-9B85-59078836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14399"/>
            <a:ext cx="2176621" cy="30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9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3320-5764-4EC1-8066-A366BDBE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E-mails – Privacy Policy/Guidelines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6C369-8AF7-4066-B3AB-5F9718E6D6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endParaRPr 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e-mails advertising SPE-GCS events MUST be sent by SPE-GCS official e-mail           system (Informz) to comply with SPEI Privacy Policy guidelines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distribution of e-mails promoting SPE-GCS events through channels other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Informz (i.e. – your work e-mail or private account) is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prohibited</a:t>
            </a:r>
          </a:p>
          <a:p>
            <a:pPr lvl="1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 privileges will be revoked by the study groups or committees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violate SPEI email policy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5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ACD4-AA15-4852-98B2-4CE008BC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Social Media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22D22-C3C2-47DC-B404-80807581F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7524" y="1165212"/>
            <a:ext cx="8604956" cy="3350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events are promoted via social media through the official SPE-GCS LinkedIn, Twitter and Facebook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events listed on the website, events 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automatically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advertised using our standard template using  the following timeline: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weeks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event reminder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week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 post at the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of the month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link to all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are encouraged to share/like your event post to improve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Study Groups would like to post additional event reminder on social media, email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communications.spegcs@gmail.com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Tram Nguyen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Jaemin Jang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9AED3-39B1-4DC5-BF7F-22355AE2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74" y="1491631"/>
            <a:ext cx="50405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BAA24-0B49-42F1-B3CE-D6CFF265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53" y="1496443"/>
            <a:ext cx="504056" cy="500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0A4B8-9918-4378-9D4F-A0C065A20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5" y="1491631"/>
            <a:ext cx="6274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8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DA76-C917-53AA-6D0D-936D58D2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Social Media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B3F7-6226-FC45-8071-E1F76F8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7574"/>
            <a:ext cx="8496944" cy="460648"/>
          </a:xfrm>
        </p:spPr>
        <p:txBody>
          <a:bodyPr/>
          <a:lstStyle/>
          <a:p>
            <a:r>
              <a:rPr lang="en-US" sz="2000" b="1" dirty="0">
                <a:latin typeface="Arial Black" panose="020B0A04020102020204" pitchFamily="34" charset="0"/>
                <a:hlinkClick r:id="rId2"/>
              </a:rPr>
              <a:t>Protocol to request a social media post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4ED85-E4D9-A945-3095-C3F5378F1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448223"/>
            <a:ext cx="8795320" cy="335577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requesting a social media post, please provide the following to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communications.spegcs@gmail.com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  includes at least: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Brief Text Description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Date, Time, Location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Tags (Let us know who you want to tag with @_name_). Please hare full LinkedIn name of user to facilitate their finding.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 Hashtags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 free to look at the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Society Petroleum Engineers – Gulf Coast Section LinkedIn Page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inspiration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Graphic</a:t>
            </a:r>
            <a:endParaRPr lang="en-US" altLang="en-US" sz="12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do not provide a graphic, we can make one for you following a standard template. However, we'd like for you to contact us at least 1 week prior to when you want to start posting in order to allow for proper feedback to make sure all info is correct.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Please send your request at 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least 2 weeks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advance. Most posts will be posted the day of or after. If you would like to have the post on a certain date, please specify in your email.  Most times we can accommodate.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best way to get </a:t>
            </a:r>
            <a:r>
              <a:rPr kumimoji="0" lang="en-US" altLang="en-US" sz="1200" b="1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exposure is to have members share and comment on the post throughout the week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This will keep the post alive and circulating.</a:t>
            </a: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try to space out most of the postings so they get enough exposure, but there are many posts that go through the page, so it is easy for a certain ad to get 'lost'. Please keep that in mind.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 free to send me a reminder if you don't see it posted in a few days after sending in your request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07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902A-C84D-48EB-964D-A9AB07C9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07F0-A873-49DD-BBD4-AFF159D8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Templates</a:t>
            </a:r>
          </a:p>
        </p:txBody>
      </p:sp>
      <p:pic>
        <p:nvPicPr>
          <p:cNvPr id="6" name="Picture 4" descr="No alt text provided for this image">
            <a:extLst>
              <a:ext uri="{FF2B5EF4-FFF2-40B4-BE49-F238E27FC236}">
                <a16:creationId xmlns:a16="http://schemas.microsoft.com/office/drawing/2014/main" id="{FE35C96C-D1DC-4FA9-B402-05EFC5CB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1" y="1752970"/>
            <a:ext cx="3877949" cy="20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 alt text provided for this image">
            <a:extLst>
              <a:ext uri="{FF2B5EF4-FFF2-40B4-BE49-F238E27FC236}">
                <a16:creationId xmlns:a16="http://schemas.microsoft.com/office/drawing/2014/main" id="{F038F480-2E96-40D1-B49F-095F052E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30" y="1840491"/>
            <a:ext cx="3877949" cy="19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31DE7-92A4-44A2-8758-E52E914D9DFF}"/>
              </a:ext>
            </a:extLst>
          </p:cNvPr>
          <p:cNvSpPr txBox="1"/>
          <p:nvPr/>
        </p:nvSpPr>
        <p:spPr>
          <a:xfrm>
            <a:off x="269776" y="4357867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If you have a specific picture to use, contact </a:t>
            </a:r>
            <a:r>
              <a:rPr lang="en-US" sz="1800" dirty="0">
                <a:hlinkClick r:id="rId4"/>
              </a:rPr>
              <a:t>communications.spegcs@gmail.com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4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552B-B249-4110-8895-82E1ECFA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Team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92E85D-B3CF-4251-9BCD-6CE649B1A9D8}"/>
              </a:ext>
            </a:extLst>
          </p:cNvPr>
          <p:cNvSpPr/>
          <p:nvPr/>
        </p:nvSpPr>
        <p:spPr>
          <a:xfrm>
            <a:off x="323288" y="3807939"/>
            <a:ext cx="1080360" cy="108036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7D2D5F-6787-45B7-942F-00B0374F73DE}"/>
              </a:ext>
            </a:extLst>
          </p:cNvPr>
          <p:cNvSpPr/>
          <p:nvPr/>
        </p:nvSpPr>
        <p:spPr>
          <a:xfrm>
            <a:off x="395536" y="1563638"/>
            <a:ext cx="1143000" cy="1143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6EA52-B66B-4414-83CA-8EC3C7326618}"/>
              </a:ext>
            </a:extLst>
          </p:cNvPr>
          <p:cNvSpPr txBox="1"/>
          <p:nvPr/>
        </p:nvSpPr>
        <p:spPr>
          <a:xfrm>
            <a:off x="7651135" y="2823910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r>
              <a:rPr lang="en-US" sz="1400" dirty="0"/>
              <a:t>Pranav Mutt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12398-D01B-40B4-86B0-25498F9AE5EA}"/>
              </a:ext>
            </a:extLst>
          </p:cNvPr>
          <p:cNvSpPr txBox="1"/>
          <p:nvPr/>
        </p:nvSpPr>
        <p:spPr>
          <a:xfrm>
            <a:off x="5862735" y="2823910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r>
              <a:rPr lang="en-US" sz="1400" dirty="0"/>
              <a:t>Annie Shen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90960-5425-4F61-9E77-A7C094FED8BB}"/>
              </a:ext>
            </a:extLst>
          </p:cNvPr>
          <p:cNvSpPr txBox="1"/>
          <p:nvPr/>
        </p:nvSpPr>
        <p:spPr>
          <a:xfrm>
            <a:off x="248348" y="2775491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Lindsey Newsome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463E7-35EE-40DB-9E25-923D33D9C26F}"/>
              </a:ext>
            </a:extLst>
          </p:cNvPr>
          <p:cNvSpPr txBox="1"/>
          <p:nvPr/>
        </p:nvSpPr>
        <p:spPr>
          <a:xfrm>
            <a:off x="6318817" y="3136920"/>
            <a:ext cx="2376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YP - Communications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9018F-F1FA-4FD6-A254-A4AA4DF39AB5}"/>
              </a:ext>
            </a:extLst>
          </p:cNvPr>
          <p:cNvSpPr txBox="1"/>
          <p:nvPr/>
        </p:nvSpPr>
        <p:spPr>
          <a:xfrm>
            <a:off x="1559842" y="4260212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Alex Martinez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98563-492C-4913-A23B-41B70AB24304}"/>
              </a:ext>
            </a:extLst>
          </p:cNvPr>
          <p:cNvSpPr txBox="1"/>
          <p:nvPr/>
        </p:nvSpPr>
        <p:spPr>
          <a:xfrm>
            <a:off x="340286" y="3056059"/>
            <a:ext cx="141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Webmaster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0040F7-E123-43AA-B906-79F2D02C62F5}"/>
              </a:ext>
            </a:extLst>
          </p:cNvPr>
          <p:cNvSpPr txBox="1"/>
          <p:nvPr/>
        </p:nvSpPr>
        <p:spPr>
          <a:xfrm>
            <a:off x="1092283" y="4527938"/>
            <a:ext cx="2503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2023-2024 Chair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F4C2A-FE7E-F293-A65F-52E7A081718C}"/>
              </a:ext>
            </a:extLst>
          </p:cNvPr>
          <p:cNvSpPr txBox="1"/>
          <p:nvPr/>
        </p:nvSpPr>
        <p:spPr>
          <a:xfrm>
            <a:off x="5262540" y="4275436"/>
            <a:ext cx="2981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Abhinandan</a:t>
            </a:r>
            <a:r>
              <a:rPr lang="en-US" sz="1400" dirty="0"/>
              <a:t> "Abhi“ Kohli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83365-5510-511F-0916-84C3D5342B31}"/>
              </a:ext>
            </a:extLst>
          </p:cNvPr>
          <p:cNvSpPr txBox="1"/>
          <p:nvPr/>
        </p:nvSpPr>
        <p:spPr>
          <a:xfrm>
            <a:off x="1747778" y="3050970"/>
            <a:ext cx="201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Communications</a:t>
            </a:r>
          </a:p>
          <a:p>
            <a:pPr algn="ctr"/>
            <a:r>
              <a:rPr lang="en-US" sz="1400" dirty="0"/>
              <a:t>Chair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78FEA-3452-A55B-8D25-FF9EF45A7741}"/>
              </a:ext>
            </a:extLst>
          </p:cNvPr>
          <p:cNvSpPr txBox="1"/>
          <p:nvPr/>
        </p:nvSpPr>
        <p:spPr>
          <a:xfrm>
            <a:off x="5506791" y="4607506"/>
            <a:ext cx="2737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Past Communications Chair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55210-CFCF-EFE4-EC88-08B9F6563F98}"/>
              </a:ext>
            </a:extLst>
          </p:cNvPr>
          <p:cNvSpPr txBox="1"/>
          <p:nvPr/>
        </p:nvSpPr>
        <p:spPr>
          <a:xfrm>
            <a:off x="1752160" y="2778439"/>
            <a:ext cx="195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Debora </a:t>
            </a:r>
            <a:r>
              <a:rPr lang="en-US" sz="1400" dirty="0" err="1"/>
              <a:t>Martogi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E3B26-58E0-B78A-A78C-CF56DB78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339" y="3777201"/>
            <a:ext cx="1184155" cy="1184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60EE2-DD28-151A-C9DE-A9F173B58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220" y="1563638"/>
            <a:ext cx="1188720" cy="1188720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260954F7-9131-9E38-EA26-4B575A806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24" y="1563638"/>
            <a:ext cx="1238472" cy="1238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3EB3E-5AB5-9E98-A67C-CE8B62DB1082}"/>
              </a:ext>
            </a:extLst>
          </p:cNvPr>
          <p:cNvSpPr txBox="1"/>
          <p:nvPr/>
        </p:nvSpPr>
        <p:spPr>
          <a:xfrm>
            <a:off x="3603940" y="2823910"/>
            <a:ext cx="195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Thomas Shattuck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AED-4A4A-8E8E-B044-F0477AF87E5A}"/>
              </a:ext>
            </a:extLst>
          </p:cNvPr>
          <p:cNvSpPr txBox="1"/>
          <p:nvPr/>
        </p:nvSpPr>
        <p:spPr>
          <a:xfrm>
            <a:off x="3631806" y="3050970"/>
            <a:ext cx="201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Vice Communications</a:t>
            </a:r>
          </a:p>
          <a:p>
            <a:pPr algn="ctr"/>
            <a:r>
              <a:rPr lang="en-US" sz="1400" dirty="0"/>
              <a:t>Chair</a:t>
            </a:r>
            <a:endParaRPr lang="en-US" sz="1600" dirty="0"/>
          </a:p>
        </p:txBody>
      </p:sp>
      <p:pic>
        <p:nvPicPr>
          <p:cNvPr id="13" name="Picture 1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65561774-63EA-B648-4212-35F18B159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80" y="1563638"/>
            <a:ext cx="1238471" cy="1252231"/>
          </a:xfrm>
          <a:prstGeom prst="rect">
            <a:avLst/>
          </a:prstGeom>
        </p:spPr>
      </p:pic>
      <p:pic>
        <p:nvPicPr>
          <p:cNvPr id="18" name="Picture 17" descr="A person in a suit&#10;&#10;Description automatically generated">
            <a:extLst>
              <a:ext uri="{FF2B5EF4-FFF2-40B4-BE49-F238E27FC236}">
                <a16:creationId xmlns:a16="http://schemas.microsoft.com/office/drawing/2014/main" id="{13550BEA-3CC8-559C-C61A-4CEB1BF40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3" y="1563638"/>
            <a:ext cx="1238471" cy="1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1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0FFA-FD62-4178-9B74-65D862C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Resources - 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5E1CC-1F82-42A4-88BE-9B3C63336D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03598"/>
            <a:ext cx="3613831" cy="175623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Communications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Debora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Martogi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demsimanjuntak@gmail.com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 Shattuck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tshattuck@akingump.com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CA837-61F2-49F6-8141-4528544A5EB2}"/>
              </a:ext>
            </a:extLst>
          </p:cNvPr>
          <p:cNvSpPr txBox="1"/>
          <p:nvPr/>
        </p:nvSpPr>
        <p:spPr>
          <a:xfrm>
            <a:off x="4572000" y="1221146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Lindsey Newsome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webmaster@spegcs.org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F75DE-E1B9-47B3-9F0A-504A6314C86D}"/>
              </a:ext>
            </a:extLst>
          </p:cNvPr>
          <p:cNvSpPr txBox="1"/>
          <p:nvPr/>
        </p:nvSpPr>
        <p:spPr>
          <a:xfrm>
            <a:off x="4572000" y="2391312"/>
            <a:ext cx="3245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 GCS YP Communications Team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communications.spegcs@gmail.com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73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2446-CC26-422C-8514-729F6DAF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Resources - Online Member Resources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4C4A4-2652-459B-A4D8-0F30195BDB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813" y="1067296"/>
            <a:ext cx="2901011" cy="316835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https://www.spegcs.org/member-resources/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 how-to videos, templates    and guidelines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BC21CC-737F-4060-8FB8-AB2FB4272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85" y="1695666"/>
            <a:ext cx="3044316" cy="1776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D5BC8-636D-47F8-8FEE-AA347AB3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5" y="3298608"/>
            <a:ext cx="2180931" cy="163244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DE55534-E3D1-4A02-A493-B1C9CE39E34E}"/>
              </a:ext>
            </a:extLst>
          </p:cNvPr>
          <p:cNvSpPr txBox="1">
            <a:spLocks/>
          </p:cNvSpPr>
          <p:nvPr/>
        </p:nvSpPr>
        <p:spPr>
          <a:xfrm>
            <a:off x="4498425" y="884467"/>
            <a:ext cx="4645576" cy="139925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https://www.spegcs.org/on-demand-content-library/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Watch webinars on-demand with our new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library of videos</a:t>
            </a:r>
          </a:p>
          <a:p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5AEE1-A89C-2A47-C4D1-475CB2AC3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87" y="1067295"/>
            <a:ext cx="1581294" cy="39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4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88D4-AF7A-4C1C-ACC9-099E5D2C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Frequently Asked Questions by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4791-B267-4D55-AA4D-86A4D805A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884" y="1772712"/>
            <a:ext cx="1368152" cy="4827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Webpage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6A6E5C-C696-44CE-A0AD-6C197A8195C8}"/>
              </a:ext>
            </a:extLst>
          </p:cNvPr>
          <p:cNvSpPr txBox="1">
            <a:spLocks/>
          </p:cNvSpPr>
          <p:nvPr/>
        </p:nvSpPr>
        <p:spPr>
          <a:xfrm>
            <a:off x="5436098" y="1131589"/>
            <a:ext cx="3302024" cy="4827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B57F1D5-5182-444C-AE20-873B9A03C355}"/>
              </a:ext>
            </a:extLst>
          </p:cNvPr>
          <p:cNvSpPr txBox="1">
            <a:spLocks/>
          </p:cNvSpPr>
          <p:nvPr/>
        </p:nvSpPr>
        <p:spPr>
          <a:xfrm>
            <a:off x="5446442" y="1808261"/>
            <a:ext cx="3302024" cy="313975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4A657-7370-429F-9BD6-B5964C2F6C96}"/>
              </a:ext>
            </a:extLst>
          </p:cNvPr>
          <p:cNvSpPr txBox="1"/>
          <p:nvPr/>
        </p:nvSpPr>
        <p:spPr>
          <a:xfrm>
            <a:off x="323528" y="2293786"/>
            <a:ext cx="864096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responsible to update the study group/committee’s website?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Study Groups / Committees are responsible for creating and advertising events. We highly recommend having a dedicated officer for </a:t>
            </a:r>
          </a:p>
          <a:p>
            <a:pPr marL="285750"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communications in your Study Group/ Committees</a:t>
            </a:r>
          </a:p>
          <a:p>
            <a:pPr indent="-17145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ANYONE create an event?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Communications/Publicity/Arrangement chairs can create/add events. See slide 18 for how to add event to website. 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need to be given permission to create events. Ask your chair to contact the webmaster if you need rights</a:t>
            </a:r>
          </a:p>
          <a:p>
            <a:pPr marL="285750" lvl="1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directly email event attendees from my work or personal email about event updates and link to join?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No, personal or work email cannot be used to email registrants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02D31-F9FA-46FA-B513-67F2835E825E}"/>
              </a:ext>
            </a:extLst>
          </p:cNvPr>
          <p:cNvSpPr txBox="1"/>
          <p:nvPr/>
        </p:nvSpPr>
        <p:spPr>
          <a:xfrm>
            <a:off x="2105726" y="1051590"/>
            <a:ext cx="4932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sources SPE-GCS provides to advertise events?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e-Blast, e-newsletter, social media post (LinkedIn)</a:t>
            </a:r>
          </a:p>
        </p:txBody>
      </p:sp>
    </p:spTree>
    <p:extLst>
      <p:ext uri="{BB962C8B-B14F-4D97-AF65-F5344CB8AC3E}">
        <p14:creationId xmlns:p14="http://schemas.microsoft.com/office/powerpoint/2010/main" val="3113658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675F92-3CB4-431A-92BD-474D08B9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15028"/>
            <a:ext cx="3384376" cy="47403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Email Blasts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40E0C-7879-4F53-83C8-97A30A68CF48}"/>
              </a:ext>
            </a:extLst>
          </p:cNvPr>
          <p:cNvSpPr txBox="1"/>
          <p:nvPr/>
        </p:nvSpPr>
        <p:spPr>
          <a:xfrm>
            <a:off x="471898" y="1426468"/>
            <a:ext cx="8420581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an e-blast?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Sent only to specific groups, e.g. Reservoir Study Group subscribers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a study group/committee request multiple e-blasts?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will only send one e-blast per group per week to avoid spamming inboxes (exceptions can be made if attendance low)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a study group/committee request an e-blast the morning the day of the event?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 the enthusiasm, unfortunately due to the short notice you cannot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hours notice to send e-blast</a:t>
            </a:r>
          </a:p>
          <a:p>
            <a:pPr lvl="1">
              <a:defRPr/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can I go to update my email preferences?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http://spe-gulfcoast.informz.net/spe-gulfcoast/default.asp?fid=3590   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Remind your audience before the start of every event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I send email blasts about my event to those signed to other groups?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Yes, for certain events (one-day) and if you have low attendance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 approval from the chair of the other study group before requesting Lindsey for e-blast</a:t>
            </a:r>
          </a:p>
        </p:txBody>
      </p:sp>
    </p:spTree>
    <p:extLst>
      <p:ext uri="{BB962C8B-B14F-4D97-AF65-F5344CB8AC3E}">
        <p14:creationId xmlns:p14="http://schemas.microsoft.com/office/powerpoint/2010/main" val="1333720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1B3FE4-687B-468E-BC6C-CC0359BC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9582"/>
            <a:ext cx="7272808" cy="4827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Monthly e-Newsletter and Social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E8F1B-3455-4457-BFC7-F47E48FC880D}"/>
              </a:ext>
            </a:extLst>
          </p:cNvPr>
          <p:cNvSpPr txBox="1"/>
          <p:nvPr/>
        </p:nvSpPr>
        <p:spPr>
          <a:xfrm>
            <a:off x="395536" y="1635646"/>
            <a:ext cx="8136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the e-Newsletter?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events on the website are automatically added to the e-Newsletter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need a social media post to advertise my event, who should I contact?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all events listed on the website, events are automatically advertise using our standard template using the following timeline: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 reminder two weeks before the event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event reminder one week before the event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need your event to be posted outside the timeline, please email communications team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(Annie Shen &amp; </a:t>
            </a:r>
          </a:p>
          <a:p>
            <a:pPr lvl="2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Pranav Mutt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communications.spegcs@gmail.com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30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Communications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0596"/>
          <a:stretch/>
        </p:blipFill>
        <p:spPr>
          <a:xfrm>
            <a:off x="8316416" y="4644522"/>
            <a:ext cx="827584" cy="498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08023-7AF7-421C-AC01-5B60E731E442}"/>
              </a:ext>
            </a:extLst>
          </p:cNvPr>
          <p:cNvSpPr txBox="1"/>
          <p:nvPr/>
        </p:nvSpPr>
        <p:spPr>
          <a:xfrm>
            <a:off x="1619672" y="843558"/>
            <a:ext cx="7416824" cy="396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Groups / Committees are responsible for creating and advertising their events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highly recommend having dedicated officer(s) for communications and publicity within your Study Group / Committees</a:t>
            </a:r>
          </a:p>
          <a:p>
            <a:pPr marL="0" indent="0" algn="just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Group / Committees Roles &amp; Responsibilities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Update your dedicated web page 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Mission, members, contact information, etc.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Maintain officer positions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Post presentations, photos, webinars, etc. (if needed)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Create events on the website &amp; setup registration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 e-mail blasts for your group / event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 social media posts for your group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Submit content for Connect Newsletter</a:t>
            </a:r>
          </a:p>
        </p:txBody>
      </p:sp>
    </p:spTree>
    <p:extLst>
      <p:ext uri="{BB962C8B-B14F-4D97-AF65-F5344CB8AC3E}">
        <p14:creationId xmlns:p14="http://schemas.microsoft.com/office/powerpoint/2010/main" val="107304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078-0FD1-4A51-9DA6-8E88E5DB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SPE-GCS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2B223-2095-41F5-A1DE-1364750BF387}"/>
              </a:ext>
            </a:extLst>
          </p:cNvPr>
          <p:cNvSpPr txBox="1"/>
          <p:nvPr/>
        </p:nvSpPr>
        <p:spPr>
          <a:xfrm>
            <a:off x="5508104" y="286323"/>
            <a:ext cx="19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www.spegcs.org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884B2-23B5-94E9-ADB8-E08AA94D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95934"/>
            <a:ext cx="5693707" cy="40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48B7-4FDD-4A48-BBD9-EBE4FF78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SPE-GCS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0970E-6436-439C-B0B5-A00FF93C62A3}"/>
              </a:ext>
            </a:extLst>
          </p:cNvPr>
          <p:cNvSpPr txBox="1"/>
          <p:nvPr/>
        </p:nvSpPr>
        <p:spPr>
          <a:xfrm>
            <a:off x="323528" y="1294477"/>
            <a:ext cx="864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Study Group / Committee has a dedicated page. It is the SG/Committee responsibility to        maintain with relevant information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 your officers, sponsors,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 presentations, photos, etc.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for events is done through the website. To fully utilize the website, you need to know how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Study Group/Committee Pages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Add/Edit An Event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Officer Positions</a:t>
            </a:r>
          </a:p>
        </p:txBody>
      </p:sp>
    </p:spTree>
    <p:extLst>
      <p:ext uri="{BB962C8B-B14F-4D97-AF65-F5344CB8AC3E}">
        <p14:creationId xmlns:p14="http://schemas.microsoft.com/office/powerpoint/2010/main" val="124375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455-04AD-4FED-A7F0-142725DD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6D8B-400A-4450-BD54-F9683F51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9582"/>
            <a:ext cx="4845978" cy="38164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 onto the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Go to your Committee/SG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Scroll to the bottom and click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 &gt; 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Change the information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Make sure to include information on upcoming webinars/events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44322-CBED-4F7D-8C68-CF6B2AFC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82" y="1131590"/>
            <a:ext cx="41905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0D2A-B767-42BF-B387-A1FD98DA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0F0B3-ECD4-5655-8248-31EBC30F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7574"/>
            <a:ext cx="20162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E3B67-B841-063F-4AC7-02095CB2F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347614"/>
            <a:ext cx="4110614" cy="33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248A3E73C0F428F7450E5DAA2BD68" ma:contentTypeVersion="13" ma:contentTypeDescription="Create a new document." ma:contentTypeScope="" ma:versionID="c2a13fb14574be52ab284c8efc88b1bb">
  <xsd:schema xmlns:xsd="http://www.w3.org/2001/XMLSchema" xmlns:xs="http://www.w3.org/2001/XMLSchema" xmlns:p="http://schemas.microsoft.com/office/2006/metadata/properties" xmlns:ns3="eb85d1d4-4f50-4253-9a21-df05bbbd794c" xmlns:ns4="7608e5f0-c163-4a8c-b31d-42e8b078626a" targetNamespace="http://schemas.microsoft.com/office/2006/metadata/properties" ma:root="true" ma:fieldsID="84f2e6df25eb43c09c809d9a57cec93d" ns3:_="" ns4:_="">
    <xsd:import namespace="eb85d1d4-4f50-4253-9a21-df05bbbd794c"/>
    <xsd:import namespace="7608e5f0-c163-4a8c-b31d-42e8b0786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5d1d4-4f50-4253-9a21-df05bbbd7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8e5f0-c163-4a8c-b31d-42e8b0786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9C32FE-CFD1-4F0F-96C4-A0D783559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5d1d4-4f50-4253-9a21-df05bbbd794c"/>
    <ds:schemaRef ds:uri="7608e5f0-c163-4a8c-b31d-42e8b0786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2EF0BE-226A-4976-B60C-0E5C8889AE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1B253-DE7B-4C72-9E8D-1FB4632A446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b85d1d4-4f50-4253-9a21-df05bbbd794c"/>
    <ds:schemaRef ds:uri="http://schemas.microsoft.com/office/2006/metadata/properties"/>
    <ds:schemaRef ds:uri="http://purl.org/dc/terms/"/>
    <ds:schemaRef ds:uri="7608e5f0-c163-4a8c-b31d-42e8b07862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21708</TotalTime>
  <Words>2771</Words>
  <Application>Microsoft Office PowerPoint</Application>
  <PresentationFormat>On-screen Show (16:9)</PresentationFormat>
  <Paragraphs>358</Paragraphs>
  <Slides>44</Slides>
  <Notes>9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맑은 고딕</vt:lpstr>
      <vt:lpstr>Arial</vt:lpstr>
      <vt:lpstr>Arial Black</vt:lpstr>
      <vt:lpstr>Calibri</vt:lpstr>
      <vt:lpstr>Courier New</vt:lpstr>
      <vt:lpstr>Office Theme</vt:lpstr>
      <vt:lpstr>Custom Design</vt:lpstr>
      <vt:lpstr>PowerPoint Presentation</vt:lpstr>
      <vt:lpstr>Agenda</vt:lpstr>
      <vt:lpstr>Why Is This Important?</vt:lpstr>
      <vt:lpstr>Communications Team</vt:lpstr>
      <vt:lpstr>Overview of Communications</vt:lpstr>
      <vt:lpstr>SPE-GCS Website</vt:lpstr>
      <vt:lpstr>SPE-GCS Website</vt:lpstr>
      <vt:lpstr>How To: Update Committee/SG Pages</vt:lpstr>
      <vt:lpstr>How To: Update Committee/SG Pages</vt:lpstr>
      <vt:lpstr>How To: Update Committee/SG Pages</vt:lpstr>
      <vt:lpstr>Event Timeline Example - Webinar Friday September 22</vt:lpstr>
      <vt:lpstr>How To: Publish in CONNECT</vt:lpstr>
      <vt:lpstr>Connect Magazine – Submission Template</vt:lpstr>
      <vt:lpstr>How To: Add An Event to the Calendar</vt:lpstr>
      <vt:lpstr>How To: Add An Event</vt:lpstr>
      <vt:lpstr>How To: Add An Event</vt:lpstr>
      <vt:lpstr>How To: Clone An Event</vt:lpstr>
      <vt:lpstr>How To: Edit An Event</vt:lpstr>
      <vt:lpstr>How To: Update Officer Positions</vt:lpstr>
      <vt:lpstr>Communications Template – Starter Pack</vt:lpstr>
      <vt:lpstr>How To: Emailing Registrants</vt:lpstr>
      <vt:lpstr>How To: Emailing Registrants &amp; Setting  up an Event Webinar</vt:lpstr>
      <vt:lpstr>How To: Emailing Registrants &amp; Setting  up an Event Webinar</vt:lpstr>
      <vt:lpstr>How To: Emailing Registrants</vt:lpstr>
      <vt:lpstr>How To: Setting up an Event Webinar</vt:lpstr>
      <vt:lpstr>How To: Setting up an Event Webinar</vt:lpstr>
      <vt:lpstr>How To: Setting up Hybrid – In person and Online </vt:lpstr>
      <vt:lpstr>How To: Sponsorship Page</vt:lpstr>
      <vt:lpstr>How To: e-mail Marketing</vt:lpstr>
      <vt:lpstr>e-Mail Publicity</vt:lpstr>
      <vt:lpstr>e-Newsletter</vt:lpstr>
      <vt:lpstr>E-Newsletter</vt:lpstr>
      <vt:lpstr>e-Blast</vt:lpstr>
      <vt:lpstr>How To Request An e-Blast</vt:lpstr>
      <vt:lpstr>Update e-Mail Preferences for e-Blast</vt:lpstr>
      <vt:lpstr>E-mails – Privacy Policy/Guidelines</vt:lpstr>
      <vt:lpstr>How To: Social Media Marketing</vt:lpstr>
      <vt:lpstr>How To: Social Media Post</vt:lpstr>
      <vt:lpstr>Advertise on Social Media</vt:lpstr>
      <vt:lpstr>Key Resources - Contacts</vt:lpstr>
      <vt:lpstr>Key Resources - Online Member Resources </vt:lpstr>
      <vt:lpstr>Frequently Asked Questions by Category</vt:lpstr>
      <vt:lpstr>Frequent Q&amp;A</vt:lpstr>
      <vt:lpstr>Frequent Q&amp;A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Lindsey Newsome</cp:lastModifiedBy>
  <cp:revision>288</cp:revision>
  <cp:lastPrinted>2019-08-09T18:31:32Z</cp:lastPrinted>
  <dcterms:created xsi:type="dcterms:W3CDTF">2014-04-01T16:27:38Z</dcterms:created>
  <dcterms:modified xsi:type="dcterms:W3CDTF">2023-09-22T17:22:24Z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0x010100739248A3E73C0F428F7450E5DAA2BD68</vt:lpwstr>
  </property>
</Properties>
</file>