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11"/>
  </p:notesMasterIdLst>
  <p:handoutMasterIdLst>
    <p:handoutMasterId r:id="rId12"/>
  </p:handoutMasterIdLst>
  <p:sldIdLst>
    <p:sldId id="339" r:id="rId2"/>
    <p:sldId id="346" r:id="rId3"/>
    <p:sldId id="342" r:id="rId4"/>
    <p:sldId id="340" r:id="rId5"/>
    <p:sldId id="345" r:id="rId6"/>
    <p:sldId id="347" r:id="rId7"/>
    <p:sldId id="341" r:id="rId8"/>
    <p:sldId id="343" r:id="rId9"/>
    <p:sldId id="344" r:id="rId1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2229">
          <p15:clr>
            <a:srgbClr val="A4A3A4"/>
          </p15:clr>
        </p15:guide>
        <p15:guide id="4" pos="2949">
          <p15:clr>
            <a:srgbClr val="A4A3A4"/>
          </p15:clr>
        </p15:guide>
        <p15:guide id="5" orient="horz" pos="4103">
          <p15:clr>
            <a:srgbClr val="A4A3A4"/>
          </p15:clr>
        </p15:guide>
        <p15:guide id="6" pos="180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17937D-C82D-9482-4CA7-3A1B14236370}" name="Anna Wei" initials="AW" userId="S::XWei7@slb.com::8f8e8368-62a7-49c1-8b27-acf5bc7810f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ADB4A5-3950-4037-ABE5-AE986936BDAA}" v="1" dt="2022-12-12T22:29:58.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07" autoAdjust="0"/>
    <p:restoredTop sz="93326" autoAdjust="0"/>
  </p:normalViewPr>
  <p:slideViewPr>
    <p:cSldViewPr>
      <p:cViewPr varScale="1">
        <p:scale>
          <a:sx n="79" d="100"/>
          <a:sy n="79" d="100"/>
        </p:scale>
        <p:origin x="1133" y="72"/>
      </p:cViewPr>
      <p:guideLst>
        <p:guide orient="horz" pos="2160"/>
        <p:guide pos="2880"/>
      </p:guideLst>
    </p:cSldViewPr>
  </p:slideViewPr>
  <p:outlineViewPr>
    <p:cViewPr>
      <p:scale>
        <a:sx n="33" d="100"/>
        <a:sy n="33" d="100"/>
      </p:scale>
      <p:origin x="0" y="-590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106" d="100"/>
          <a:sy n="106" d="100"/>
        </p:scale>
        <p:origin x="-3180" y="-84"/>
      </p:cViewPr>
      <p:guideLst>
        <p:guide orient="horz" pos="3024"/>
        <p:guide pos="2304"/>
        <p:guide orient="horz" pos="2229"/>
        <p:guide pos="2949"/>
        <p:guide orient="horz" pos="4103"/>
        <p:guide pos="18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238" cy="479426"/>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6"/>
          </a:xfrm>
          <a:prstGeom prst="rect">
            <a:avLst/>
          </a:prstGeom>
        </p:spPr>
        <p:txBody>
          <a:bodyPr vert="horz" lIns="91429" tIns="45715" rIns="91429" bIns="45715" rtlCol="0"/>
          <a:lstStyle>
            <a:lvl1pPr algn="r">
              <a:defRPr sz="1200"/>
            </a:lvl1pPr>
          </a:lstStyle>
          <a:p>
            <a:endParaRPr lang="en-US"/>
          </a:p>
        </p:txBody>
      </p:sp>
      <p:sp>
        <p:nvSpPr>
          <p:cNvPr id="4" name="Footer Placeholder 3"/>
          <p:cNvSpPr>
            <a:spLocks noGrp="1"/>
          </p:cNvSpPr>
          <p:nvPr>
            <p:ph type="ftr" sz="quarter" idx="2"/>
          </p:nvPr>
        </p:nvSpPr>
        <p:spPr>
          <a:xfrm>
            <a:off x="1" y="9120188"/>
            <a:ext cx="3170238" cy="479426"/>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6"/>
          </a:xfrm>
          <a:prstGeom prst="rect">
            <a:avLst/>
          </a:prstGeom>
        </p:spPr>
        <p:txBody>
          <a:bodyPr vert="horz" lIns="91429" tIns="45715" rIns="91429" bIns="45715" rtlCol="0" anchor="b"/>
          <a:lstStyle>
            <a:lvl1pPr algn="r">
              <a:defRPr sz="1200"/>
            </a:lvl1pPr>
          </a:lstStyle>
          <a:p>
            <a:fld id="{58C78A8D-7277-40B6-B772-7BEBB2B09951}" type="slidenum">
              <a:rPr lang="en-US" smtClean="0"/>
              <a:pPr/>
              <a:t>‹#›</a:t>
            </a:fld>
            <a:endParaRPr lang="en-US"/>
          </a:p>
        </p:txBody>
      </p:sp>
    </p:spTree>
    <p:extLst>
      <p:ext uri="{BB962C8B-B14F-4D97-AF65-F5344CB8AC3E}">
        <p14:creationId xmlns:p14="http://schemas.microsoft.com/office/powerpoint/2010/main" val="93358266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0"/>
            <a:ext cx="3170238" cy="479426"/>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eaLnBrk="1" hangingPunct="1">
              <a:defRPr sz="1300"/>
            </a:lvl1pPr>
          </a:lstStyle>
          <a:p>
            <a:pPr>
              <a:defRPr/>
            </a:pPr>
            <a:endParaRPr lang="en-US"/>
          </a:p>
        </p:txBody>
      </p:sp>
      <p:sp>
        <p:nvSpPr>
          <p:cNvPr id="38915" name="Rectangle 3"/>
          <p:cNvSpPr>
            <a:spLocks noGrp="1" noChangeArrowheads="1"/>
          </p:cNvSpPr>
          <p:nvPr>
            <p:ph type="dt" idx="1"/>
          </p:nvPr>
        </p:nvSpPr>
        <p:spPr bwMode="auto">
          <a:xfrm>
            <a:off x="4143375" y="0"/>
            <a:ext cx="3170238" cy="479426"/>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algn="r" eaLnBrk="1" hangingPunct="1">
              <a:defRPr sz="1300"/>
            </a:lvl1pPr>
          </a:lstStyle>
          <a:p>
            <a:pPr>
              <a:defRPr/>
            </a:pPr>
            <a:endParaRPr lang="en-US"/>
          </a:p>
        </p:txBody>
      </p:sp>
      <p:sp>
        <p:nvSpPr>
          <p:cNvPr id="6148" name="Rectangle 4"/>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731839" y="4560890"/>
            <a:ext cx="5851525" cy="4319587"/>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1" y="9120188"/>
            <a:ext cx="3170238" cy="479426"/>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eaLnBrk="1" hangingPunct="1">
              <a:defRPr sz="1300"/>
            </a:lvl1pPr>
          </a:lstStyle>
          <a:p>
            <a:pPr>
              <a:defRPr/>
            </a:pPr>
            <a:endParaRPr lang="en-US"/>
          </a:p>
        </p:txBody>
      </p:sp>
      <p:sp>
        <p:nvSpPr>
          <p:cNvPr id="38919" name="Rectangle 7"/>
          <p:cNvSpPr>
            <a:spLocks noGrp="1" noChangeArrowheads="1"/>
          </p:cNvSpPr>
          <p:nvPr>
            <p:ph type="sldNum" sz="quarter" idx="5"/>
          </p:nvPr>
        </p:nvSpPr>
        <p:spPr bwMode="auto">
          <a:xfrm>
            <a:off x="4143375" y="9120188"/>
            <a:ext cx="3170238" cy="479426"/>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algn="r" eaLnBrk="1" hangingPunct="1">
              <a:defRPr sz="1300"/>
            </a:lvl1pPr>
          </a:lstStyle>
          <a:p>
            <a:pPr>
              <a:defRPr/>
            </a:pPr>
            <a:fld id="{E0522A85-BFA7-4CE9-8260-76D8864B1902}" type="slidenum">
              <a:rPr lang="en-US"/>
              <a:pPr>
                <a:defRPr/>
              </a:pPr>
              <a:t>‹#›</a:t>
            </a:fld>
            <a:endParaRPr lang="en-US"/>
          </a:p>
        </p:txBody>
      </p:sp>
    </p:spTree>
    <p:extLst>
      <p:ext uri="{BB962C8B-B14F-4D97-AF65-F5344CB8AC3E}">
        <p14:creationId xmlns:p14="http://schemas.microsoft.com/office/powerpoint/2010/main" val="23481655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2</a:t>
            </a:fld>
            <a:endParaRPr lang="en-US"/>
          </a:p>
        </p:txBody>
      </p:sp>
    </p:spTree>
    <p:extLst>
      <p:ext uri="{BB962C8B-B14F-4D97-AF65-F5344CB8AC3E}">
        <p14:creationId xmlns:p14="http://schemas.microsoft.com/office/powerpoint/2010/main" val="3458616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3</a:t>
            </a:fld>
            <a:endParaRPr lang="en-US"/>
          </a:p>
        </p:txBody>
      </p:sp>
    </p:spTree>
    <p:extLst>
      <p:ext uri="{BB962C8B-B14F-4D97-AF65-F5344CB8AC3E}">
        <p14:creationId xmlns:p14="http://schemas.microsoft.com/office/powerpoint/2010/main" val="371122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4</a:t>
            </a:fld>
            <a:endParaRPr lang="en-US"/>
          </a:p>
        </p:txBody>
      </p:sp>
    </p:spTree>
    <p:extLst>
      <p:ext uri="{BB962C8B-B14F-4D97-AF65-F5344CB8AC3E}">
        <p14:creationId xmlns:p14="http://schemas.microsoft.com/office/powerpoint/2010/main" val="3458616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E0522A85-BFA7-4CE9-8260-76D8864B1902}" type="slidenum">
              <a:rPr lang="en-US" smtClean="0"/>
              <a:pPr>
                <a:defRPr/>
              </a:pPr>
              <a:t>5</a:t>
            </a:fld>
            <a:endParaRPr lang="en-US"/>
          </a:p>
        </p:txBody>
      </p:sp>
    </p:spTree>
    <p:extLst>
      <p:ext uri="{BB962C8B-B14F-4D97-AF65-F5344CB8AC3E}">
        <p14:creationId xmlns:p14="http://schemas.microsoft.com/office/powerpoint/2010/main" val="34350678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ED0CB8-302C-4A68-A61A-F45DAC381E15}" type="slidenum">
              <a:rPr lang="en-US" smtClean="0"/>
              <a:pPr>
                <a:defRPr/>
              </a:pPr>
              <a:t>‹#›</a:t>
            </a:fld>
            <a:endParaRPr lang="en-US"/>
          </a:p>
        </p:txBody>
      </p:sp>
      <p:cxnSp>
        <p:nvCxnSpPr>
          <p:cNvPr id="8" name="Straight Connector 7"/>
          <p:cNvCxnSpPr/>
          <p:nvPr userDrawn="1"/>
        </p:nvCxnSpPr>
        <p:spPr>
          <a:xfrm>
            <a:off x="685800" y="3581400"/>
            <a:ext cx="7772400" cy="0"/>
          </a:xfrm>
          <a:prstGeom prst="line">
            <a:avLst/>
          </a:prstGeom>
          <a:ln w="22225">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0" y="0"/>
            <a:ext cx="2286000" cy="2286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FE8CFD-FF7C-4171-9B1A-CF99B328687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609600" y="1600200"/>
            <a:ext cx="8229600" cy="4525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41BB773-1DFC-4B93-96E2-AA177FCC269D}" type="slidenum">
              <a:rPr lang="en-US" smtClean="0"/>
              <a:pPr>
                <a:defRPr/>
              </a:pPr>
              <a:t>‹#›</a:t>
            </a:fld>
            <a:endParaRPr lang="en-US" dirty="0"/>
          </a:p>
        </p:txBody>
      </p:sp>
      <p:cxnSp>
        <p:nvCxnSpPr>
          <p:cNvPr id="8" name="Straight Connector 7"/>
          <p:cNvCxnSpPr/>
          <p:nvPr userDrawn="1"/>
        </p:nvCxnSpPr>
        <p:spPr>
          <a:xfrm>
            <a:off x="457200" y="1295400"/>
            <a:ext cx="8229600"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010D089-7659-4A62-97AB-9C9E0474C541}" type="slidenum">
              <a:rPr lang="en-US" smtClean="0"/>
              <a:pPr>
                <a:defRPr/>
              </a:pPr>
              <a:t>‹#›</a:t>
            </a:fld>
            <a:endParaRPr lang="en-US"/>
          </a:p>
        </p:txBody>
      </p:sp>
      <p:cxnSp>
        <p:nvCxnSpPr>
          <p:cNvPr id="10" name="Straight Connector 9"/>
          <p:cNvCxnSpPr/>
          <p:nvPr userDrawn="1"/>
        </p:nvCxnSpPr>
        <p:spPr>
          <a:xfrm>
            <a:off x="457200" y="1295400"/>
            <a:ext cx="8229600"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5BC1E87-6F61-4DA6-9871-385CFA2AB806}" type="slidenum">
              <a:rPr lang="en-US" smtClean="0"/>
              <a:pPr>
                <a:defRPr/>
              </a:pPr>
              <a:t>‹#›</a:t>
            </a:fld>
            <a:endParaRPr lang="en-US"/>
          </a:p>
        </p:txBody>
      </p:sp>
      <p:cxnSp>
        <p:nvCxnSpPr>
          <p:cNvPr id="11" name="Straight Connector 10"/>
          <p:cNvCxnSpPr/>
          <p:nvPr userDrawn="1"/>
        </p:nvCxnSpPr>
        <p:spPr>
          <a:xfrm>
            <a:off x="457200" y="1295400"/>
            <a:ext cx="8229600"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AC2AEFC-E0D4-49F8-9D4F-2D38A8786BD2}" type="slidenum">
              <a:rPr lang="en-US" smtClean="0"/>
              <a:pPr>
                <a:defRPr/>
              </a:pPr>
              <a:t>‹#›</a:t>
            </a:fld>
            <a:endParaRPr lang="en-US"/>
          </a:p>
        </p:txBody>
      </p:sp>
      <p:cxnSp>
        <p:nvCxnSpPr>
          <p:cNvPr id="7" name="Straight Connector 6"/>
          <p:cNvCxnSpPr/>
          <p:nvPr userDrawn="1"/>
        </p:nvCxnSpPr>
        <p:spPr>
          <a:xfrm>
            <a:off x="457200" y="1295400"/>
            <a:ext cx="8229600" cy="0"/>
          </a:xfrm>
          <a:prstGeom prst="line">
            <a:avLst/>
          </a:prstGeom>
          <a:ln w="22225"/>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EC1D248-0CEF-4920-B634-2F17E9F647AD}" type="slidenum">
              <a:rPr lang="en-US" smtClean="0"/>
              <a:pPr>
                <a:defRPr/>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00" y="0"/>
            <a:ext cx="1447800" cy="14478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6464CD-E969-46EB-ACDD-033F03145F3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DF24693-F9AE-4793-A003-5FDE057B97B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CC18A81-E125-4747-BD87-812367F9250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a:t>August 9, 2022</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dirty="0"/>
              <a:t>Version 1.1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9941ADB-C862-441F-9800-50C72FCE3E9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wshattuck@gmai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wshattuck@gmail.com" TargetMode="External"/><Relationship Id="rId7" Type="http://schemas.openxmlformats.org/officeDocument/2006/relationships/hyperlink" Target="https://norriscenter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bharath.rajappa@conocophillips.com" TargetMode="External"/><Relationship Id="rId5" Type="http://schemas.openxmlformats.org/officeDocument/2006/relationships/hyperlink" Target="mailto:swathika.jayakumar@corelab.com" TargetMode="External"/><Relationship Id="rId4" Type="http://schemas.openxmlformats.org/officeDocument/2006/relationships/hyperlink" Target="mailto:taylor_butler@swn.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lindseynewsome@gmai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communications.spegcs@gmail.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pegcs.org/events/640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robert.bohn@halliburton.com" TargetMode="External"/><Relationship Id="rId2" Type="http://schemas.openxmlformats.org/officeDocument/2006/relationships/hyperlink" Target="mailto:kanat.iskaliyev@libertyfrac.com" TargetMode="External"/><Relationship Id="rId1" Type="http://schemas.openxmlformats.org/officeDocument/2006/relationships/slideLayout" Target="../slideLayouts/slideLayout5.xml"/><Relationship Id="rId6" Type="http://schemas.openxmlformats.org/officeDocument/2006/relationships/hyperlink" Target="mailto:lrochner@spe.org" TargetMode="External"/><Relationship Id="rId5" Type="http://schemas.openxmlformats.org/officeDocument/2006/relationships/hyperlink" Target="mailto:Chad.Senters@corelab.com" TargetMode="External"/><Relationship Id="rId4" Type="http://schemas.openxmlformats.org/officeDocument/2006/relationships/hyperlink" Target="mailto:John.Lassek@ovintiv.com"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Abhinandan.Kohli@shell.com" TargetMode="External"/><Relationship Id="rId13" Type="http://schemas.openxmlformats.org/officeDocument/2006/relationships/hyperlink" Target="mailto:PShukla5@slb.com" TargetMode="External"/><Relationship Id="rId18" Type="http://schemas.openxmlformats.org/officeDocument/2006/relationships/hyperlink" Target="mailto:bdavis0819@gmail.com" TargetMode="External"/><Relationship Id="rId3" Type="http://schemas.openxmlformats.org/officeDocument/2006/relationships/hyperlink" Target="mailto:niiahelenunoo@gmail.com" TargetMode="External"/><Relationship Id="rId7" Type="http://schemas.openxmlformats.org/officeDocument/2006/relationships/hyperlink" Target="mailto:bharath.rajappa@conocophillips.com" TargetMode="External"/><Relationship Id="rId12" Type="http://schemas.openxmlformats.org/officeDocument/2006/relationships/hyperlink" Target="mailto:aaron.burton@morphpackers.com" TargetMode="External"/><Relationship Id="rId17" Type="http://schemas.openxmlformats.org/officeDocument/2006/relationships/hyperlink" Target="mailto:lrochner@spe.org" TargetMode="External"/><Relationship Id="rId2" Type="http://schemas.openxmlformats.org/officeDocument/2006/relationships/hyperlink" Target="mailto:ctorres@roes.online" TargetMode="External"/><Relationship Id="rId16" Type="http://schemas.openxmlformats.org/officeDocument/2006/relationships/hyperlink" Target="mailto:aromanyuk@peregrinepetroleum.com" TargetMode="External"/><Relationship Id="rId1" Type="http://schemas.openxmlformats.org/officeDocument/2006/relationships/slideLayout" Target="../slideLayouts/slideLayout5.xml"/><Relationship Id="rId6" Type="http://schemas.openxmlformats.org/officeDocument/2006/relationships/hyperlink" Target="mailto:Swathika.Jayakumar@corelab.com" TargetMode="External"/><Relationship Id="rId11" Type="http://schemas.openxmlformats.org/officeDocument/2006/relationships/hyperlink" Target="mailto:annawei2014@gmail.com" TargetMode="External"/><Relationship Id="rId5" Type="http://schemas.openxmlformats.org/officeDocument/2006/relationships/hyperlink" Target="mailto:derek.key@corelab.com" TargetMode="External"/><Relationship Id="rId15" Type="http://schemas.openxmlformats.org/officeDocument/2006/relationships/hyperlink" Target="mailto:taylor_butler@swn.com" TargetMode="External"/><Relationship Id="rId10" Type="http://schemas.openxmlformats.org/officeDocument/2006/relationships/hyperlink" Target="mailto:eric.robken@siemens-energy.com" TargetMode="External"/><Relationship Id="rId19" Type="http://schemas.openxmlformats.org/officeDocument/2006/relationships/hyperlink" Target="mailto:simeon.eburi@chevron.com" TargetMode="External"/><Relationship Id="rId4" Type="http://schemas.openxmlformats.org/officeDocument/2006/relationships/hyperlink" Target="mailto:amartinez@demac.com" TargetMode="External"/><Relationship Id="rId9" Type="http://schemas.openxmlformats.org/officeDocument/2006/relationships/hyperlink" Target="mailto:demsimanjuntak@gmail.com" TargetMode="External"/><Relationship Id="rId14" Type="http://schemas.openxmlformats.org/officeDocument/2006/relationships/hyperlink" Target="mailto:twshattuck@gmail.com"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mailto:hcramm@stokesandspiehler.net" TargetMode="External"/><Relationship Id="rId3" Type="http://schemas.openxmlformats.org/officeDocument/2006/relationships/hyperlink" Target="mailto:robbohn14@gmail.com" TargetMode="External"/><Relationship Id="rId7" Type="http://schemas.openxmlformats.org/officeDocument/2006/relationships/hyperlink" Target="mailto:ceramist@att.net" TargetMode="External"/><Relationship Id="rId2" Type="http://schemas.openxmlformats.org/officeDocument/2006/relationships/hyperlink" Target="mailto:mjones@gepllc.com" TargetMode="External"/><Relationship Id="rId1" Type="http://schemas.openxmlformats.org/officeDocument/2006/relationships/slideLayout" Target="../slideLayouts/slideLayout5.xml"/><Relationship Id="rId6" Type="http://schemas.openxmlformats.org/officeDocument/2006/relationships/hyperlink" Target="mailto:robertsaucedo@gmail.com" TargetMode="External"/><Relationship Id="rId5" Type="http://schemas.openxmlformats.org/officeDocument/2006/relationships/hyperlink" Target="mailto:s.pushpesh@gmail.com" TargetMode="External"/><Relationship Id="rId10" Type="http://schemas.openxmlformats.org/officeDocument/2006/relationships/hyperlink" Target="mailto:kkvenepalli@gmail.com" TargetMode="External"/><Relationship Id="rId4" Type="http://schemas.openxmlformats.org/officeDocument/2006/relationships/hyperlink" Target="mailto:madhusuden.agrawal@bp.com" TargetMode="External"/><Relationship Id="rId9" Type="http://schemas.openxmlformats.org/officeDocument/2006/relationships/hyperlink" Target="mailto:apatil14@onesubsea.slb.co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mailto:namisouthern@yahoo.com" TargetMode="External"/><Relationship Id="rId3" Type="http://schemas.openxmlformats.org/officeDocument/2006/relationships/hyperlink" Target="mailto:AShakirova@slb.com" TargetMode="External"/><Relationship Id="rId7" Type="http://schemas.openxmlformats.org/officeDocument/2006/relationships/hyperlink" Target="mailto:yetunde.okediji@gmail.com" TargetMode="External"/><Relationship Id="rId2" Type="http://schemas.openxmlformats.org/officeDocument/2006/relationships/hyperlink" Target="mailto:patricia.e.carreras@gmail.com" TargetMode="External"/><Relationship Id="rId1" Type="http://schemas.openxmlformats.org/officeDocument/2006/relationships/slideLayout" Target="../slideLayouts/slideLayout5.xml"/><Relationship Id="rId6" Type="http://schemas.openxmlformats.org/officeDocument/2006/relationships/hyperlink" Target="mailto:jeff.dwiggins@artliftsolutions.com" TargetMode="External"/><Relationship Id="rId5" Type="http://schemas.openxmlformats.org/officeDocument/2006/relationships/hyperlink" Target="mailto:golf@spegcs.org" TargetMode="External"/><Relationship Id="rId10" Type="http://schemas.openxmlformats.org/officeDocument/2006/relationships/hyperlink" Target="mailto:lindseynewsome@gmail.com" TargetMode="External"/><Relationship Id="rId4" Type="http://schemas.openxmlformats.org/officeDocument/2006/relationships/hyperlink" Target="mailto:marshal.wigwe@gmail.com" TargetMode="External"/><Relationship Id="rId9" Type="http://schemas.openxmlformats.org/officeDocument/2006/relationships/hyperlink" Target="mailto:pruee.smith@b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graphicFrame>
        <p:nvGraphicFramePr>
          <p:cNvPr id="4" name="Table 4">
            <a:extLst>
              <a:ext uri="{FF2B5EF4-FFF2-40B4-BE49-F238E27FC236}">
                <a16:creationId xmlns:a16="http://schemas.microsoft.com/office/drawing/2014/main" id="{C5658118-8AC9-4B81-BADD-D98205D8D6BA}"/>
              </a:ext>
            </a:extLst>
          </p:cNvPr>
          <p:cNvGraphicFramePr>
            <a:graphicFrameLocks noGrp="1"/>
          </p:cNvGraphicFramePr>
          <p:nvPr>
            <p:extLst>
              <p:ext uri="{D42A27DB-BD31-4B8C-83A1-F6EECF244321}">
                <p14:modId xmlns:p14="http://schemas.microsoft.com/office/powerpoint/2010/main" val="3332805466"/>
              </p:ext>
            </p:extLst>
          </p:nvPr>
        </p:nvGraphicFramePr>
        <p:xfrm>
          <a:off x="451262" y="3080563"/>
          <a:ext cx="8229600" cy="2108200"/>
        </p:xfrm>
        <a:graphic>
          <a:graphicData uri="http://schemas.openxmlformats.org/drawingml/2006/table">
            <a:tbl>
              <a:tblPr firstRow="1" bandRow="1">
                <a:tableStyleId>{5C22544A-7EE6-4342-B048-85BDC9FD1C3A}</a:tableStyleId>
              </a:tblPr>
              <a:tblGrid>
                <a:gridCol w="1606138">
                  <a:extLst>
                    <a:ext uri="{9D8B030D-6E8A-4147-A177-3AD203B41FA5}">
                      <a16:colId xmlns:a16="http://schemas.microsoft.com/office/drawing/2014/main" val="3811410213"/>
                    </a:ext>
                  </a:extLst>
                </a:gridCol>
                <a:gridCol w="1447800">
                  <a:extLst>
                    <a:ext uri="{9D8B030D-6E8A-4147-A177-3AD203B41FA5}">
                      <a16:colId xmlns:a16="http://schemas.microsoft.com/office/drawing/2014/main" val="2220105678"/>
                    </a:ext>
                  </a:extLst>
                </a:gridCol>
                <a:gridCol w="3505200">
                  <a:extLst>
                    <a:ext uri="{9D8B030D-6E8A-4147-A177-3AD203B41FA5}">
                      <a16:colId xmlns:a16="http://schemas.microsoft.com/office/drawing/2014/main" val="1394293857"/>
                    </a:ext>
                  </a:extLst>
                </a:gridCol>
                <a:gridCol w="1670462">
                  <a:extLst>
                    <a:ext uri="{9D8B030D-6E8A-4147-A177-3AD203B41FA5}">
                      <a16:colId xmlns:a16="http://schemas.microsoft.com/office/drawing/2014/main" val="1278654896"/>
                    </a:ext>
                  </a:extLst>
                </a:gridCol>
              </a:tblGrid>
              <a:tr h="370840">
                <a:tc>
                  <a:txBody>
                    <a:bodyPr/>
                    <a:lstStyle/>
                    <a:p>
                      <a:pPr algn="ctr"/>
                      <a:r>
                        <a:rPr lang="en-US" sz="1400" dirty="0"/>
                        <a:t>Version Number</a:t>
                      </a:r>
                    </a:p>
                  </a:txBody>
                  <a:tcPr/>
                </a:tc>
                <a:tc>
                  <a:txBody>
                    <a:bodyPr/>
                    <a:lstStyle/>
                    <a:p>
                      <a:pPr algn="ctr"/>
                      <a:r>
                        <a:rPr lang="en-US" sz="1400" dirty="0"/>
                        <a:t>Modified By</a:t>
                      </a:r>
                    </a:p>
                  </a:txBody>
                  <a:tcPr/>
                </a:tc>
                <a:tc>
                  <a:txBody>
                    <a:bodyPr/>
                    <a:lstStyle/>
                    <a:p>
                      <a:pPr algn="ctr"/>
                      <a:r>
                        <a:rPr lang="en-US" sz="1400" dirty="0"/>
                        <a:t>Modifications Made</a:t>
                      </a:r>
                    </a:p>
                  </a:txBody>
                  <a:tcPr/>
                </a:tc>
                <a:tc>
                  <a:txBody>
                    <a:bodyPr/>
                    <a:lstStyle/>
                    <a:p>
                      <a:pPr algn="ctr"/>
                      <a:r>
                        <a:rPr lang="en-US" sz="1400" dirty="0"/>
                        <a:t>Date Modified</a:t>
                      </a:r>
                    </a:p>
                  </a:txBody>
                  <a:tcPr/>
                </a:tc>
                <a:extLst>
                  <a:ext uri="{0D108BD9-81ED-4DB2-BD59-A6C34878D82A}">
                    <a16:rowId xmlns:a16="http://schemas.microsoft.com/office/drawing/2014/main" val="3152116655"/>
                  </a:ext>
                </a:extLst>
              </a:tr>
              <a:tr h="0">
                <a:tc>
                  <a:txBody>
                    <a:bodyPr/>
                    <a:lstStyle/>
                    <a:p>
                      <a:pPr algn="ctr"/>
                      <a:r>
                        <a:rPr lang="en-US" sz="1400" dirty="0"/>
                        <a:t>1.0</a:t>
                      </a:r>
                    </a:p>
                  </a:txBody>
                  <a:tcPr/>
                </a:tc>
                <a:tc>
                  <a:txBody>
                    <a:bodyPr/>
                    <a:lstStyle/>
                    <a:p>
                      <a:r>
                        <a:rPr lang="en-US" sz="1400" dirty="0"/>
                        <a:t>Thomas Shattuck</a:t>
                      </a:r>
                    </a:p>
                  </a:txBody>
                  <a:tcPr/>
                </a:tc>
                <a:tc>
                  <a:txBody>
                    <a:bodyPr/>
                    <a:lstStyle/>
                    <a:p>
                      <a:r>
                        <a:rPr lang="en-US" sz="1400" dirty="0"/>
                        <a:t>First Draft</a:t>
                      </a:r>
                    </a:p>
                  </a:txBody>
                  <a:tcPr/>
                </a:tc>
                <a:tc>
                  <a:txBody>
                    <a:bodyPr/>
                    <a:lstStyle/>
                    <a:p>
                      <a:r>
                        <a:rPr lang="en-US" sz="1400" dirty="0"/>
                        <a:t>July 19, 2022</a:t>
                      </a:r>
                    </a:p>
                  </a:txBody>
                  <a:tcPr/>
                </a:tc>
                <a:extLst>
                  <a:ext uri="{0D108BD9-81ED-4DB2-BD59-A6C34878D82A}">
                    <a16:rowId xmlns:a16="http://schemas.microsoft.com/office/drawing/2014/main" val="796008410"/>
                  </a:ext>
                </a:extLst>
              </a:tr>
              <a:tr h="291592">
                <a:tc>
                  <a:txBody>
                    <a:bodyPr/>
                    <a:lstStyle/>
                    <a:p>
                      <a:pPr algn="ctr"/>
                      <a:r>
                        <a:rPr lang="en-US" sz="1400" dirty="0"/>
                        <a:t>1.1</a:t>
                      </a:r>
                    </a:p>
                  </a:txBody>
                  <a:tcPr/>
                </a:tc>
                <a:tc>
                  <a:txBody>
                    <a:bodyPr/>
                    <a:lstStyle/>
                    <a:p>
                      <a:r>
                        <a:rPr lang="en-US" sz="1400" dirty="0"/>
                        <a:t>Thomas Shattuck</a:t>
                      </a:r>
                    </a:p>
                  </a:txBody>
                  <a:tcPr/>
                </a:tc>
                <a:tc>
                  <a:txBody>
                    <a:bodyPr/>
                    <a:lstStyle/>
                    <a:p>
                      <a:r>
                        <a:rPr lang="en-US" sz="1400" dirty="0"/>
                        <a:t>Revised answers and updated contact information based on </a:t>
                      </a:r>
                      <a:r>
                        <a:rPr lang="en-US" sz="1400" dirty="0" err="1"/>
                        <a:t>BoD</a:t>
                      </a:r>
                      <a:r>
                        <a:rPr lang="en-US" sz="1400" dirty="0"/>
                        <a:t> feedback.</a:t>
                      </a:r>
                    </a:p>
                  </a:txBody>
                  <a:tcPr/>
                </a:tc>
                <a:tc>
                  <a:txBody>
                    <a:bodyPr/>
                    <a:lstStyle/>
                    <a:p>
                      <a:r>
                        <a:rPr lang="en-US" sz="1400" dirty="0"/>
                        <a:t>August 9, 2022</a:t>
                      </a:r>
                    </a:p>
                  </a:txBody>
                  <a:tcPr/>
                </a:tc>
                <a:extLst>
                  <a:ext uri="{0D108BD9-81ED-4DB2-BD59-A6C34878D82A}">
                    <a16:rowId xmlns:a16="http://schemas.microsoft.com/office/drawing/2014/main" val="3771083047"/>
                  </a:ext>
                </a:extLst>
              </a:tr>
              <a:tr h="217424">
                <a:tc>
                  <a:txBody>
                    <a:bodyPr/>
                    <a:lstStyle/>
                    <a:p>
                      <a:pPr algn="ctr"/>
                      <a:r>
                        <a:rPr lang="en-US" sz="1400" dirty="0"/>
                        <a:t>1.2</a:t>
                      </a:r>
                    </a:p>
                  </a:txBody>
                  <a:tcPr/>
                </a:tc>
                <a:tc>
                  <a:txBody>
                    <a:bodyPr/>
                    <a:lstStyle/>
                    <a:p>
                      <a:r>
                        <a:rPr lang="en-US" sz="1400" dirty="0"/>
                        <a:t>Thomas Shattuck</a:t>
                      </a:r>
                    </a:p>
                  </a:txBody>
                  <a:tcPr/>
                </a:tc>
                <a:tc>
                  <a:txBody>
                    <a:bodyPr/>
                    <a:lstStyle/>
                    <a:p>
                      <a:r>
                        <a:rPr lang="en-US" sz="1400" dirty="0"/>
                        <a:t>Added updated slide on fee/low-cost venues.</a:t>
                      </a:r>
                    </a:p>
                  </a:txBody>
                  <a:tcPr/>
                </a:tc>
                <a:tc>
                  <a:txBody>
                    <a:bodyPr/>
                    <a:lstStyle/>
                    <a:p>
                      <a:r>
                        <a:rPr lang="en-US" sz="1400" dirty="0"/>
                        <a:t>December 12, 2022</a:t>
                      </a:r>
                    </a:p>
                  </a:txBody>
                  <a:tcPr/>
                </a:tc>
                <a:extLst>
                  <a:ext uri="{0D108BD9-81ED-4DB2-BD59-A6C34878D82A}">
                    <a16:rowId xmlns:a16="http://schemas.microsoft.com/office/drawing/2014/main" val="268817639"/>
                  </a:ext>
                </a:extLst>
              </a:tr>
              <a:tr h="143256">
                <a:tc>
                  <a:txBody>
                    <a:bodyPr/>
                    <a:lstStyle/>
                    <a:p>
                      <a:pPr algn="ct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247983700"/>
                  </a:ext>
                </a:extLst>
              </a:tr>
              <a:tr h="0">
                <a:tc>
                  <a:txBody>
                    <a:bodyPr/>
                    <a:lstStyle/>
                    <a:p>
                      <a:pPr algn="ct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2183575304"/>
                  </a:ext>
                </a:extLst>
              </a:tr>
            </a:tbl>
          </a:graphicData>
        </a:graphic>
      </p:graphicFrame>
      <p:sp>
        <p:nvSpPr>
          <p:cNvPr id="5" name="TextBox 4">
            <a:extLst>
              <a:ext uri="{FF2B5EF4-FFF2-40B4-BE49-F238E27FC236}">
                <a16:creationId xmlns:a16="http://schemas.microsoft.com/office/drawing/2014/main" id="{BFF70C56-47CC-4FFA-A3C4-63424CCED3BA}"/>
              </a:ext>
            </a:extLst>
          </p:cNvPr>
          <p:cNvSpPr txBox="1"/>
          <p:nvPr/>
        </p:nvSpPr>
        <p:spPr>
          <a:xfrm>
            <a:off x="451262" y="1772047"/>
            <a:ext cx="8229600" cy="954107"/>
          </a:xfrm>
          <a:prstGeom prst="rect">
            <a:avLst/>
          </a:prstGeom>
          <a:noFill/>
        </p:spPr>
        <p:txBody>
          <a:bodyPr wrap="square" rtlCol="0">
            <a:spAutoFit/>
          </a:bodyPr>
          <a:lstStyle/>
          <a:p>
            <a:r>
              <a:rPr lang="en-US" sz="1400" dirty="0"/>
              <a:t>This Frequently Asked Questions (FAQ) contains general guidance and best practices for SPE GCS study groups and committees when organizing events. It also includes contact information for the current GCS board of directors, as well as the study groups and committee chairs. Please contact Thomas Shattuck (</a:t>
            </a:r>
            <a:r>
              <a:rPr lang="en-US" sz="1400" dirty="0">
                <a:hlinkClick r:id="rId3"/>
              </a:rPr>
              <a:t>twshattuck@gmail.com</a:t>
            </a:r>
            <a:r>
              <a:rPr lang="en-US" sz="1400" dirty="0"/>
              <a:t>) for any updates, corrections, or clarifications. </a:t>
            </a:r>
            <a:endParaRPr lang="nl-NL" sz="1400" dirty="0"/>
          </a:p>
        </p:txBody>
      </p:sp>
    </p:spTree>
    <p:extLst>
      <p:ext uri="{BB962C8B-B14F-4D97-AF65-F5344CB8AC3E}">
        <p14:creationId xmlns:p14="http://schemas.microsoft.com/office/powerpoint/2010/main" val="198838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sp>
        <p:nvSpPr>
          <p:cNvPr id="3" name="TextBox 2">
            <a:extLst>
              <a:ext uri="{FF2B5EF4-FFF2-40B4-BE49-F238E27FC236}">
                <a16:creationId xmlns:a16="http://schemas.microsoft.com/office/drawing/2014/main" id="{CA6EFB91-D0CE-4D8B-B7D3-DC9E60C0ADF2}"/>
              </a:ext>
            </a:extLst>
          </p:cNvPr>
          <p:cNvSpPr txBox="1"/>
          <p:nvPr/>
        </p:nvSpPr>
        <p:spPr>
          <a:xfrm>
            <a:off x="457200" y="1981200"/>
            <a:ext cx="8229600" cy="954107"/>
          </a:xfrm>
          <a:prstGeom prst="rect">
            <a:avLst/>
          </a:prstGeom>
          <a:noFill/>
        </p:spPr>
        <p:txBody>
          <a:bodyPr wrap="square" rtlCol="0">
            <a:spAutoFit/>
          </a:bodyPr>
          <a:lstStyle/>
          <a:p>
            <a:r>
              <a:rPr lang="en-US" sz="1400" dirty="0"/>
              <a:t>For general SPE GCS questions, please contact Thomas Shattuck (</a:t>
            </a:r>
            <a:r>
              <a:rPr lang="en-US" sz="1400" dirty="0">
                <a:hlinkClick r:id="rId3"/>
              </a:rPr>
              <a:t>twshattuck@gmail.com</a:t>
            </a:r>
            <a:r>
              <a:rPr lang="en-US" sz="1400" dirty="0"/>
              <a:t>) or Taylor Butler (</a:t>
            </a:r>
            <a:r>
              <a:rPr lang="en-US" sz="1400" dirty="0">
                <a:hlinkClick r:id="rId4"/>
              </a:rPr>
              <a:t>taylor_butler@swn.com</a:t>
            </a:r>
            <a:r>
              <a:rPr lang="en-US" sz="1400" dirty="0"/>
              <a:t>). If you have questions about budgeting or expenses, please contact treasurer </a:t>
            </a:r>
            <a:r>
              <a:rPr lang="nl-NL" sz="1400" dirty="0"/>
              <a:t>Swathika Jayakumar (</a:t>
            </a:r>
            <a:r>
              <a:rPr lang="nl-NL" sz="1400" dirty="0">
                <a:hlinkClick r:id="rId5"/>
              </a:rPr>
              <a:t>swathika.jayakumar@corelab.com</a:t>
            </a:r>
            <a:r>
              <a:rPr lang="nl-NL" sz="1400" dirty="0"/>
              <a:t>) and vice treasurer Bharath Rajappa (</a:t>
            </a:r>
            <a:r>
              <a:rPr lang="nl-NL" sz="1400" dirty="0">
                <a:hlinkClick r:id="rId6"/>
              </a:rPr>
              <a:t>bharath.rajappa@conocophillips.com</a:t>
            </a:r>
            <a:r>
              <a:rPr lang="en-US" sz="1400" dirty="0"/>
              <a:t>). </a:t>
            </a:r>
            <a:endParaRPr lang="nl-NL" sz="1400" dirty="0"/>
          </a:p>
        </p:txBody>
      </p:sp>
      <p:sp>
        <p:nvSpPr>
          <p:cNvPr id="4" name="TextBox 3">
            <a:extLst>
              <a:ext uri="{FF2B5EF4-FFF2-40B4-BE49-F238E27FC236}">
                <a16:creationId xmlns:a16="http://schemas.microsoft.com/office/drawing/2014/main" id="{0547B858-6E6D-4323-B1C8-7DF72B7BB4C9}"/>
              </a:ext>
            </a:extLst>
          </p:cNvPr>
          <p:cNvSpPr txBox="1"/>
          <p:nvPr/>
        </p:nvSpPr>
        <p:spPr>
          <a:xfrm>
            <a:off x="457200" y="1611868"/>
            <a:ext cx="8305800" cy="369332"/>
          </a:xfrm>
          <a:prstGeom prst="rect">
            <a:avLst/>
          </a:prstGeom>
          <a:noFill/>
        </p:spPr>
        <p:txBody>
          <a:bodyPr wrap="square" rtlCol="0">
            <a:spAutoFit/>
          </a:bodyPr>
          <a:lstStyle/>
          <a:p>
            <a:r>
              <a:rPr lang="en-US" b="1" dirty="0"/>
              <a:t>Who should I contact if I have a question?</a:t>
            </a:r>
          </a:p>
        </p:txBody>
      </p:sp>
      <p:sp>
        <p:nvSpPr>
          <p:cNvPr id="5" name="TextBox 4">
            <a:extLst>
              <a:ext uri="{FF2B5EF4-FFF2-40B4-BE49-F238E27FC236}">
                <a16:creationId xmlns:a16="http://schemas.microsoft.com/office/drawing/2014/main" id="{DC333B50-0E51-4AC9-9D8C-516BFFED8F3F}"/>
              </a:ext>
            </a:extLst>
          </p:cNvPr>
          <p:cNvSpPr txBox="1"/>
          <p:nvPr/>
        </p:nvSpPr>
        <p:spPr>
          <a:xfrm>
            <a:off x="457200" y="3212068"/>
            <a:ext cx="8229600" cy="369332"/>
          </a:xfrm>
          <a:prstGeom prst="rect">
            <a:avLst/>
          </a:prstGeom>
          <a:noFill/>
        </p:spPr>
        <p:txBody>
          <a:bodyPr wrap="square" rtlCol="0">
            <a:spAutoFit/>
          </a:bodyPr>
          <a:lstStyle/>
          <a:p>
            <a:r>
              <a:rPr lang="en-US" b="1" dirty="0"/>
              <a:t>Does the GCS Board recommend specific venues?</a:t>
            </a:r>
          </a:p>
        </p:txBody>
      </p:sp>
      <p:sp>
        <p:nvSpPr>
          <p:cNvPr id="6" name="TextBox 5">
            <a:extLst>
              <a:ext uri="{FF2B5EF4-FFF2-40B4-BE49-F238E27FC236}">
                <a16:creationId xmlns:a16="http://schemas.microsoft.com/office/drawing/2014/main" id="{97872D6A-A9AD-45DF-9B0C-46A3864AC437}"/>
              </a:ext>
            </a:extLst>
          </p:cNvPr>
          <p:cNvSpPr txBox="1"/>
          <p:nvPr/>
        </p:nvSpPr>
        <p:spPr>
          <a:xfrm>
            <a:off x="457200" y="3581400"/>
            <a:ext cx="8305800" cy="1600438"/>
          </a:xfrm>
          <a:prstGeom prst="rect">
            <a:avLst/>
          </a:prstGeom>
          <a:noFill/>
        </p:spPr>
        <p:txBody>
          <a:bodyPr wrap="square" rtlCol="0">
            <a:spAutoFit/>
          </a:bodyPr>
          <a:lstStyle/>
          <a:p>
            <a:r>
              <a:rPr lang="en-US" sz="1400" dirty="0"/>
              <a:t>No, the GCS board does not recommend specific venues. However, we have access to several free or low-cost venues highlighted on slide 6.</a:t>
            </a:r>
            <a:endParaRPr lang="nl-NL" sz="1400" dirty="0"/>
          </a:p>
          <a:p>
            <a:endParaRPr lang="nl-NL" sz="1400" dirty="0">
              <a:solidFill>
                <a:srgbClr val="FF0000"/>
              </a:solidFill>
              <a:highlight>
                <a:srgbClr val="FFFF00"/>
              </a:highlight>
            </a:endParaRPr>
          </a:p>
          <a:p>
            <a:r>
              <a:rPr lang="en-US" sz="1400" dirty="0"/>
              <a:t>Outside of those venues, multiple groups have used </a:t>
            </a:r>
            <a:r>
              <a:rPr lang="en-US" sz="1400" dirty="0">
                <a:hlinkClick r:id="rId7"/>
              </a:rPr>
              <a:t>Norris Conference Center </a:t>
            </a:r>
            <a:r>
              <a:rPr lang="en-US" sz="1400" dirty="0"/>
              <a:t>(Westchase and </a:t>
            </a:r>
            <a:r>
              <a:rPr lang="en-US" sz="1400" dirty="0" err="1"/>
              <a:t>CityCentre</a:t>
            </a:r>
            <a:r>
              <a:rPr lang="en-US" sz="1400" dirty="0"/>
              <a:t>) and Petroleum Club of Houston (downtown) for larger events. Restaurants may be able to accommodate smaller meetings, but there may not be access to AV equipment. If you are having trouble finding a venue, please contact Thomas or Taylor.</a:t>
            </a:r>
            <a:endParaRPr lang="nl-NL" sz="1400" dirty="0">
              <a:solidFill>
                <a:srgbClr val="FF0000"/>
              </a:solidFill>
              <a:highlight>
                <a:srgbClr val="FFFF00"/>
              </a:highlight>
            </a:endParaRPr>
          </a:p>
        </p:txBody>
      </p:sp>
    </p:spTree>
    <p:extLst>
      <p:ext uri="{BB962C8B-B14F-4D97-AF65-F5344CB8AC3E}">
        <p14:creationId xmlns:p14="http://schemas.microsoft.com/office/powerpoint/2010/main" val="135114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sp>
        <p:nvSpPr>
          <p:cNvPr id="3" name="TextBox 2">
            <a:extLst>
              <a:ext uri="{FF2B5EF4-FFF2-40B4-BE49-F238E27FC236}">
                <a16:creationId xmlns:a16="http://schemas.microsoft.com/office/drawing/2014/main" id="{CA6EFB91-D0CE-4D8B-B7D3-DC9E60C0ADF2}"/>
              </a:ext>
            </a:extLst>
          </p:cNvPr>
          <p:cNvSpPr txBox="1"/>
          <p:nvPr/>
        </p:nvSpPr>
        <p:spPr>
          <a:xfrm>
            <a:off x="457200" y="1981200"/>
            <a:ext cx="8229600" cy="2462213"/>
          </a:xfrm>
          <a:prstGeom prst="rect">
            <a:avLst/>
          </a:prstGeom>
          <a:noFill/>
        </p:spPr>
        <p:txBody>
          <a:bodyPr wrap="square" rtlCol="0">
            <a:spAutoFit/>
          </a:bodyPr>
          <a:lstStyle/>
          <a:p>
            <a:r>
              <a:rPr lang="en-US" sz="1400" dirty="0"/>
              <a:t>GCS sends weekly emails to the entire section on Monday, except on holidays. These emails are the only section-wide emails that are currently sent, and they promote upcoming events. If you have specific content that you would like to be featured in the email, please contact Lindsey Newsome (</a:t>
            </a:r>
            <a:r>
              <a:rPr lang="en-US" sz="1400" dirty="0">
                <a:hlinkClick r:id="rId3"/>
              </a:rPr>
              <a:t>lindseynewsome@gmail.com</a:t>
            </a:r>
            <a:r>
              <a:rPr lang="en-US" sz="1400" dirty="0"/>
              <a:t>) and copy Thomas and Taylor. If you would like to send emails to your group, please send a one-off request to Lindsey. You may also send to one or two other groups’ mailing lists if you get permission of their group chair.</a:t>
            </a:r>
          </a:p>
          <a:p>
            <a:endParaRPr lang="en-US" sz="1400" dirty="0"/>
          </a:p>
          <a:p>
            <a:r>
              <a:rPr lang="en-US" sz="1400" dirty="0"/>
              <a:t>The Communication Committee handle all GCS social media pages. They promote each event at least two weeks out. If you would like additional social media promotion, please reach out to them at </a:t>
            </a:r>
            <a:r>
              <a:rPr lang="en-US" sz="1400" dirty="0">
                <a:hlinkClick r:id="rId4"/>
              </a:rPr>
              <a:t>communications.spegcs@gmail.com</a:t>
            </a:r>
            <a:r>
              <a:rPr lang="en-US" sz="1400" dirty="0"/>
              <a:t>. Remember one of the most effective ways to promote your events on social media is to like and share posts from the GCS pages.</a:t>
            </a:r>
            <a:endParaRPr lang="nl-NL" sz="1400" dirty="0"/>
          </a:p>
        </p:txBody>
      </p:sp>
      <p:sp>
        <p:nvSpPr>
          <p:cNvPr id="4" name="TextBox 3">
            <a:extLst>
              <a:ext uri="{FF2B5EF4-FFF2-40B4-BE49-F238E27FC236}">
                <a16:creationId xmlns:a16="http://schemas.microsoft.com/office/drawing/2014/main" id="{0547B858-6E6D-4323-B1C8-7DF72B7BB4C9}"/>
              </a:ext>
            </a:extLst>
          </p:cNvPr>
          <p:cNvSpPr txBox="1"/>
          <p:nvPr/>
        </p:nvSpPr>
        <p:spPr>
          <a:xfrm>
            <a:off x="457200" y="1611868"/>
            <a:ext cx="8305800" cy="369332"/>
          </a:xfrm>
          <a:prstGeom prst="rect">
            <a:avLst/>
          </a:prstGeom>
          <a:noFill/>
        </p:spPr>
        <p:txBody>
          <a:bodyPr wrap="square" rtlCol="0">
            <a:spAutoFit/>
          </a:bodyPr>
          <a:lstStyle/>
          <a:p>
            <a:r>
              <a:rPr lang="en-US" b="1" dirty="0"/>
              <a:t>How can I promote my event?</a:t>
            </a:r>
          </a:p>
        </p:txBody>
      </p:sp>
      <p:sp>
        <p:nvSpPr>
          <p:cNvPr id="5" name="TextBox 4">
            <a:extLst>
              <a:ext uri="{FF2B5EF4-FFF2-40B4-BE49-F238E27FC236}">
                <a16:creationId xmlns:a16="http://schemas.microsoft.com/office/drawing/2014/main" id="{DC333B50-0E51-4AC9-9D8C-516BFFED8F3F}"/>
              </a:ext>
            </a:extLst>
          </p:cNvPr>
          <p:cNvSpPr txBox="1"/>
          <p:nvPr/>
        </p:nvSpPr>
        <p:spPr>
          <a:xfrm>
            <a:off x="457200" y="4648200"/>
            <a:ext cx="8229600" cy="369332"/>
          </a:xfrm>
          <a:prstGeom prst="rect">
            <a:avLst/>
          </a:prstGeom>
          <a:noFill/>
        </p:spPr>
        <p:txBody>
          <a:bodyPr wrap="square" rtlCol="0">
            <a:spAutoFit/>
          </a:bodyPr>
          <a:lstStyle/>
          <a:p>
            <a:r>
              <a:rPr lang="en-US" b="1" dirty="0"/>
              <a:t>Can there be multiple events on the same day?</a:t>
            </a:r>
          </a:p>
        </p:txBody>
      </p:sp>
      <p:sp>
        <p:nvSpPr>
          <p:cNvPr id="6" name="TextBox 5">
            <a:extLst>
              <a:ext uri="{FF2B5EF4-FFF2-40B4-BE49-F238E27FC236}">
                <a16:creationId xmlns:a16="http://schemas.microsoft.com/office/drawing/2014/main" id="{97872D6A-A9AD-45DF-9B0C-46A3864AC437}"/>
              </a:ext>
            </a:extLst>
          </p:cNvPr>
          <p:cNvSpPr txBox="1"/>
          <p:nvPr/>
        </p:nvSpPr>
        <p:spPr>
          <a:xfrm>
            <a:off x="457200" y="5039380"/>
            <a:ext cx="8305800" cy="1384995"/>
          </a:xfrm>
          <a:prstGeom prst="rect">
            <a:avLst/>
          </a:prstGeom>
          <a:noFill/>
        </p:spPr>
        <p:txBody>
          <a:bodyPr wrap="square" rtlCol="0">
            <a:spAutoFit/>
          </a:bodyPr>
          <a:lstStyle/>
          <a:p>
            <a:r>
              <a:rPr lang="en-US" sz="1400" dirty="0"/>
              <a:t>GCS highly recommends scheduling only one study group or committee meeting on any given day. While that is not always possible, groups should avoid scheduling an event at the same day/time unless they are substantially different topics. Additionally, GCS recommends only hosting one all-day event in any week. Early spring can become crowded with both GCS and non-GCS events, so it is recommended to plan those events early and to space them out across the season. To minimize risk of overlap, GCS requests that you create placeholders for your events as soon as possible.</a:t>
            </a:r>
          </a:p>
        </p:txBody>
      </p:sp>
    </p:spTree>
    <p:extLst>
      <p:ext uri="{BB962C8B-B14F-4D97-AF65-F5344CB8AC3E}">
        <p14:creationId xmlns:p14="http://schemas.microsoft.com/office/powerpoint/2010/main" val="312882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sp>
        <p:nvSpPr>
          <p:cNvPr id="3" name="TextBox 2">
            <a:extLst>
              <a:ext uri="{FF2B5EF4-FFF2-40B4-BE49-F238E27FC236}">
                <a16:creationId xmlns:a16="http://schemas.microsoft.com/office/drawing/2014/main" id="{CA6EFB91-D0CE-4D8B-B7D3-DC9E60C0ADF2}"/>
              </a:ext>
            </a:extLst>
          </p:cNvPr>
          <p:cNvSpPr txBox="1"/>
          <p:nvPr/>
        </p:nvSpPr>
        <p:spPr>
          <a:xfrm>
            <a:off x="457200" y="1981200"/>
            <a:ext cx="8229600" cy="738664"/>
          </a:xfrm>
          <a:prstGeom prst="rect">
            <a:avLst/>
          </a:prstGeom>
          <a:noFill/>
        </p:spPr>
        <p:txBody>
          <a:bodyPr wrap="square" rtlCol="0">
            <a:spAutoFit/>
          </a:bodyPr>
          <a:lstStyle/>
          <a:p>
            <a:r>
              <a:rPr lang="en-US" sz="1400" dirty="0"/>
              <a:t>Yes, GCS will continue to support webinars and hybrid events. GCS has limited accounts to host online events, so please reach out Thomas or Taylor if you have not already scheduled your event to ensure availability. </a:t>
            </a:r>
            <a:endParaRPr lang="nl-NL" sz="1400" dirty="0"/>
          </a:p>
        </p:txBody>
      </p:sp>
      <p:sp>
        <p:nvSpPr>
          <p:cNvPr id="4" name="TextBox 3">
            <a:extLst>
              <a:ext uri="{FF2B5EF4-FFF2-40B4-BE49-F238E27FC236}">
                <a16:creationId xmlns:a16="http://schemas.microsoft.com/office/drawing/2014/main" id="{0547B858-6E6D-4323-B1C8-7DF72B7BB4C9}"/>
              </a:ext>
            </a:extLst>
          </p:cNvPr>
          <p:cNvSpPr txBox="1"/>
          <p:nvPr/>
        </p:nvSpPr>
        <p:spPr>
          <a:xfrm>
            <a:off x="457200" y="1611868"/>
            <a:ext cx="8305800" cy="369332"/>
          </a:xfrm>
          <a:prstGeom prst="rect">
            <a:avLst/>
          </a:prstGeom>
          <a:noFill/>
        </p:spPr>
        <p:txBody>
          <a:bodyPr wrap="square" rtlCol="0">
            <a:spAutoFit/>
          </a:bodyPr>
          <a:lstStyle/>
          <a:p>
            <a:r>
              <a:rPr lang="en-US" b="1" dirty="0"/>
              <a:t>Is GCS still supporting online events?</a:t>
            </a:r>
          </a:p>
        </p:txBody>
      </p:sp>
      <p:sp>
        <p:nvSpPr>
          <p:cNvPr id="5" name="TextBox 4">
            <a:extLst>
              <a:ext uri="{FF2B5EF4-FFF2-40B4-BE49-F238E27FC236}">
                <a16:creationId xmlns:a16="http://schemas.microsoft.com/office/drawing/2014/main" id="{DC333B50-0E51-4AC9-9D8C-516BFFED8F3F}"/>
              </a:ext>
            </a:extLst>
          </p:cNvPr>
          <p:cNvSpPr txBox="1"/>
          <p:nvPr/>
        </p:nvSpPr>
        <p:spPr>
          <a:xfrm>
            <a:off x="457200" y="2895600"/>
            <a:ext cx="8229600" cy="369332"/>
          </a:xfrm>
          <a:prstGeom prst="rect">
            <a:avLst/>
          </a:prstGeom>
          <a:noFill/>
        </p:spPr>
        <p:txBody>
          <a:bodyPr wrap="square" rtlCol="0">
            <a:spAutoFit/>
          </a:bodyPr>
          <a:lstStyle/>
          <a:p>
            <a:r>
              <a:rPr lang="en-US" b="1" dirty="0"/>
              <a:t>How can I recruit sponsors?</a:t>
            </a:r>
          </a:p>
        </p:txBody>
      </p:sp>
      <p:sp>
        <p:nvSpPr>
          <p:cNvPr id="6" name="TextBox 5">
            <a:extLst>
              <a:ext uri="{FF2B5EF4-FFF2-40B4-BE49-F238E27FC236}">
                <a16:creationId xmlns:a16="http://schemas.microsoft.com/office/drawing/2014/main" id="{97872D6A-A9AD-45DF-9B0C-46A3864AC437}"/>
              </a:ext>
            </a:extLst>
          </p:cNvPr>
          <p:cNvSpPr txBox="1"/>
          <p:nvPr/>
        </p:nvSpPr>
        <p:spPr>
          <a:xfrm>
            <a:off x="457200" y="3264932"/>
            <a:ext cx="8305800" cy="1384995"/>
          </a:xfrm>
          <a:prstGeom prst="rect">
            <a:avLst/>
          </a:prstGeom>
          <a:noFill/>
        </p:spPr>
        <p:txBody>
          <a:bodyPr wrap="square" rtlCol="0">
            <a:spAutoFit/>
          </a:bodyPr>
          <a:lstStyle/>
          <a:p>
            <a:r>
              <a:rPr lang="en-US" sz="1400" dirty="0"/>
              <a:t>Each study group and committee is responsible for recruiting sponsorships, but please reach out to Thomas and Taylor if you need help identifying potential sponsors. </a:t>
            </a:r>
          </a:p>
          <a:p>
            <a:endParaRPr lang="en-US" sz="1400" dirty="0"/>
          </a:p>
          <a:p>
            <a:r>
              <a:rPr lang="en-US" sz="1400" dirty="0"/>
              <a:t>For ease of payment and security reasons, we recommend creating a sponsorship page on the GCS website where credit cards may be processed like registration fees. Alternatively, sponsors may send a check paid to SPE-GCS at 10777 Westheimer Road, Suite 1075 Houston, TX 77042.</a:t>
            </a:r>
            <a:endParaRPr lang="nl-NL" sz="1400" dirty="0">
              <a:solidFill>
                <a:srgbClr val="FF0000"/>
              </a:solidFill>
              <a:highlight>
                <a:srgbClr val="FFFF00"/>
              </a:highlight>
            </a:endParaRPr>
          </a:p>
        </p:txBody>
      </p:sp>
      <p:sp>
        <p:nvSpPr>
          <p:cNvPr id="7" name="TextBox 6">
            <a:extLst>
              <a:ext uri="{FF2B5EF4-FFF2-40B4-BE49-F238E27FC236}">
                <a16:creationId xmlns:a16="http://schemas.microsoft.com/office/drawing/2014/main" id="{42A243EA-6920-4D9B-9882-71ACB37B47B4}"/>
              </a:ext>
            </a:extLst>
          </p:cNvPr>
          <p:cNvSpPr txBox="1"/>
          <p:nvPr/>
        </p:nvSpPr>
        <p:spPr>
          <a:xfrm>
            <a:off x="457200" y="4890195"/>
            <a:ext cx="8229600" cy="369332"/>
          </a:xfrm>
          <a:prstGeom prst="rect">
            <a:avLst/>
          </a:prstGeom>
          <a:noFill/>
        </p:spPr>
        <p:txBody>
          <a:bodyPr wrap="square" rtlCol="0">
            <a:spAutoFit/>
          </a:bodyPr>
          <a:lstStyle/>
          <a:p>
            <a:r>
              <a:rPr lang="en-US" b="1" dirty="0"/>
              <a:t>How can I expedite reimbursements?</a:t>
            </a:r>
          </a:p>
        </p:txBody>
      </p:sp>
      <p:sp>
        <p:nvSpPr>
          <p:cNvPr id="8" name="TextBox 7">
            <a:extLst>
              <a:ext uri="{FF2B5EF4-FFF2-40B4-BE49-F238E27FC236}">
                <a16:creationId xmlns:a16="http://schemas.microsoft.com/office/drawing/2014/main" id="{E5BAF58F-0889-4841-B3D9-5C7BB85C4239}"/>
              </a:ext>
            </a:extLst>
          </p:cNvPr>
          <p:cNvSpPr txBox="1"/>
          <p:nvPr/>
        </p:nvSpPr>
        <p:spPr>
          <a:xfrm>
            <a:off x="457200" y="5259527"/>
            <a:ext cx="8305800" cy="954107"/>
          </a:xfrm>
          <a:prstGeom prst="rect">
            <a:avLst/>
          </a:prstGeom>
          <a:noFill/>
        </p:spPr>
        <p:txBody>
          <a:bodyPr wrap="square" rtlCol="0">
            <a:spAutoFit/>
          </a:bodyPr>
          <a:lstStyle/>
          <a:p>
            <a:r>
              <a:rPr lang="en-US" sz="1400" dirty="0"/>
              <a:t>GCS reimburses volunteers for expense incurred for hosting events such as purchasing a door prize or creating flyers. However, all reimbursement checks must be signed by the treasurer and so they are sent out monthly. To make sure your volunteers are reimbursed promptly, please submit receipts via Nexonia to </a:t>
            </a:r>
            <a:r>
              <a:rPr lang="en-US" sz="1400" dirty="0" err="1"/>
              <a:t>Swathika</a:t>
            </a:r>
            <a:r>
              <a:rPr lang="en-US" sz="1400" dirty="0"/>
              <a:t> and Bharath as soon as possible. </a:t>
            </a:r>
            <a:endParaRPr lang="nl-NL" sz="1400" dirty="0">
              <a:solidFill>
                <a:srgbClr val="FF0000"/>
              </a:solidFill>
              <a:highlight>
                <a:srgbClr val="FFFF00"/>
              </a:highlight>
            </a:endParaRPr>
          </a:p>
        </p:txBody>
      </p:sp>
    </p:spTree>
    <p:extLst>
      <p:ext uri="{BB962C8B-B14F-4D97-AF65-F5344CB8AC3E}">
        <p14:creationId xmlns:p14="http://schemas.microsoft.com/office/powerpoint/2010/main" val="1419683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Study Group &amp; Committee FAQ</a:t>
            </a:r>
          </a:p>
        </p:txBody>
      </p:sp>
      <p:sp>
        <p:nvSpPr>
          <p:cNvPr id="3" name="TextBox 2">
            <a:extLst>
              <a:ext uri="{FF2B5EF4-FFF2-40B4-BE49-F238E27FC236}">
                <a16:creationId xmlns:a16="http://schemas.microsoft.com/office/drawing/2014/main" id="{CA6EFB91-D0CE-4D8B-B7D3-DC9E60C0ADF2}"/>
              </a:ext>
            </a:extLst>
          </p:cNvPr>
          <p:cNvSpPr txBox="1"/>
          <p:nvPr/>
        </p:nvSpPr>
        <p:spPr>
          <a:xfrm>
            <a:off x="457200" y="1981200"/>
            <a:ext cx="8229600" cy="1169551"/>
          </a:xfrm>
          <a:prstGeom prst="rect">
            <a:avLst/>
          </a:prstGeom>
          <a:noFill/>
        </p:spPr>
        <p:txBody>
          <a:bodyPr wrap="square" rtlCol="0">
            <a:spAutoFit/>
          </a:bodyPr>
          <a:lstStyle/>
          <a:p>
            <a:r>
              <a:rPr lang="en-US" sz="1400" dirty="0"/>
              <a:t>No, each study group and committee may plan their event with as many or as few speakers as they see fit. However, multiple groups have reported difficulty with speakers having to withdraw from events. GCS recommends that study groups and committees consider having multiple speakers each event to minimize the risk of a speaker dropping out last minute. Additionally, some groups have reported that panel events were more well attended than those featuring a single speaker. </a:t>
            </a:r>
            <a:endParaRPr lang="nl-NL" sz="1400" dirty="0"/>
          </a:p>
        </p:txBody>
      </p:sp>
      <p:sp>
        <p:nvSpPr>
          <p:cNvPr id="4" name="TextBox 3">
            <a:extLst>
              <a:ext uri="{FF2B5EF4-FFF2-40B4-BE49-F238E27FC236}">
                <a16:creationId xmlns:a16="http://schemas.microsoft.com/office/drawing/2014/main" id="{0547B858-6E6D-4323-B1C8-7DF72B7BB4C9}"/>
              </a:ext>
            </a:extLst>
          </p:cNvPr>
          <p:cNvSpPr txBox="1"/>
          <p:nvPr/>
        </p:nvSpPr>
        <p:spPr>
          <a:xfrm>
            <a:off x="457200" y="1611868"/>
            <a:ext cx="8305800" cy="369332"/>
          </a:xfrm>
          <a:prstGeom prst="rect">
            <a:avLst/>
          </a:prstGeom>
          <a:noFill/>
        </p:spPr>
        <p:txBody>
          <a:bodyPr wrap="square" rtlCol="0">
            <a:spAutoFit/>
          </a:bodyPr>
          <a:lstStyle/>
          <a:p>
            <a:r>
              <a:rPr lang="en-US" b="1" dirty="0"/>
              <a:t>Are a certain number of speakers required for an event?</a:t>
            </a:r>
          </a:p>
        </p:txBody>
      </p:sp>
      <p:sp>
        <p:nvSpPr>
          <p:cNvPr id="9" name="TextBox 8">
            <a:extLst>
              <a:ext uri="{FF2B5EF4-FFF2-40B4-BE49-F238E27FC236}">
                <a16:creationId xmlns:a16="http://schemas.microsoft.com/office/drawing/2014/main" id="{AE652EE6-E44E-4C1A-8456-E518AD257FCE}"/>
              </a:ext>
            </a:extLst>
          </p:cNvPr>
          <p:cNvSpPr txBox="1"/>
          <p:nvPr/>
        </p:nvSpPr>
        <p:spPr>
          <a:xfrm>
            <a:off x="457200" y="3261666"/>
            <a:ext cx="8305800" cy="369332"/>
          </a:xfrm>
          <a:prstGeom prst="rect">
            <a:avLst/>
          </a:prstGeom>
          <a:noFill/>
        </p:spPr>
        <p:txBody>
          <a:bodyPr wrap="square" rtlCol="0">
            <a:spAutoFit/>
          </a:bodyPr>
          <a:lstStyle/>
          <a:p>
            <a:r>
              <a:rPr lang="en-US" b="1" dirty="0"/>
              <a:t>How many events should I plan each season?</a:t>
            </a:r>
          </a:p>
        </p:txBody>
      </p:sp>
      <p:sp>
        <p:nvSpPr>
          <p:cNvPr id="10" name="TextBox 9">
            <a:extLst>
              <a:ext uri="{FF2B5EF4-FFF2-40B4-BE49-F238E27FC236}">
                <a16:creationId xmlns:a16="http://schemas.microsoft.com/office/drawing/2014/main" id="{A7EF7CCD-3203-4735-9EA4-A5E3B676304A}"/>
              </a:ext>
            </a:extLst>
          </p:cNvPr>
          <p:cNvSpPr txBox="1"/>
          <p:nvPr/>
        </p:nvSpPr>
        <p:spPr>
          <a:xfrm>
            <a:off x="457200" y="3630998"/>
            <a:ext cx="8229600" cy="738664"/>
          </a:xfrm>
          <a:prstGeom prst="rect">
            <a:avLst/>
          </a:prstGeom>
          <a:noFill/>
        </p:spPr>
        <p:txBody>
          <a:bodyPr wrap="square" rtlCol="0">
            <a:spAutoFit/>
          </a:bodyPr>
          <a:lstStyle/>
          <a:p>
            <a:r>
              <a:rPr lang="en-US" sz="1400" dirty="0"/>
              <a:t>Each study group and committee may plan as many events each season as makes sense for their audience. Generally, the GCS season runs from September to May with a few events including socials/happy hours and the SPE Awards and Scholarship Banquet being hosted during the summer. </a:t>
            </a:r>
            <a:endParaRPr lang="nl-NL" sz="1400" dirty="0"/>
          </a:p>
        </p:txBody>
      </p:sp>
      <p:sp>
        <p:nvSpPr>
          <p:cNvPr id="11" name="TextBox 10">
            <a:extLst>
              <a:ext uri="{FF2B5EF4-FFF2-40B4-BE49-F238E27FC236}">
                <a16:creationId xmlns:a16="http://schemas.microsoft.com/office/drawing/2014/main" id="{1F8ED3D1-748E-4D12-B322-E0D180C0746F}"/>
              </a:ext>
            </a:extLst>
          </p:cNvPr>
          <p:cNvSpPr txBox="1"/>
          <p:nvPr/>
        </p:nvSpPr>
        <p:spPr>
          <a:xfrm>
            <a:off x="467096" y="4478770"/>
            <a:ext cx="8305800" cy="369332"/>
          </a:xfrm>
          <a:prstGeom prst="rect">
            <a:avLst/>
          </a:prstGeom>
          <a:noFill/>
        </p:spPr>
        <p:txBody>
          <a:bodyPr wrap="square" rtlCol="0">
            <a:spAutoFit/>
          </a:bodyPr>
          <a:lstStyle/>
          <a:p>
            <a:r>
              <a:rPr lang="en-US" b="1" dirty="0"/>
              <a:t>How can I recognize my study group’s or committee’s volunteers?</a:t>
            </a:r>
          </a:p>
        </p:txBody>
      </p:sp>
      <p:sp>
        <p:nvSpPr>
          <p:cNvPr id="12" name="TextBox 11">
            <a:extLst>
              <a:ext uri="{FF2B5EF4-FFF2-40B4-BE49-F238E27FC236}">
                <a16:creationId xmlns:a16="http://schemas.microsoft.com/office/drawing/2014/main" id="{38EA3483-EA14-41B5-9451-99240A78196A}"/>
              </a:ext>
            </a:extLst>
          </p:cNvPr>
          <p:cNvSpPr txBox="1"/>
          <p:nvPr/>
        </p:nvSpPr>
        <p:spPr>
          <a:xfrm>
            <a:off x="467096" y="4848102"/>
            <a:ext cx="8229600" cy="1815882"/>
          </a:xfrm>
          <a:prstGeom prst="rect">
            <a:avLst/>
          </a:prstGeom>
          <a:noFill/>
        </p:spPr>
        <p:txBody>
          <a:bodyPr wrap="square" rtlCol="0">
            <a:spAutoFit/>
          </a:bodyPr>
          <a:lstStyle/>
          <a:p>
            <a:r>
              <a:rPr lang="en-US" sz="1400" dirty="0"/>
              <a:t>Each study and group and committee may at its discretion include in its annual budget the cost to host a volunteer appreciation event at the end of the season. Please note that GCS does not pay for alcohol but will reimburse reasonable costs for food or entertainment.</a:t>
            </a:r>
          </a:p>
          <a:p>
            <a:endParaRPr lang="en-US" sz="1400" dirty="0"/>
          </a:p>
          <a:p>
            <a:r>
              <a:rPr lang="en-US" sz="1400" dirty="0"/>
              <a:t>Additionally, each year GCS recognizes its outstanding volunteers at its </a:t>
            </a:r>
            <a:r>
              <a:rPr lang="en-US" sz="1400" dirty="0">
                <a:hlinkClick r:id="rId3"/>
              </a:rPr>
              <a:t>Awards &amp; Scholarship Banquet</a:t>
            </a:r>
            <a:r>
              <a:rPr lang="en-US" sz="1400" dirty="0"/>
              <a:t>. Section awards include the exemplary volunteer award and service awards. There are also regional public service, service, and young member outstanding service awards. Please contact Thomas or Taylor if you have any questions regarding the awards and to nominate your volunteers.</a:t>
            </a:r>
            <a:endParaRPr lang="nl-NL" sz="1400" dirty="0"/>
          </a:p>
        </p:txBody>
      </p:sp>
    </p:spTree>
    <p:extLst>
      <p:ext uri="{BB962C8B-B14F-4D97-AF65-F5344CB8AC3E}">
        <p14:creationId xmlns:p14="http://schemas.microsoft.com/office/powerpoint/2010/main" val="3007307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6E44-53E9-47D1-ABD0-5E8EDD6DAB46}"/>
              </a:ext>
            </a:extLst>
          </p:cNvPr>
          <p:cNvSpPr>
            <a:spLocks noGrp="1"/>
          </p:cNvSpPr>
          <p:nvPr>
            <p:ph type="title"/>
          </p:nvPr>
        </p:nvSpPr>
        <p:spPr/>
        <p:txBody>
          <a:bodyPr/>
          <a:lstStyle/>
          <a:p>
            <a:r>
              <a:rPr lang="en-US" dirty="0"/>
              <a:t>Free &amp; Low-Cost Venues</a:t>
            </a:r>
          </a:p>
        </p:txBody>
      </p:sp>
      <p:graphicFrame>
        <p:nvGraphicFramePr>
          <p:cNvPr id="3" name="Table 2">
            <a:extLst>
              <a:ext uri="{FF2B5EF4-FFF2-40B4-BE49-F238E27FC236}">
                <a16:creationId xmlns:a16="http://schemas.microsoft.com/office/drawing/2014/main" id="{E7FE2E3B-19B0-495F-9B6F-08BB89B71E87}"/>
              </a:ext>
            </a:extLst>
          </p:cNvPr>
          <p:cNvGraphicFramePr>
            <a:graphicFrameLocks noGrp="1"/>
          </p:cNvGraphicFramePr>
          <p:nvPr>
            <p:extLst>
              <p:ext uri="{D42A27DB-BD31-4B8C-83A1-F6EECF244321}">
                <p14:modId xmlns:p14="http://schemas.microsoft.com/office/powerpoint/2010/main" val="4234397438"/>
              </p:ext>
            </p:extLst>
          </p:nvPr>
        </p:nvGraphicFramePr>
        <p:xfrm>
          <a:off x="457200" y="1615440"/>
          <a:ext cx="8305800" cy="3627120"/>
        </p:xfrm>
        <a:graphic>
          <a:graphicData uri="http://schemas.openxmlformats.org/drawingml/2006/table">
            <a:tbl>
              <a:tblPr firstRow="1" firstCol="1" bandRow="1">
                <a:tableStyleId>{5C22544A-7EE6-4342-B048-85BDC9FD1C3A}</a:tableStyleId>
              </a:tblPr>
              <a:tblGrid>
                <a:gridCol w="1219200">
                  <a:extLst>
                    <a:ext uri="{9D8B030D-6E8A-4147-A177-3AD203B41FA5}">
                      <a16:colId xmlns:a16="http://schemas.microsoft.com/office/drawing/2014/main" val="2530927350"/>
                    </a:ext>
                  </a:extLst>
                </a:gridCol>
                <a:gridCol w="2026656">
                  <a:extLst>
                    <a:ext uri="{9D8B030D-6E8A-4147-A177-3AD203B41FA5}">
                      <a16:colId xmlns:a16="http://schemas.microsoft.com/office/drawing/2014/main" val="3373995464"/>
                    </a:ext>
                  </a:extLst>
                </a:gridCol>
                <a:gridCol w="1249944">
                  <a:extLst>
                    <a:ext uri="{9D8B030D-6E8A-4147-A177-3AD203B41FA5}">
                      <a16:colId xmlns:a16="http://schemas.microsoft.com/office/drawing/2014/main" val="2807280601"/>
                    </a:ext>
                  </a:extLst>
                </a:gridCol>
                <a:gridCol w="2438400">
                  <a:extLst>
                    <a:ext uri="{9D8B030D-6E8A-4147-A177-3AD203B41FA5}">
                      <a16:colId xmlns:a16="http://schemas.microsoft.com/office/drawing/2014/main" val="1391932156"/>
                    </a:ext>
                  </a:extLst>
                </a:gridCol>
                <a:gridCol w="1371600">
                  <a:extLst>
                    <a:ext uri="{9D8B030D-6E8A-4147-A177-3AD203B41FA5}">
                      <a16:colId xmlns:a16="http://schemas.microsoft.com/office/drawing/2014/main" val="3210580728"/>
                    </a:ext>
                  </a:extLst>
                </a:gridCol>
              </a:tblGrid>
              <a:tr h="148768">
                <a:tc>
                  <a:txBody>
                    <a:bodyPr/>
                    <a:lstStyle/>
                    <a:p>
                      <a:pPr marL="0" marR="0">
                        <a:spcBef>
                          <a:spcPts val="0"/>
                        </a:spcBef>
                        <a:spcAft>
                          <a:spcPts val="0"/>
                        </a:spcAft>
                      </a:pPr>
                      <a:r>
                        <a:rPr lang="en-US" sz="1400">
                          <a:effectLst/>
                        </a:rPr>
                        <a:t>Venue</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dirty="0">
                          <a:effectLst/>
                        </a:rPr>
                        <a:t>Address</a:t>
                      </a:r>
                      <a:endParaRPr lang="en-US" sz="1400" dirty="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Contact Name</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Contact Info</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Notes</a:t>
                      </a:r>
                      <a:endParaRPr lang="en-US" sz="1400">
                        <a:effectLst/>
                        <a:latin typeface="Calibri" panose="020F0502020204030204" pitchFamily="34" charset="0"/>
                        <a:ea typeface="Calibri" panose="020F0502020204030204" pitchFamily="34" charset="0"/>
                      </a:endParaRPr>
                    </a:p>
                  </a:txBody>
                  <a:tcPr marL="60860" marR="60860" marT="0" marB="0"/>
                </a:tc>
                <a:extLst>
                  <a:ext uri="{0D108BD9-81ED-4DB2-BD59-A6C34878D82A}">
                    <a16:rowId xmlns:a16="http://schemas.microsoft.com/office/drawing/2014/main" val="4067307132"/>
                  </a:ext>
                </a:extLst>
              </a:tr>
              <a:tr h="297537">
                <a:tc>
                  <a:txBody>
                    <a:bodyPr/>
                    <a:lstStyle/>
                    <a:p>
                      <a:pPr marL="0" marR="0">
                        <a:spcBef>
                          <a:spcPts val="0"/>
                        </a:spcBef>
                        <a:spcAft>
                          <a:spcPts val="0"/>
                        </a:spcAft>
                      </a:pPr>
                      <a:r>
                        <a:rPr lang="en-US" sz="1400">
                          <a:effectLst/>
                        </a:rPr>
                        <a:t>Liberty Oilfield Services</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960 Memorial City Way Houston, TX 77024</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Kanat Iskaliyev </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u="sng">
                          <a:effectLst/>
                          <a:hlinkClick r:id="rId2"/>
                        </a:rPr>
                        <a:t>kanat.iskaliyev@libertyfrac.com</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Contact Aaron Burton prior to reserving </a:t>
                      </a:r>
                      <a:endParaRPr lang="en-US" sz="1400">
                        <a:effectLst/>
                        <a:latin typeface="Calibri" panose="020F0502020204030204" pitchFamily="34" charset="0"/>
                        <a:ea typeface="Calibri" panose="020F0502020204030204" pitchFamily="34" charset="0"/>
                      </a:endParaRPr>
                    </a:p>
                  </a:txBody>
                  <a:tcPr marL="60860" marR="60860" marT="0" marB="0"/>
                </a:tc>
                <a:extLst>
                  <a:ext uri="{0D108BD9-81ED-4DB2-BD59-A6C34878D82A}">
                    <a16:rowId xmlns:a16="http://schemas.microsoft.com/office/drawing/2014/main" val="1011493479"/>
                  </a:ext>
                </a:extLst>
              </a:tr>
              <a:tr h="297537">
                <a:tc>
                  <a:txBody>
                    <a:bodyPr/>
                    <a:lstStyle/>
                    <a:p>
                      <a:pPr marL="0" marR="0">
                        <a:spcBef>
                          <a:spcPts val="0"/>
                        </a:spcBef>
                        <a:spcAft>
                          <a:spcPts val="0"/>
                        </a:spcAft>
                      </a:pPr>
                      <a:r>
                        <a:rPr lang="en-US" sz="1400">
                          <a:effectLst/>
                        </a:rPr>
                        <a:t>NexTier</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dirty="0">
                          <a:effectLst/>
                        </a:rPr>
                        <a:t>3990 Rogerdale Road</a:t>
                      </a:r>
                    </a:p>
                    <a:p>
                      <a:pPr marL="0" marR="0">
                        <a:spcBef>
                          <a:spcPts val="0"/>
                        </a:spcBef>
                        <a:spcAft>
                          <a:spcPts val="0"/>
                        </a:spcAft>
                      </a:pPr>
                      <a:r>
                        <a:rPr lang="en-US" sz="1400" dirty="0">
                          <a:effectLst/>
                        </a:rPr>
                        <a:t>Houston, TX 77042</a:t>
                      </a:r>
                      <a:endParaRPr lang="en-US" sz="1400" dirty="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Robert Bohn (C&amp;P SG Chair)</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u="sng">
                          <a:effectLst/>
                          <a:hlinkClick r:id="rId3"/>
                        </a:rPr>
                        <a:t>robert.bohn@halliburton.com</a:t>
                      </a:r>
                      <a:r>
                        <a:rPr lang="en-US" sz="1400">
                          <a:effectLst/>
                        </a:rPr>
                        <a:t> </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Completions &amp; Production Study Group only</a:t>
                      </a:r>
                      <a:endParaRPr lang="en-US" sz="1400">
                        <a:effectLst/>
                        <a:latin typeface="Calibri" panose="020F0502020204030204" pitchFamily="34" charset="0"/>
                        <a:ea typeface="Calibri" panose="020F0502020204030204" pitchFamily="34" charset="0"/>
                      </a:endParaRPr>
                    </a:p>
                  </a:txBody>
                  <a:tcPr marL="60860" marR="60860" marT="0" marB="0"/>
                </a:tc>
                <a:extLst>
                  <a:ext uri="{0D108BD9-81ED-4DB2-BD59-A6C34878D82A}">
                    <a16:rowId xmlns:a16="http://schemas.microsoft.com/office/drawing/2014/main" val="435631304"/>
                  </a:ext>
                </a:extLst>
              </a:tr>
              <a:tr h="297537">
                <a:tc>
                  <a:txBody>
                    <a:bodyPr/>
                    <a:lstStyle/>
                    <a:p>
                      <a:pPr marL="0" marR="0">
                        <a:spcBef>
                          <a:spcPts val="0"/>
                        </a:spcBef>
                        <a:spcAft>
                          <a:spcPts val="0"/>
                        </a:spcAft>
                      </a:pPr>
                      <a:r>
                        <a:rPr lang="en-US" sz="1400">
                          <a:effectLst/>
                        </a:rPr>
                        <a:t>Ovintiv</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4 Waterway Square Place</a:t>
                      </a:r>
                    </a:p>
                    <a:p>
                      <a:pPr marL="0" marR="0">
                        <a:spcBef>
                          <a:spcPts val="0"/>
                        </a:spcBef>
                        <a:spcAft>
                          <a:spcPts val="0"/>
                        </a:spcAft>
                      </a:pPr>
                      <a:r>
                        <a:rPr lang="en-US" sz="1400">
                          <a:effectLst/>
                        </a:rPr>
                        <a:t>The Woodlands, TX 77380</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dirty="0">
                          <a:effectLst/>
                        </a:rPr>
                        <a:t>John </a:t>
                      </a:r>
                      <a:r>
                        <a:rPr lang="en-US" sz="1400" dirty="0" err="1">
                          <a:effectLst/>
                        </a:rPr>
                        <a:t>Lassek</a:t>
                      </a:r>
                      <a:endParaRPr lang="en-US" sz="1400" dirty="0">
                        <a:effectLst/>
                      </a:endParaRPr>
                    </a:p>
                    <a:p>
                      <a:pPr marL="0" marR="0">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u="sng" dirty="0">
                          <a:effectLst/>
                          <a:hlinkClick r:id="rId4"/>
                        </a:rPr>
                        <a:t>John.Lassek@ovintiv.com</a:t>
                      </a:r>
                      <a:endParaRPr lang="en-US" sz="1400" dirty="0">
                        <a:effectLst/>
                      </a:endParaRPr>
                    </a:p>
                    <a:p>
                      <a:pPr marL="0" marR="0">
                        <a:spcBef>
                          <a:spcPts val="0"/>
                        </a:spcBef>
                        <a:spcAft>
                          <a:spcPts val="0"/>
                        </a:spcAft>
                      </a:pPr>
                      <a:r>
                        <a:rPr lang="en-US" sz="1400" dirty="0">
                          <a:effectLst/>
                        </a:rPr>
                        <a:t>(281) 674-1552</a:t>
                      </a:r>
                      <a:endParaRPr lang="en-US" sz="1400" dirty="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Northside Study group uses second Tuesday of the month</a:t>
                      </a:r>
                      <a:endParaRPr lang="en-US" sz="1400">
                        <a:effectLst/>
                        <a:latin typeface="Calibri" panose="020F0502020204030204" pitchFamily="34" charset="0"/>
                        <a:ea typeface="Calibri" panose="020F0502020204030204" pitchFamily="34" charset="0"/>
                      </a:endParaRPr>
                    </a:p>
                  </a:txBody>
                  <a:tcPr marL="60860" marR="60860" marT="0" marB="0"/>
                </a:tc>
                <a:extLst>
                  <a:ext uri="{0D108BD9-81ED-4DB2-BD59-A6C34878D82A}">
                    <a16:rowId xmlns:a16="http://schemas.microsoft.com/office/drawing/2014/main" val="3911222103"/>
                  </a:ext>
                </a:extLst>
              </a:tr>
              <a:tr h="297537">
                <a:tc>
                  <a:txBody>
                    <a:bodyPr/>
                    <a:lstStyle/>
                    <a:p>
                      <a:pPr marL="0" marR="0">
                        <a:spcBef>
                          <a:spcPts val="0"/>
                        </a:spcBef>
                        <a:spcAft>
                          <a:spcPts val="0"/>
                        </a:spcAft>
                      </a:pPr>
                      <a:r>
                        <a:rPr lang="en-US" sz="1400">
                          <a:effectLst/>
                        </a:rPr>
                        <a:t>Corelabs</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6323 Windfern Road</a:t>
                      </a:r>
                    </a:p>
                    <a:p>
                      <a:pPr marL="0" marR="0">
                        <a:spcBef>
                          <a:spcPts val="0"/>
                        </a:spcBef>
                        <a:spcAft>
                          <a:spcPts val="0"/>
                        </a:spcAft>
                      </a:pPr>
                      <a:r>
                        <a:rPr lang="en-US" sz="1400">
                          <a:effectLst/>
                        </a:rPr>
                        <a:t>Houston, TX 77040</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dirty="0">
                          <a:effectLst/>
                        </a:rPr>
                        <a:t>Chad </a:t>
                      </a:r>
                      <a:r>
                        <a:rPr lang="en-US" sz="1400" dirty="0" err="1">
                          <a:effectLst/>
                        </a:rPr>
                        <a:t>Senters</a:t>
                      </a:r>
                      <a:endParaRPr lang="en-US" sz="1400" dirty="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u="sng">
                          <a:effectLst/>
                          <a:hlinkClick r:id="rId5"/>
                        </a:rPr>
                        <a:t>Chad.Senters@corelab.com</a:t>
                      </a:r>
                      <a:r>
                        <a:rPr lang="en-US" sz="1400">
                          <a:effectLst/>
                        </a:rPr>
                        <a:t> </a:t>
                      </a:r>
                    </a:p>
                    <a:p>
                      <a:pPr marL="0" marR="0">
                        <a:spcBef>
                          <a:spcPts val="0"/>
                        </a:spcBef>
                        <a:spcAft>
                          <a:spcPts val="0"/>
                        </a:spcAft>
                      </a:pPr>
                      <a:r>
                        <a:rPr lang="en-US" sz="1400">
                          <a:effectLst/>
                        </a:rPr>
                        <a:t>(405) 312-9239  </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dirty="0">
                          <a:effectLst/>
                        </a:rPr>
                        <a:t>Westside Study Group only</a:t>
                      </a:r>
                      <a:endParaRPr lang="en-US" sz="1400" dirty="0">
                        <a:effectLst/>
                        <a:latin typeface="Calibri" panose="020F0502020204030204" pitchFamily="34" charset="0"/>
                        <a:ea typeface="Calibri" panose="020F0502020204030204" pitchFamily="34" charset="0"/>
                      </a:endParaRPr>
                    </a:p>
                  </a:txBody>
                  <a:tcPr marL="60860" marR="60860" marT="0" marB="0"/>
                </a:tc>
                <a:extLst>
                  <a:ext uri="{0D108BD9-81ED-4DB2-BD59-A6C34878D82A}">
                    <a16:rowId xmlns:a16="http://schemas.microsoft.com/office/drawing/2014/main" val="600298620"/>
                  </a:ext>
                </a:extLst>
              </a:tr>
              <a:tr h="0">
                <a:tc>
                  <a:txBody>
                    <a:bodyPr/>
                    <a:lstStyle/>
                    <a:p>
                      <a:pPr marL="0" marR="0">
                        <a:spcBef>
                          <a:spcPts val="0"/>
                        </a:spcBef>
                        <a:spcAft>
                          <a:spcPts val="0"/>
                        </a:spcAft>
                      </a:pPr>
                      <a:r>
                        <a:rPr lang="en-US" sz="1400">
                          <a:effectLst/>
                        </a:rPr>
                        <a:t>SPE Office</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10777 Westheimer Road, Houston, TX 77042</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a:effectLst/>
                        </a:rPr>
                        <a:t>Lindsay Rochner</a:t>
                      </a:r>
                      <a:endParaRPr lang="en-US" sz="140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u="sng" dirty="0">
                          <a:effectLst/>
                          <a:hlinkClick r:id="rId6"/>
                        </a:rPr>
                        <a:t>lrochner@spe.org</a:t>
                      </a:r>
                      <a:r>
                        <a:rPr lang="en-US" sz="1400" dirty="0">
                          <a:effectLst/>
                        </a:rPr>
                        <a:t> </a:t>
                      </a:r>
                    </a:p>
                    <a:p>
                      <a:pPr marL="0" marR="0">
                        <a:spcBef>
                          <a:spcPts val="0"/>
                        </a:spcBef>
                        <a:spcAft>
                          <a:spcPts val="0"/>
                        </a:spcAft>
                      </a:pPr>
                      <a:r>
                        <a:rPr lang="en-US" sz="1400" dirty="0">
                          <a:effectLst/>
                        </a:rPr>
                        <a:t>(713) 457-6821</a:t>
                      </a:r>
                      <a:endParaRPr lang="en-US" sz="1400" dirty="0">
                        <a:effectLst/>
                        <a:latin typeface="Calibri" panose="020F0502020204030204" pitchFamily="34" charset="0"/>
                        <a:ea typeface="Calibri" panose="020F0502020204030204" pitchFamily="34" charset="0"/>
                      </a:endParaRPr>
                    </a:p>
                  </a:txBody>
                  <a:tcPr marL="60860" marR="60860" marT="0" marB="0"/>
                </a:tc>
                <a:tc>
                  <a:txBody>
                    <a:bodyPr/>
                    <a:lstStyle/>
                    <a:p>
                      <a:pPr marL="0" marR="0">
                        <a:spcBef>
                          <a:spcPts val="0"/>
                        </a:spcBef>
                        <a:spcAft>
                          <a:spcPts val="0"/>
                        </a:spcAft>
                      </a:pPr>
                      <a:r>
                        <a:rPr lang="en-US" sz="1400" dirty="0">
                          <a:effectLst/>
                        </a:rPr>
                        <a:t>$100 fee to book conference space for up to 80 people</a:t>
                      </a:r>
                      <a:endParaRPr lang="en-US" sz="1400" dirty="0">
                        <a:effectLst/>
                        <a:latin typeface="Calibri" panose="020F0502020204030204" pitchFamily="34" charset="0"/>
                        <a:ea typeface="Calibri" panose="020F0502020204030204" pitchFamily="34" charset="0"/>
                      </a:endParaRPr>
                    </a:p>
                  </a:txBody>
                  <a:tcPr marL="60860" marR="60860" marT="0" marB="0"/>
                </a:tc>
                <a:extLst>
                  <a:ext uri="{0D108BD9-81ED-4DB2-BD59-A6C34878D82A}">
                    <a16:rowId xmlns:a16="http://schemas.microsoft.com/office/drawing/2014/main" val="1272082965"/>
                  </a:ext>
                </a:extLst>
              </a:tr>
            </a:tbl>
          </a:graphicData>
        </a:graphic>
      </p:graphicFrame>
    </p:spTree>
    <p:extLst>
      <p:ext uri="{BB962C8B-B14F-4D97-AF65-F5344CB8AC3E}">
        <p14:creationId xmlns:p14="http://schemas.microsoft.com/office/powerpoint/2010/main" val="22592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64F6-9CE8-4199-81DF-80CC7199F5ED}"/>
              </a:ext>
            </a:extLst>
          </p:cNvPr>
          <p:cNvSpPr>
            <a:spLocks noGrp="1"/>
          </p:cNvSpPr>
          <p:nvPr>
            <p:ph type="title"/>
          </p:nvPr>
        </p:nvSpPr>
        <p:spPr/>
        <p:txBody>
          <a:bodyPr/>
          <a:lstStyle/>
          <a:p>
            <a:r>
              <a:rPr lang="en-US" dirty="0"/>
              <a:t>SPE GCS Board of Directors</a:t>
            </a:r>
          </a:p>
        </p:txBody>
      </p:sp>
      <p:graphicFrame>
        <p:nvGraphicFramePr>
          <p:cNvPr id="3" name="Table 2">
            <a:extLst>
              <a:ext uri="{FF2B5EF4-FFF2-40B4-BE49-F238E27FC236}">
                <a16:creationId xmlns:a16="http://schemas.microsoft.com/office/drawing/2014/main" id="{5B51D5B1-4084-4564-B384-9BD89B2F71B7}"/>
              </a:ext>
            </a:extLst>
          </p:cNvPr>
          <p:cNvGraphicFramePr>
            <a:graphicFrameLocks noGrp="1"/>
          </p:cNvGraphicFramePr>
          <p:nvPr>
            <p:extLst>
              <p:ext uri="{D42A27DB-BD31-4B8C-83A1-F6EECF244321}">
                <p14:modId xmlns:p14="http://schemas.microsoft.com/office/powerpoint/2010/main" val="1215315607"/>
              </p:ext>
            </p:extLst>
          </p:nvPr>
        </p:nvGraphicFramePr>
        <p:xfrm>
          <a:off x="457201" y="1295400"/>
          <a:ext cx="8229599" cy="5471684"/>
        </p:xfrm>
        <a:graphic>
          <a:graphicData uri="http://schemas.openxmlformats.org/drawingml/2006/table">
            <a:tbl>
              <a:tblPr>
                <a:tableStyleId>{8EC20E35-A176-4012-BC5E-935CFFF8708E}</a:tableStyleId>
              </a:tblPr>
              <a:tblGrid>
                <a:gridCol w="2362200">
                  <a:extLst>
                    <a:ext uri="{9D8B030D-6E8A-4147-A177-3AD203B41FA5}">
                      <a16:colId xmlns:a16="http://schemas.microsoft.com/office/drawing/2014/main" val="3999347127"/>
                    </a:ext>
                  </a:extLst>
                </a:gridCol>
                <a:gridCol w="2590800">
                  <a:extLst>
                    <a:ext uri="{9D8B030D-6E8A-4147-A177-3AD203B41FA5}">
                      <a16:colId xmlns:a16="http://schemas.microsoft.com/office/drawing/2014/main" val="894788629"/>
                    </a:ext>
                  </a:extLst>
                </a:gridCol>
                <a:gridCol w="3276599">
                  <a:extLst>
                    <a:ext uri="{9D8B030D-6E8A-4147-A177-3AD203B41FA5}">
                      <a16:colId xmlns:a16="http://schemas.microsoft.com/office/drawing/2014/main" val="1145240694"/>
                    </a:ext>
                  </a:extLst>
                </a:gridCol>
              </a:tblGrid>
              <a:tr h="294640">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Position</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Name</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Contact Email</a:t>
                      </a:r>
                    </a:p>
                  </a:txBody>
                  <a:tcPr marL="31606" marR="31606" marT="31606" marB="31606" anchor="ctr"/>
                </a:tc>
                <a:extLst>
                  <a:ext uri="{0D108BD9-81ED-4DB2-BD59-A6C34878D82A}">
                    <a16:rowId xmlns:a16="http://schemas.microsoft.com/office/drawing/2014/main" val="18706282"/>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Carlos Torres</a:t>
                      </a:r>
                    </a:p>
                  </a:txBody>
                  <a:tcPr marL="31606" marR="31606" marT="31606" marB="31606" anchor="ctr"/>
                </a:tc>
                <a:tc>
                  <a:txBody>
                    <a:bodyPr/>
                    <a:lstStyle/>
                    <a:p>
                      <a:r>
                        <a:rPr lang="en-US" sz="1400" u="none" dirty="0" err="1">
                          <a:solidFill>
                            <a:schemeClr val="accent1">
                              <a:lumMod val="7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ctorres@roes.online</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2322567754"/>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Past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Nii Nunoo</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niiahelenunoo@gmail.com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875256033"/>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Vice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Alexsandra Martinez</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amartinez@demac.com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3248102094"/>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Secretary</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Derek Key</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derek.key@corelab.com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235417529"/>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Treasurer</a:t>
                      </a:r>
                    </a:p>
                  </a:txBody>
                  <a:tcPr marL="31606" marR="31606" marT="31606" marB="31606" anchor="ctr"/>
                </a:tc>
                <a:tc>
                  <a:txBody>
                    <a:bodyPr/>
                    <a:lstStyle/>
                    <a:p>
                      <a:r>
                        <a:rPr lang="en-US" sz="1400" u="none" dirty="0" err="1">
                          <a:solidFill>
                            <a:schemeClr val="accent1">
                              <a:lumMod val="75000"/>
                            </a:schemeClr>
                          </a:solidFill>
                          <a:effectLst/>
                          <a:latin typeface="Arial" panose="020B0604020202020204" pitchFamily="34" charset="0"/>
                          <a:cs typeface="Arial" panose="020B0604020202020204" pitchFamily="34" charset="0"/>
                        </a:rPr>
                        <a:t>Swathika</a:t>
                      </a:r>
                      <a:r>
                        <a:rPr lang="en-US" sz="1400" u="none" dirty="0">
                          <a:solidFill>
                            <a:schemeClr val="accent1">
                              <a:lumMod val="75000"/>
                            </a:schemeClr>
                          </a:solidFill>
                          <a:effectLst/>
                          <a:latin typeface="Arial" panose="020B0604020202020204" pitchFamily="34" charset="0"/>
                          <a:cs typeface="Arial" panose="020B0604020202020204" pitchFamily="34" charset="0"/>
                        </a:rPr>
                        <a:t> Jayakumar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swathika.jayakumar@corelab.com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2472230674"/>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Vice Treasurer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Bharath Rajappa</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bharath.rajappa@conocophillips.com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1564543040"/>
                  </a:ext>
                </a:extLst>
              </a:tr>
              <a:tr h="14732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Communications Chair</a:t>
                      </a:r>
                    </a:p>
                  </a:txBody>
                  <a:tcPr marL="31606" marR="31606" marT="31606" marB="31606" anchor="ctr"/>
                </a:tc>
                <a:tc>
                  <a:txBody>
                    <a:bodyPr/>
                    <a:lstStyle/>
                    <a:p>
                      <a:r>
                        <a:rPr lang="en-US" sz="1400" u="none" dirty="0" err="1">
                          <a:solidFill>
                            <a:schemeClr val="accent1">
                              <a:lumMod val="75000"/>
                            </a:schemeClr>
                          </a:solidFill>
                          <a:effectLst/>
                          <a:latin typeface="Arial" panose="020B0604020202020204" pitchFamily="34" charset="0"/>
                          <a:cs typeface="Arial" panose="020B0604020202020204" pitchFamily="34" charset="0"/>
                        </a:rPr>
                        <a:t>Abhi</a:t>
                      </a:r>
                      <a:r>
                        <a:rPr lang="en-US" sz="1400" u="none" dirty="0">
                          <a:solidFill>
                            <a:schemeClr val="accent1">
                              <a:lumMod val="75000"/>
                            </a:schemeClr>
                          </a:solidFill>
                          <a:effectLst/>
                          <a:latin typeface="Arial" panose="020B0604020202020204" pitchFamily="34" charset="0"/>
                          <a:cs typeface="Arial" panose="020B0604020202020204" pitchFamily="34" charset="0"/>
                        </a:rPr>
                        <a:t> Kohli</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abhinandan.Kohli@shell.com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1829286166"/>
                  </a:ext>
                </a:extLst>
              </a:tr>
              <a:tr h="14732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Vice Communications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Debora </a:t>
                      </a:r>
                      <a:r>
                        <a:rPr lang="en-US" sz="1400" u="none" dirty="0" err="1">
                          <a:solidFill>
                            <a:schemeClr val="accent1">
                              <a:lumMod val="75000"/>
                            </a:schemeClr>
                          </a:solidFill>
                          <a:effectLst/>
                          <a:latin typeface="Arial" panose="020B0604020202020204" pitchFamily="34" charset="0"/>
                          <a:cs typeface="Arial" panose="020B0604020202020204" pitchFamily="34" charset="0"/>
                        </a:rPr>
                        <a:t>Martogi</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demsimanjuntak@gmail.com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1691452713"/>
                  </a:ext>
                </a:extLst>
              </a:tr>
              <a:tr h="14732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Education Co-Chair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Eric </a:t>
                      </a:r>
                      <a:r>
                        <a:rPr lang="en-US" sz="1400" u="none" dirty="0" err="1">
                          <a:solidFill>
                            <a:schemeClr val="accent1">
                              <a:lumMod val="75000"/>
                            </a:schemeClr>
                          </a:solidFill>
                          <a:effectLst/>
                          <a:latin typeface="Arial" panose="020B0604020202020204" pitchFamily="34" charset="0"/>
                          <a:cs typeface="Arial" panose="020B0604020202020204" pitchFamily="34" charset="0"/>
                        </a:rPr>
                        <a:t>Robken</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eric.robken@siemens-energy.com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3540062286"/>
                  </a:ext>
                </a:extLst>
              </a:tr>
              <a:tr h="147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a:solidFill>
                            <a:schemeClr val="accent1">
                              <a:lumMod val="75000"/>
                            </a:schemeClr>
                          </a:solidFill>
                          <a:effectLst/>
                          <a:latin typeface="Arial" panose="020B0604020202020204" pitchFamily="34" charset="0"/>
                          <a:cs typeface="Arial" panose="020B0604020202020204" pitchFamily="34" charset="0"/>
                        </a:rPr>
                        <a:t>Education Co-Chair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Anna Wei		</a:t>
                      </a:r>
                    </a:p>
                  </a:txBody>
                  <a:tcPr marL="31606" marR="31606" marT="31606" marB="31606" anchor="ctr"/>
                </a:tc>
                <a:tc>
                  <a:txBody>
                    <a:bodyPr/>
                    <a:lstStyle/>
                    <a:p>
                      <a:r>
                        <a:rPr lang="nn-NO" sz="1400" u="none" dirty="0">
                          <a:solidFill>
                            <a:schemeClr val="accent1">
                              <a:lumMod val="75000"/>
                            </a:schemeClr>
                          </a:solidFill>
                          <a:effectLst/>
                          <a:latin typeface="Arial" panose="020B0604020202020204" pitchFamily="34" charset="0"/>
                          <a:cs typeface="Arial" panose="020B0604020202020204" pitchFamily="34" charset="0"/>
                          <a:hlinkClick r:id="rId11">
                            <a:extLst>
                              <a:ext uri="{A12FA001-AC4F-418D-AE19-62706E023703}">
                                <ahyp:hlinkClr xmlns:ahyp="http://schemas.microsoft.com/office/drawing/2018/hyperlinkcolor" val="tx"/>
                              </a:ext>
                            </a:extLst>
                          </a:hlinkClick>
                        </a:rPr>
                        <a:t>annawei2014@gmail.com</a:t>
                      </a:r>
                      <a:r>
                        <a:rPr lang="nn-NO" sz="1400" u="none" dirty="0">
                          <a:solidFill>
                            <a:schemeClr val="accent1">
                              <a:lumMod val="75000"/>
                            </a:schemeClr>
                          </a:solidFill>
                          <a:effectLst/>
                          <a:latin typeface="Arial" panose="020B0604020202020204" pitchFamily="34" charset="0"/>
                          <a:cs typeface="Arial" panose="020B0604020202020204" pitchFamily="34" charset="0"/>
                        </a:rPr>
                        <a:t> </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1673727757"/>
                  </a:ext>
                </a:extLst>
              </a:tr>
              <a:tr h="294640">
                <a:tc>
                  <a:txBody>
                    <a:bodyPr/>
                    <a:lstStyle/>
                    <a:p>
                      <a:r>
                        <a:rPr lang="en-US" sz="1400" u="none">
                          <a:solidFill>
                            <a:schemeClr val="accent1">
                              <a:lumMod val="75000"/>
                            </a:schemeClr>
                          </a:solidFill>
                          <a:effectLst/>
                          <a:latin typeface="Arial" panose="020B0604020202020204" pitchFamily="34" charset="0"/>
                          <a:cs typeface="Arial" panose="020B0604020202020204" pitchFamily="34" charset="0"/>
                        </a:rPr>
                        <a:t>Programs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Aaron Burton</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2">
                            <a:extLst>
                              <a:ext uri="{A12FA001-AC4F-418D-AE19-62706E023703}">
                                <ahyp:hlinkClr xmlns:ahyp="http://schemas.microsoft.com/office/drawing/2018/hyperlinkcolor" val="tx"/>
                              </a:ext>
                            </a:extLst>
                          </a:hlinkClick>
                        </a:rPr>
                        <a:t>aaron.burton@morphpackers.com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3721908217"/>
                  </a:ext>
                </a:extLst>
              </a:tr>
              <a:tr h="294640">
                <a:tc>
                  <a:txBody>
                    <a:bodyPr/>
                    <a:lstStyle/>
                    <a:p>
                      <a:r>
                        <a:rPr lang="en-US" sz="1400" u="none">
                          <a:solidFill>
                            <a:schemeClr val="accent1">
                              <a:lumMod val="75000"/>
                            </a:schemeClr>
                          </a:solidFill>
                          <a:effectLst/>
                          <a:latin typeface="Arial" panose="020B0604020202020204" pitchFamily="34" charset="0"/>
                          <a:cs typeface="Arial" panose="020B0604020202020204" pitchFamily="34" charset="0"/>
                        </a:rPr>
                        <a:t>Vice Programs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Priyavrat Shukla</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3">
                            <a:extLst>
                              <a:ext uri="{A12FA001-AC4F-418D-AE19-62706E023703}">
                                <ahyp:hlinkClr xmlns:ahyp="http://schemas.microsoft.com/office/drawing/2018/hyperlinkcolor" val="tx"/>
                              </a:ext>
                            </a:extLst>
                          </a:hlinkClick>
                        </a:rPr>
                        <a:t>pshukla5@slb.com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4104300420"/>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Director, Study Groups</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Thomas Shattuck</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twshattuck@gmail.com</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3205104180"/>
                  </a:ext>
                </a:extLst>
              </a:tr>
              <a:tr h="29464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Director, Committees</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Taylor Butler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taylor_butler@swn.com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4224830576"/>
                  </a:ext>
                </a:extLst>
              </a:tr>
              <a:tr h="294640">
                <a:tc>
                  <a:txBody>
                    <a:bodyPr/>
                    <a:lstStyle/>
                    <a:p>
                      <a:r>
                        <a:rPr lang="en-US" sz="1400" u="none">
                          <a:solidFill>
                            <a:schemeClr val="accent1">
                              <a:lumMod val="75000"/>
                            </a:schemeClr>
                          </a:solidFill>
                          <a:effectLst/>
                          <a:latin typeface="Arial" panose="020B0604020202020204" pitchFamily="34" charset="0"/>
                          <a:cs typeface="Arial" panose="020B0604020202020204" pitchFamily="34" charset="0"/>
                        </a:rPr>
                        <a:t>YP Chair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Alex </a:t>
                      </a:r>
                      <a:r>
                        <a:rPr lang="en-US" sz="1400" u="none" dirty="0" err="1">
                          <a:solidFill>
                            <a:schemeClr val="accent1">
                              <a:lumMod val="75000"/>
                            </a:schemeClr>
                          </a:solidFill>
                          <a:effectLst/>
                          <a:latin typeface="Arial" panose="020B0604020202020204" pitchFamily="34" charset="0"/>
                          <a:cs typeface="Arial" panose="020B0604020202020204" pitchFamily="34" charset="0"/>
                        </a:rPr>
                        <a:t>Romanyuk</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aromanyuk@peregrinepetroleum.com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712830051"/>
                  </a:ext>
                </a:extLst>
              </a:tr>
              <a:tr h="98213">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Section Administrator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Lindsay Rochner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lrochner@spe.org</a:t>
                      </a:r>
                      <a:endParaRPr lang="en-US" sz="1400" u="none" dirty="0">
                        <a:solidFill>
                          <a:schemeClr val="accent1">
                            <a:lumMod val="75000"/>
                          </a:schemeClr>
                        </a:solidFill>
                        <a:effectLst/>
                        <a:latin typeface="Arial" panose="020B0604020202020204" pitchFamily="34" charset="0"/>
                        <a:cs typeface="Arial" panose="020B0604020202020204" pitchFamily="34" charset="0"/>
                      </a:endParaRPr>
                    </a:p>
                  </a:txBody>
                  <a:tcPr marL="31606" marR="31606" marT="31606" marB="31606" anchor="ctr"/>
                </a:tc>
                <a:extLst>
                  <a:ext uri="{0D108BD9-81ED-4DB2-BD59-A6C34878D82A}">
                    <a16:rowId xmlns:a16="http://schemas.microsoft.com/office/drawing/2014/main" val="1069724567"/>
                  </a:ext>
                </a:extLst>
              </a:tr>
              <a:tr h="178359">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Emeritus Advisor	</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Bill Davis	</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bdavis0819@gmail.com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3128254922"/>
                  </a:ext>
                </a:extLst>
              </a:tr>
              <a:tr h="0">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North America Director</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rPr>
                        <a:t>Simeon Eburi</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simeon.eburi@chevron.com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1773964514"/>
                  </a:ext>
                </a:extLst>
              </a:tr>
            </a:tbl>
          </a:graphicData>
        </a:graphic>
      </p:graphicFrame>
    </p:spTree>
    <p:extLst>
      <p:ext uri="{BB962C8B-B14F-4D97-AF65-F5344CB8AC3E}">
        <p14:creationId xmlns:p14="http://schemas.microsoft.com/office/powerpoint/2010/main" val="2818923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64F6-9CE8-4199-81DF-80CC7199F5ED}"/>
              </a:ext>
            </a:extLst>
          </p:cNvPr>
          <p:cNvSpPr>
            <a:spLocks noGrp="1"/>
          </p:cNvSpPr>
          <p:nvPr>
            <p:ph type="title"/>
          </p:nvPr>
        </p:nvSpPr>
        <p:spPr/>
        <p:txBody>
          <a:bodyPr/>
          <a:lstStyle/>
          <a:p>
            <a:r>
              <a:rPr lang="en-US" dirty="0"/>
              <a:t>SPE GCS Study Group Chairs</a:t>
            </a:r>
          </a:p>
        </p:txBody>
      </p:sp>
      <p:graphicFrame>
        <p:nvGraphicFramePr>
          <p:cNvPr id="3" name="Table 2">
            <a:extLst>
              <a:ext uri="{FF2B5EF4-FFF2-40B4-BE49-F238E27FC236}">
                <a16:creationId xmlns:a16="http://schemas.microsoft.com/office/drawing/2014/main" id="{5B51D5B1-4084-4564-B384-9BD89B2F71B7}"/>
              </a:ext>
            </a:extLst>
          </p:cNvPr>
          <p:cNvGraphicFramePr>
            <a:graphicFrameLocks noGrp="1"/>
          </p:cNvGraphicFramePr>
          <p:nvPr>
            <p:extLst>
              <p:ext uri="{D42A27DB-BD31-4B8C-83A1-F6EECF244321}">
                <p14:modId xmlns:p14="http://schemas.microsoft.com/office/powerpoint/2010/main" val="1916079222"/>
              </p:ext>
            </p:extLst>
          </p:nvPr>
        </p:nvGraphicFramePr>
        <p:xfrm>
          <a:off x="455340" y="1600200"/>
          <a:ext cx="8229599" cy="3962400"/>
        </p:xfrm>
        <a:graphic>
          <a:graphicData uri="http://schemas.openxmlformats.org/drawingml/2006/table">
            <a:tbl>
              <a:tblPr>
                <a:tableStyleId>{8EC20E35-A176-4012-BC5E-935CFFF8708E}</a:tableStyleId>
              </a:tblPr>
              <a:tblGrid>
                <a:gridCol w="2362200">
                  <a:extLst>
                    <a:ext uri="{9D8B030D-6E8A-4147-A177-3AD203B41FA5}">
                      <a16:colId xmlns:a16="http://schemas.microsoft.com/office/drawing/2014/main" val="3999347127"/>
                    </a:ext>
                  </a:extLst>
                </a:gridCol>
                <a:gridCol w="2590800">
                  <a:extLst>
                    <a:ext uri="{9D8B030D-6E8A-4147-A177-3AD203B41FA5}">
                      <a16:colId xmlns:a16="http://schemas.microsoft.com/office/drawing/2014/main" val="894788629"/>
                    </a:ext>
                  </a:extLst>
                </a:gridCol>
                <a:gridCol w="3276599">
                  <a:extLst>
                    <a:ext uri="{9D8B030D-6E8A-4147-A177-3AD203B41FA5}">
                      <a16:colId xmlns:a16="http://schemas.microsoft.com/office/drawing/2014/main" val="1145240694"/>
                    </a:ext>
                  </a:extLst>
                </a:gridCol>
              </a:tblGrid>
              <a:tr h="294640">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Study Group</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Name</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Contact Email</a:t>
                      </a:r>
                    </a:p>
                  </a:txBody>
                  <a:tcPr marL="31606" marR="31606" marT="31606" marB="31606" anchor="ctr"/>
                </a:tc>
                <a:extLst>
                  <a:ext uri="{0D108BD9-81ED-4DB2-BD59-A6C34878D82A}">
                    <a16:rowId xmlns:a16="http://schemas.microsoft.com/office/drawing/2014/main" val="18706282"/>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Business Development</a:t>
                      </a:r>
                    </a:p>
                  </a:txBody>
                  <a:tcPr marL="22860" marR="22860" marT="0" marB="0" anchor="ctr"/>
                </a:tc>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Megan Jones </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mjones@gepllc.com</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1564543040"/>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Completions &amp; Production</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rPr>
                        <a:t>Rob Bohn</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robbohn14@gmail.com</a:t>
                      </a:r>
                      <a:r>
                        <a:rPr lang="en-US" sz="1400" dirty="0">
                          <a:solidFill>
                            <a:schemeClr val="accent1">
                              <a:lumMod val="75000"/>
                            </a:schemeClr>
                          </a:solidFill>
                          <a:effectLst/>
                          <a:latin typeface="Arial" panose="020B0604020202020204" pitchFamily="34" charset="0"/>
                          <a:cs typeface="Arial" panose="020B0604020202020204" pitchFamily="34" charset="0"/>
                        </a:rPr>
                        <a:t> </a:t>
                      </a:r>
                    </a:p>
                  </a:txBody>
                  <a:tcPr marL="22860" marR="22860" marT="0" marB="0" anchor="ctr"/>
                </a:tc>
                <a:extLst>
                  <a:ext uri="{0D108BD9-81ED-4DB2-BD59-A6C34878D82A}">
                    <a16:rowId xmlns:a16="http://schemas.microsoft.com/office/drawing/2014/main" val="2970126340"/>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Computational Fluid Dynamics (</a:t>
                      </a:r>
                      <a:r>
                        <a:rPr lang="en-US" sz="1400" b="0" dirty="0" err="1">
                          <a:solidFill>
                            <a:schemeClr val="accent1">
                              <a:lumMod val="75000"/>
                            </a:schemeClr>
                          </a:solidFill>
                          <a:effectLst/>
                          <a:latin typeface="Arial" panose="020B0604020202020204" pitchFamily="34" charset="0"/>
                          <a:cs typeface="Arial" panose="020B0604020202020204" pitchFamily="34" charset="0"/>
                        </a:rPr>
                        <a:t>Cfd</a:t>
                      </a:r>
                      <a:r>
                        <a:rPr lang="en-US" sz="1400" b="0" dirty="0">
                          <a:solidFill>
                            <a:schemeClr val="accent1">
                              <a:lumMod val="75000"/>
                            </a:schemeClr>
                          </a:solidFill>
                          <a:effectLst/>
                          <a:latin typeface="Arial" panose="020B0604020202020204" pitchFamily="34" charset="0"/>
                          <a:cs typeface="Arial" panose="020B0604020202020204" pitchFamily="34" charset="0"/>
                        </a:rPr>
                        <a:t>) </a:t>
                      </a:r>
                    </a:p>
                  </a:txBody>
                  <a:tcPr marL="22860" marR="22860" marT="0" marB="0" anchor="ctr"/>
                </a:tc>
                <a:tc>
                  <a:txBody>
                    <a:bodyPr/>
                    <a:lstStyle/>
                    <a:p>
                      <a:pPr rtl="0" fontAlgn="ctr"/>
                      <a:r>
                        <a:rPr lang="en-US" sz="1400" b="0" dirty="0" err="1">
                          <a:solidFill>
                            <a:schemeClr val="accent1">
                              <a:lumMod val="75000"/>
                            </a:schemeClr>
                          </a:solidFill>
                          <a:effectLst/>
                          <a:latin typeface="Arial" panose="020B0604020202020204" pitchFamily="34" charset="0"/>
                          <a:cs typeface="Arial" panose="020B0604020202020204" pitchFamily="34" charset="0"/>
                        </a:rPr>
                        <a:t>Madhusuden</a:t>
                      </a:r>
                      <a:r>
                        <a:rPr lang="en-US" sz="1400" b="0" dirty="0">
                          <a:solidFill>
                            <a:schemeClr val="accent1">
                              <a:lumMod val="75000"/>
                            </a:schemeClr>
                          </a:solidFill>
                          <a:effectLst/>
                          <a:latin typeface="Arial" panose="020B0604020202020204" pitchFamily="34" charset="0"/>
                          <a:cs typeface="Arial" panose="020B0604020202020204" pitchFamily="34" charset="0"/>
                        </a:rPr>
                        <a:t> Agrawal</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madhusuden.agrawal@bp.com</a:t>
                      </a:r>
                      <a:endParaRPr lang="en-US" sz="1400" b="0" u="sng">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2756901309"/>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Data Analytics </a:t>
                      </a:r>
                    </a:p>
                  </a:txBody>
                  <a:tcPr marL="22860" marR="22860" marT="0" marB="0" anchor="ctr"/>
                </a:tc>
                <a:tc>
                  <a:txBody>
                    <a:bodyPr/>
                    <a:lstStyle/>
                    <a:p>
                      <a:r>
                        <a:rPr lang="en-US" sz="1400" u="none" dirty="0" err="1">
                          <a:solidFill>
                            <a:schemeClr val="accent1">
                              <a:lumMod val="75000"/>
                            </a:schemeClr>
                          </a:solidFill>
                          <a:effectLst/>
                          <a:latin typeface="Arial" panose="020B0604020202020204" pitchFamily="34" charset="0"/>
                          <a:cs typeface="Arial" panose="020B0604020202020204" pitchFamily="34" charset="0"/>
                        </a:rPr>
                        <a:t>Pushpesh</a:t>
                      </a:r>
                      <a:r>
                        <a:rPr lang="en-US" sz="1400" u="none" dirty="0">
                          <a:solidFill>
                            <a:schemeClr val="accent1">
                              <a:lumMod val="75000"/>
                            </a:schemeClr>
                          </a:solidFill>
                          <a:effectLst/>
                          <a:latin typeface="Arial" panose="020B0604020202020204" pitchFamily="34" charset="0"/>
                          <a:cs typeface="Arial" panose="020B0604020202020204" pitchFamily="34" charset="0"/>
                        </a:rPr>
                        <a:t> Sharma</a:t>
                      </a:r>
                    </a:p>
                  </a:txBody>
                  <a:tcPr marL="31606" marR="31606" marT="31606" marB="31606" anchor="ctr"/>
                </a:tc>
                <a:tc>
                  <a:txBody>
                    <a:bodyPr/>
                    <a:lstStyle/>
                    <a:p>
                      <a:r>
                        <a:rPr lang="en-US" sz="1400" u="none" dirty="0">
                          <a:solidFill>
                            <a:schemeClr val="accent1">
                              <a:lumMod val="75000"/>
                            </a:schemeClr>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s.pushpesh@gmail.com</a:t>
                      </a:r>
                      <a:r>
                        <a:rPr lang="en-US" sz="1400" u="none" dirty="0">
                          <a:solidFill>
                            <a:schemeClr val="accent1">
                              <a:lumMod val="75000"/>
                            </a:schemeClr>
                          </a:solidFill>
                          <a:effectLst/>
                          <a:latin typeface="Arial" panose="020B0604020202020204" pitchFamily="34" charset="0"/>
                          <a:cs typeface="Arial" panose="020B0604020202020204" pitchFamily="34" charset="0"/>
                        </a:rPr>
                        <a:t> </a:t>
                      </a:r>
                    </a:p>
                  </a:txBody>
                  <a:tcPr marL="31606" marR="31606" marT="31606" marB="31606" anchor="ctr"/>
                </a:tc>
                <a:extLst>
                  <a:ext uri="{0D108BD9-81ED-4DB2-BD59-A6C34878D82A}">
                    <a16:rowId xmlns:a16="http://schemas.microsoft.com/office/drawing/2014/main" val="374849892"/>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Drilling</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Tyler Reynolds </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rPr>
                        <a:t>tyler.r.reynolds@gmail.com</a:t>
                      </a:r>
                    </a:p>
                  </a:txBody>
                  <a:tcPr marL="22860" marR="22860" marT="0" marB="0" anchor="ctr"/>
                </a:tc>
                <a:extLst>
                  <a:ext uri="{0D108BD9-81ED-4DB2-BD59-A6C34878D82A}">
                    <a16:rowId xmlns:a16="http://schemas.microsoft.com/office/drawing/2014/main" val="1829286166"/>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General Meeting</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Roberto Saucedo</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robertsaucedo@gmail.com</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3540062286"/>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Innovate</a:t>
                      </a:r>
                    </a:p>
                  </a:txBody>
                  <a:tcPr marL="22860" marR="22860" marT="0" marB="0" anchor="ctr"/>
                </a:tc>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Tim Stephens</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ceramist@att.net</a:t>
                      </a:r>
                      <a:endParaRPr lang="en-US" sz="1400" b="0" u="sng">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3721908217"/>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Northside</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Holli Cramm </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hcramm@stokesandspiehler.net</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4104300420"/>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Permian Basin</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rPr>
                        <a:t>Pending</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rPr>
                        <a:t>TBD</a:t>
                      </a:r>
                    </a:p>
                  </a:txBody>
                  <a:tcPr marL="22860" marR="22860" marT="0" marB="0" anchor="ctr"/>
                </a:tc>
                <a:extLst>
                  <a:ext uri="{0D108BD9-81ED-4DB2-BD59-A6C34878D82A}">
                    <a16:rowId xmlns:a16="http://schemas.microsoft.com/office/drawing/2014/main" val="3205104180"/>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Research &amp; Development </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Amit Patil</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apatil14@onesubsea.slb.com</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4224830576"/>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Reservoir</a:t>
                      </a:r>
                    </a:p>
                  </a:txBody>
                  <a:tcPr marL="22860" marR="22860" marT="0" marB="0" anchor="ctr"/>
                </a:tc>
                <a:tc>
                  <a:txBody>
                    <a:bodyPr/>
                    <a:lstStyle/>
                    <a:p>
                      <a:pPr rtl="0" fontAlgn="ctr"/>
                      <a:r>
                        <a:rPr lang="en-US" sz="1400" b="0">
                          <a:solidFill>
                            <a:schemeClr val="accent1">
                              <a:lumMod val="75000"/>
                            </a:schemeClr>
                          </a:solidFill>
                          <a:effectLst/>
                          <a:latin typeface="Arial" panose="020B0604020202020204" pitchFamily="34" charset="0"/>
                          <a:cs typeface="Arial" panose="020B0604020202020204" pitchFamily="34" charset="0"/>
                        </a:rPr>
                        <a:t>Kiran Venepalli</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kkvenepalli@gmail.com</a:t>
                      </a:r>
                      <a:endParaRPr lang="en-US" sz="1400" b="0" u="sng"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712830051"/>
                  </a:ext>
                </a:extLst>
              </a:tr>
              <a:tr h="294640">
                <a:tc>
                  <a:txBody>
                    <a:bodyPr/>
                    <a:lstStyle/>
                    <a:p>
                      <a:pPr rtl="0" fontAlgn="ctr"/>
                      <a:r>
                        <a:rPr lang="en-US" sz="1400" b="0" dirty="0">
                          <a:solidFill>
                            <a:schemeClr val="accent1">
                              <a:lumMod val="75000"/>
                            </a:schemeClr>
                          </a:solidFill>
                          <a:effectLst/>
                          <a:latin typeface="Arial" panose="020B0604020202020204" pitchFamily="34" charset="0"/>
                          <a:cs typeface="Arial" panose="020B0604020202020204" pitchFamily="34" charset="0"/>
                        </a:rPr>
                        <a:t>Westside</a:t>
                      </a:r>
                    </a:p>
                  </a:txBody>
                  <a:tcPr marL="22860" marR="22860" marT="0" marB="0" anchor="ctr"/>
                </a:tc>
                <a:tc>
                  <a:txBody>
                    <a:bodyPr/>
                    <a:lstStyle/>
                    <a:p>
                      <a:pPr rtl="0" fontAlgn="ctr"/>
                      <a:r>
                        <a:rPr lang="en-US" sz="1400" dirty="0">
                          <a:solidFill>
                            <a:schemeClr val="accent1">
                              <a:lumMod val="75000"/>
                            </a:schemeClr>
                          </a:solidFill>
                          <a:effectLst/>
                          <a:latin typeface="Arial" panose="020B0604020202020204" pitchFamily="34" charset="0"/>
                          <a:cs typeface="Arial" panose="020B0604020202020204" pitchFamily="34" charset="0"/>
                        </a:rPr>
                        <a:t>Pending</a:t>
                      </a:r>
                    </a:p>
                  </a:txBody>
                  <a:tcPr marL="22860" marR="22860" marT="0" marB="0" anchor="ctr"/>
                </a:tc>
                <a:tc>
                  <a:txBody>
                    <a:bodyPr/>
                    <a:lstStyle/>
                    <a:p>
                      <a:pPr rtl="0" fontAlgn="ctr"/>
                      <a:r>
                        <a:rPr lang="en-US" sz="1400">
                          <a:solidFill>
                            <a:schemeClr val="accent1">
                              <a:lumMod val="75000"/>
                            </a:schemeClr>
                          </a:solidFill>
                          <a:effectLst/>
                          <a:latin typeface="Arial" panose="020B0604020202020204" pitchFamily="34" charset="0"/>
                          <a:cs typeface="Arial" panose="020B0604020202020204" pitchFamily="34" charset="0"/>
                        </a:rPr>
                        <a:t>TBD</a:t>
                      </a:r>
                      <a:endParaRPr lang="en-US" sz="1400" dirty="0">
                        <a:solidFill>
                          <a:schemeClr val="accent1">
                            <a:lumMod val="75000"/>
                          </a:schemeClr>
                        </a:solidFill>
                        <a:effectLst/>
                        <a:latin typeface="Arial" panose="020B0604020202020204" pitchFamily="34" charset="0"/>
                        <a:cs typeface="Arial" panose="020B0604020202020204" pitchFamily="34" charset="0"/>
                      </a:endParaRPr>
                    </a:p>
                  </a:txBody>
                  <a:tcPr marL="22860" marR="22860" marT="0" marB="0" anchor="ctr"/>
                </a:tc>
                <a:extLst>
                  <a:ext uri="{0D108BD9-81ED-4DB2-BD59-A6C34878D82A}">
                    <a16:rowId xmlns:a16="http://schemas.microsoft.com/office/drawing/2014/main" val="1069724567"/>
                  </a:ext>
                </a:extLst>
              </a:tr>
            </a:tbl>
          </a:graphicData>
        </a:graphic>
      </p:graphicFrame>
    </p:spTree>
    <p:extLst>
      <p:ext uri="{BB962C8B-B14F-4D97-AF65-F5344CB8AC3E}">
        <p14:creationId xmlns:p14="http://schemas.microsoft.com/office/powerpoint/2010/main" val="152027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F64F6-9CE8-4199-81DF-80CC7199F5ED}"/>
              </a:ext>
            </a:extLst>
          </p:cNvPr>
          <p:cNvSpPr>
            <a:spLocks noGrp="1"/>
          </p:cNvSpPr>
          <p:nvPr>
            <p:ph type="title"/>
          </p:nvPr>
        </p:nvSpPr>
        <p:spPr/>
        <p:txBody>
          <a:bodyPr/>
          <a:lstStyle/>
          <a:p>
            <a:r>
              <a:rPr lang="en-US" dirty="0"/>
              <a:t>SPE GCS Committee Contacts</a:t>
            </a:r>
          </a:p>
        </p:txBody>
      </p:sp>
      <p:graphicFrame>
        <p:nvGraphicFramePr>
          <p:cNvPr id="3" name="Table 2">
            <a:extLst>
              <a:ext uri="{FF2B5EF4-FFF2-40B4-BE49-F238E27FC236}">
                <a16:creationId xmlns:a16="http://schemas.microsoft.com/office/drawing/2014/main" id="{5B51D5B1-4084-4564-B384-9BD89B2F71B7}"/>
              </a:ext>
            </a:extLst>
          </p:cNvPr>
          <p:cNvGraphicFramePr>
            <a:graphicFrameLocks noGrp="1"/>
          </p:cNvGraphicFramePr>
          <p:nvPr>
            <p:extLst>
              <p:ext uri="{D42A27DB-BD31-4B8C-83A1-F6EECF244321}">
                <p14:modId xmlns:p14="http://schemas.microsoft.com/office/powerpoint/2010/main" val="652369927"/>
              </p:ext>
            </p:extLst>
          </p:nvPr>
        </p:nvGraphicFramePr>
        <p:xfrm>
          <a:off x="455340" y="1600200"/>
          <a:ext cx="8184544" cy="3535680"/>
        </p:xfrm>
        <a:graphic>
          <a:graphicData uri="http://schemas.openxmlformats.org/drawingml/2006/table">
            <a:tbl>
              <a:tblPr>
                <a:tableStyleId>{8EC20E35-A176-4012-BC5E-935CFFF8708E}</a:tableStyleId>
              </a:tblPr>
              <a:tblGrid>
                <a:gridCol w="2317145">
                  <a:extLst>
                    <a:ext uri="{9D8B030D-6E8A-4147-A177-3AD203B41FA5}">
                      <a16:colId xmlns:a16="http://schemas.microsoft.com/office/drawing/2014/main" val="3999347127"/>
                    </a:ext>
                  </a:extLst>
                </a:gridCol>
                <a:gridCol w="2590800">
                  <a:extLst>
                    <a:ext uri="{9D8B030D-6E8A-4147-A177-3AD203B41FA5}">
                      <a16:colId xmlns:a16="http://schemas.microsoft.com/office/drawing/2014/main" val="894788629"/>
                    </a:ext>
                  </a:extLst>
                </a:gridCol>
                <a:gridCol w="3276599">
                  <a:extLst>
                    <a:ext uri="{9D8B030D-6E8A-4147-A177-3AD203B41FA5}">
                      <a16:colId xmlns:a16="http://schemas.microsoft.com/office/drawing/2014/main" val="1145240694"/>
                    </a:ext>
                  </a:extLst>
                </a:gridCol>
              </a:tblGrid>
              <a:tr h="294640">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Committee</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Name</a:t>
                      </a:r>
                    </a:p>
                  </a:txBody>
                  <a:tcPr marL="31606" marR="31606" marT="31606" marB="31606" anchor="ctr"/>
                </a:tc>
                <a:tc>
                  <a:txBody>
                    <a:bodyPr/>
                    <a:lstStyle/>
                    <a:p>
                      <a:r>
                        <a:rPr lang="en-US" sz="1400" b="1" dirty="0">
                          <a:solidFill>
                            <a:schemeClr val="accent1">
                              <a:lumMod val="75000"/>
                            </a:schemeClr>
                          </a:solidFill>
                          <a:effectLst/>
                          <a:latin typeface="Arial" panose="020B0604020202020204" pitchFamily="34" charset="0"/>
                          <a:cs typeface="Arial" panose="020B0604020202020204" pitchFamily="34" charset="0"/>
                        </a:rPr>
                        <a:t>Contact Email</a:t>
                      </a:r>
                    </a:p>
                  </a:txBody>
                  <a:tcPr marL="31606" marR="31606" marT="31606" marB="31606" anchor="ctr"/>
                </a:tc>
                <a:extLst>
                  <a:ext uri="{0D108BD9-81ED-4DB2-BD59-A6C34878D82A}">
                    <a16:rowId xmlns:a16="http://schemas.microsoft.com/office/drawing/2014/main" val="18706282"/>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Continuing Education</a:t>
                      </a:r>
                    </a:p>
                  </a:txBody>
                  <a:tcPr marL="31606" marR="31606" marT="31606" marB="31606" anchor="ctr"/>
                </a:tc>
                <a:tc>
                  <a:txBody>
                    <a:bodyPr/>
                    <a:lstStyle/>
                    <a:p>
                      <a:pPr rtl="0" fontAlgn="ctr"/>
                      <a:r>
                        <a:rPr lang="en-US" sz="1400" b="0" dirty="0">
                          <a:effectLst/>
                          <a:latin typeface="Arial" panose="020B0604020202020204" pitchFamily="34" charset="0"/>
                        </a:rPr>
                        <a:t>Patricia Carreras</a:t>
                      </a: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patricia.e.carreras@gmail.com</a:t>
                      </a:r>
                      <a:endParaRPr lang="en-US" sz="1400" b="0" u="sng" dirty="0">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2322567754"/>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Awards Banquet </a:t>
                      </a:r>
                    </a:p>
                  </a:txBody>
                  <a:tcPr marL="31606" marR="31606" marT="31606" marB="31606" anchor="ctr"/>
                </a:tc>
                <a:tc>
                  <a:txBody>
                    <a:bodyPr/>
                    <a:lstStyle/>
                    <a:p>
                      <a:pPr rtl="0" fontAlgn="ctr"/>
                      <a:r>
                        <a:rPr lang="en-US" sz="1400" b="0" dirty="0" err="1">
                          <a:effectLst/>
                          <a:latin typeface="Arial" panose="020B0604020202020204" pitchFamily="34" charset="0"/>
                        </a:rPr>
                        <a:t>Alfiya</a:t>
                      </a:r>
                      <a:r>
                        <a:rPr lang="en-US" sz="1400" b="0" dirty="0">
                          <a:effectLst/>
                          <a:latin typeface="Arial" panose="020B0604020202020204" pitchFamily="34" charset="0"/>
                        </a:rPr>
                        <a:t> </a:t>
                      </a:r>
                      <a:r>
                        <a:rPr lang="en-US" sz="1400" b="0" dirty="0" err="1">
                          <a:effectLst/>
                          <a:latin typeface="Arial" panose="020B0604020202020204" pitchFamily="34" charset="0"/>
                        </a:rPr>
                        <a:t>Nikolaeva</a:t>
                      </a:r>
                      <a:endParaRPr lang="en-US" sz="1400" b="0" dirty="0">
                        <a:effectLst/>
                        <a:latin typeface="Arial" panose="020B0604020202020204" pitchFamily="34" charset="0"/>
                      </a:endParaRP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3">
                            <a:extLst>
                              <a:ext uri="{A12FA001-AC4F-418D-AE19-62706E023703}">
                                <ahyp:hlinkClr xmlns:ahyp="http://schemas.microsoft.com/office/drawing/2018/hyperlinkcolor" val="tx"/>
                              </a:ext>
                            </a:extLst>
                          </a:hlinkClick>
                        </a:rPr>
                        <a:t>AShakirova@slb.com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875256033"/>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Community Services</a:t>
                      </a:r>
                    </a:p>
                  </a:txBody>
                  <a:tcPr marL="31606" marR="31606" marT="31606" marB="31606" anchor="ctr"/>
                </a:tc>
                <a:tc>
                  <a:txBody>
                    <a:bodyPr/>
                    <a:lstStyle/>
                    <a:p>
                      <a:pPr rtl="0" fontAlgn="ctr"/>
                      <a:r>
                        <a:rPr lang="en-US" sz="1400" b="0" dirty="0">
                          <a:effectLst/>
                          <a:latin typeface="Arial" panose="020B0604020202020204" pitchFamily="34" charset="0"/>
                        </a:rPr>
                        <a:t>Marshal Wigwe</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4">
                            <a:extLst>
                              <a:ext uri="{A12FA001-AC4F-418D-AE19-62706E023703}">
                                <ahyp:hlinkClr xmlns:ahyp="http://schemas.microsoft.com/office/drawing/2018/hyperlinkcolor" val="tx"/>
                              </a:ext>
                            </a:extLst>
                          </a:hlinkClick>
                        </a:rPr>
                        <a:t>marshal.wigwe@gmail.com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3248102094"/>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Golf Chair</a:t>
                      </a:r>
                    </a:p>
                  </a:txBody>
                  <a:tcPr marL="31606" marR="31606" marT="31606" marB="31606" anchor="ctr"/>
                </a:tc>
                <a:tc>
                  <a:txBody>
                    <a:bodyPr/>
                    <a:lstStyle/>
                    <a:p>
                      <a:pPr rtl="0" fontAlgn="ctr"/>
                      <a:r>
                        <a:rPr lang="en-US" sz="1400" b="0" dirty="0">
                          <a:effectLst/>
                          <a:latin typeface="Arial" panose="020B0604020202020204" pitchFamily="34" charset="0"/>
                        </a:rPr>
                        <a:t>Robin Smith</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5">
                            <a:extLst>
                              <a:ext uri="{A12FA001-AC4F-418D-AE19-62706E023703}">
                                <ahyp:hlinkClr xmlns:ahyp="http://schemas.microsoft.com/office/drawing/2018/hyperlinkcolor" val="tx"/>
                              </a:ext>
                            </a:extLst>
                          </a:hlinkClick>
                        </a:rPr>
                        <a:t>golf@spegcs.org</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235417529"/>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ESP Symposium </a:t>
                      </a:r>
                    </a:p>
                  </a:txBody>
                  <a:tcPr marL="31606" marR="31606" marT="31606" marB="31606" anchor="ctr"/>
                </a:tc>
                <a:tc>
                  <a:txBody>
                    <a:bodyPr/>
                    <a:lstStyle/>
                    <a:p>
                      <a:pPr rtl="0" fontAlgn="ctr"/>
                      <a:r>
                        <a:rPr lang="en-US" sz="1400" b="0" dirty="0">
                          <a:effectLst/>
                          <a:latin typeface="Arial" panose="020B0604020202020204" pitchFamily="34" charset="0"/>
                        </a:rPr>
                        <a:t>Jeff </a:t>
                      </a:r>
                      <a:r>
                        <a:rPr lang="en-US" sz="1400" b="0" dirty="0" err="1">
                          <a:effectLst/>
                          <a:latin typeface="Arial" panose="020B0604020202020204" pitchFamily="34" charset="0"/>
                        </a:rPr>
                        <a:t>Dwiggins</a:t>
                      </a:r>
                      <a:endParaRPr lang="en-US" sz="1400" b="0" dirty="0">
                        <a:effectLst/>
                        <a:latin typeface="Arial" panose="020B0604020202020204" pitchFamily="34" charset="0"/>
                      </a:endParaRP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6">
                            <a:extLst>
                              <a:ext uri="{A12FA001-AC4F-418D-AE19-62706E023703}">
                                <ahyp:hlinkClr xmlns:ahyp="http://schemas.microsoft.com/office/drawing/2018/hyperlinkcolor" val="tx"/>
                              </a:ext>
                            </a:extLst>
                          </a:hlinkClick>
                        </a:rPr>
                        <a:t>jeff.dwiggins@artliftsolutions.com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2472230674"/>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Membership</a:t>
                      </a:r>
                    </a:p>
                  </a:txBody>
                  <a:tcPr marL="31606" marR="31606" marT="31606" marB="31606" anchor="ctr"/>
                </a:tc>
                <a:tc>
                  <a:txBody>
                    <a:bodyPr/>
                    <a:lstStyle/>
                    <a:p>
                      <a:pPr rtl="0" fontAlgn="ctr"/>
                      <a:r>
                        <a:rPr lang="en-US" sz="1400" b="0" dirty="0">
                          <a:effectLst/>
                          <a:latin typeface="Arial" panose="020B0604020202020204" pitchFamily="34" charset="0"/>
                        </a:rPr>
                        <a:t>Adonis Ichim</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rPr>
                        <a:t>adonis.ichim@gmail.com</a:t>
                      </a:r>
                    </a:p>
                  </a:txBody>
                  <a:tcPr marL="22860" marR="22860" marT="0" marB="0" anchor="ctr"/>
                </a:tc>
                <a:extLst>
                  <a:ext uri="{0D108BD9-81ED-4DB2-BD59-A6C34878D82A}">
                    <a16:rowId xmlns:a16="http://schemas.microsoft.com/office/drawing/2014/main" val="1564543040"/>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Members In Transition (</a:t>
                      </a:r>
                      <a:r>
                        <a:rPr lang="en-US" sz="1400" u="none" dirty="0" err="1">
                          <a:solidFill>
                            <a:schemeClr val="tx1"/>
                          </a:solidFill>
                          <a:effectLst/>
                          <a:latin typeface="Arial" panose="020B0604020202020204" pitchFamily="34" charset="0"/>
                          <a:cs typeface="Arial" panose="020B0604020202020204" pitchFamily="34" charset="0"/>
                        </a:rPr>
                        <a:t>MiT</a:t>
                      </a:r>
                      <a:r>
                        <a:rPr lang="en-US" sz="1400" u="none" dirty="0">
                          <a:solidFill>
                            <a:schemeClr val="tx1"/>
                          </a:solidFill>
                          <a:effectLst/>
                          <a:latin typeface="Arial" panose="020B0604020202020204" pitchFamily="34" charset="0"/>
                          <a:cs typeface="Arial" panose="020B0604020202020204" pitchFamily="34" charset="0"/>
                        </a:rPr>
                        <a:t>) </a:t>
                      </a:r>
                    </a:p>
                  </a:txBody>
                  <a:tcPr marL="31606" marR="31606" marT="31606" marB="31606" anchor="ctr"/>
                </a:tc>
                <a:tc>
                  <a:txBody>
                    <a:bodyPr/>
                    <a:lstStyle/>
                    <a:p>
                      <a:pPr rtl="0" fontAlgn="ctr"/>
                      <a:r>
                        <a:rPr lang="en-US" sz="1400" b="0" dirty="0">
                          <a:effectLst/>
                          <a:latin typeface="Arial" panose="020B0604020202020204" pitchFamily="34" charset="0"/>
                        </a:rPr>
                        <a:t>Yetunde </a:t>
                      </a:r>
                      <a:r>
                        <a:rPr lang="en-US" sz="1400" b="0" dirty="0" err="1">
                          <a:effectLst/>
                          <a:latin typeface="Arial" panose="020B0604020202020204" pitchFamily="34" charset="0"/>
                        </a:rPr>
                        <a:t>Okediji</a:t>
                      </a:r>
                      <a:r>
                        <a:rPr lang="en-US" sz="1400" b="0" dirty="0">
                          <a:effectLst/>
                          <a:latin typeface="Arial" panose="020B0604020202020204" pitchFamily="34" charset="0"/>
                        </a:rPr>
                        <a:t> </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7">
                            <a:extLst>
                              <a:ext uri="{A12FA001-AC4F-418D-AE19-62706E023703}">
                                <ahyp:hlinkClr xmlns:ahyp="http://schemas.microsoft.com/office/drawing/2018/hyperlinkcolor" val="tx"/>
                              </a:ext>
                            </a:extLst>
                          </a:hlinkClick>
                        </a:rPr>
                        <a:t>yetunde.okediji@gmail.com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1829286166"/>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Scholarship </a:t>
                      </a:r>
                    </a:p>
                  </a:txBody>
                  <a:tcPr marL="31606" marR="31606" marT="31606" marB="31606" anchor="ctr"/>
                </a:tc>
                <a:tc>
                  <a:txBody>
                    <a:bodyPr/>
                    <a:lstStyle/>
                    <a:p>
                      <a:pPr rtl="0" fontAlgn="ctr"/>
                      <a:r>
                        <a:rPr lang="en-US" sz="1400" b="0">
                          <a:effectLst/>
                          <a:latin typeface="Arial" panose="020B0604020202020204" pitchFamily="34" charset="0"/>
                        </a:rPr>
                        <a:t>Nami Southern</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8">
                            <a:extLst>
                              <a:ext uri="{A12FA001-AC4F-418D-AE19-62706E023703}">
                                <ahyp:hlinkClr xmlns:ahyp="http://schemas.microsoft.com/office/drawing/2018/hyperlinkcolor" val="tx"/>
                              </a:ext>
                            </a:extLst>
                          </a:hlinkClick>
                        </a:rPr>
                        <a:t>namisouthern@yahoo.com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3540062286"/>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Sporting Clays</a:t>
                      </a:r>
                    </a:p>
                  </a:txBody>
                  <a:tcPr marL="31606" marR="31606" marT="31606" marB="31606" anchor="ctr"/>
                </a:tc>
                <a:tc>
                  <a:txBody>
                    <a:bodyPr/>
                    <a:lstStyle/>
                    <a:p>
                      <a:pPr rtl="0" fontAlgn="ctr"/>
                      <a:r>
                        <a:rPr lang="en-US" sz="1400" b="0" dirty="0">
                          <a:effectLst/>
                          <a:latin typeface="Arial" panose="020B0604020202020204" pitchFamily="34" charset="0"/>
                        </a:rPr>
                        <a:t>Prue Smith</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9">
                            <a:extLst>
                              <a:ext uri="{A12FA001-AC4F-418D-AE19-62706E023703}">
                                <ahyp:hlinkClr xmlns:ahyp="http://schemas.microsoft.com/office/drawing/2018/hyperlinkcolor" val="tx"/>
                              </a:ext>
                            </a:extLst>
                          </a:hlinkClick>
                        </a:rPr>
                        <a:t>pruee.smith@bp.com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3721908217"/>
                  </a:ext>
                </a:extLst>
              </a:tr>
              <a:tr h="294640">
                <a:tc>
                  <a:txBody>
                    <a:bodyPr/>
                    <a:lstStyle/>
                    <a:p>
                      <a:r>
                        <a:rPr lang="en-US" sz="1400" u="none" dirty="0">
                          <a:solidFill>
                            <a:schemeClr val="tx1"/>
                          </a:solidFill>
                          <a:effectLst/>
                          <a:latin typeface="Arial" panose="020B0604020202020204" pitchFamily="34" charset="0"/>
                          <a:cs typeface="Arial" panose="020B0604020202020204" pitchFamily="34" charset="0"/>
                        </a:rPr>
                        <a:t>Web Technology</a:t>
                      </a:r>
                    </a:p>
                  </a:txBody>
                  <a:tcPr marL="31606" marR="31606" marT="31606" marB="31606" anchor="ctr"/>
                </a:tc>
                <a:tc>
                  <a:txBody>
                    <a:bodyPr/>
                    <a:lstStyle/>
                    <a:p>
                      <a:pPr rtl="0" fontAlgn="ctr"/>
                      <a:r>
                        <a:rPr lang="en-US" sz="1400" b="0" dirty="0">
                          <a:effectLst/>
                          <a:latin typeface="Arial" panose="020B0604020202020204" pitchFamily="34" charset="0"/>
                        </a:rPr>
                        <a:t>Lindsey Newsome</a:t>
                      </a:r>
                    </a:p>
                  </a:txBody>
                  <a:tcPr marL="22860" marR="22860" marT="0" marB="0" anchor="ctr"/>
                </a:tc>
                <a:tc>
                  <a:txBody>
                    <a:bodyPr/>
                    <a:lstStyle/>
                    <a:p>
                      <a:pPr rtl="0" fontAlgn="ctr"/>
                      <a:r>
                        <a:rPr lang="en-US" sz="1400" b="0" u="sng">
                          <a:solidFill>
                            <a:schemeClr val="accent1">
                              <a:lumMod val="75000"/>
                            </a:schemeClr>
                          </a:solidFill>
                          <a:effectLst/>
                          <a:latin typeface="Arial" panose="020B0604020202020204" pitchFamily="34" charset="0"/>
                          <a:hlinkClick r:id="rId10">
                            <a:extLst>
                              <a:ext uri="{A12FA001-AC4F-418D-AE19-62706E023703}">
                                <ahyp:hlinkClr xmlns:ahyp="http://schemas.microsoft.com/office/drawing/2018/hyperlinkcolor" val="tx"/>
                              </a:ext>
                            </a:extLst>
                          </a:hlinkClick>
                        </a:rPr>
                        <a:t>lindseynewsome@gmail.com</a:t>
                      </a:r>
                      <a:endParaRPr lang="en-US" sz="1400" b="0" u="sng">
                        <a:solidFill>
                          <a:schemeClr val="accent1">
                            <a:lumMod val="75000"/>
                          </a:schemeClr>
                        </a:solidFill>
                        <a:effectLst/>
                        <a:latin typeface="Arial" panose="020B0604020202020204" pitchFamily="34" charset="0"/>
                      </a:endParaRPr>
                    </a:p>
                  </a:txBody>
                  <a:tcPr marL="22860" marR="22860" marT="0" marB="0" anchor="ctr"/>
                </a:tc>
                <a:extLst>
                  <a:ext uri="{0D108BD9-81ED-4DB2-BD59-A6C34878D82A}">
                    <a16:rowId xmlns:a16="http://schemas.microsoft.com/office/drawing/2014/main" val="4104300420"/>
                  </a:ext>
                </a:extLst>
              </a:tr>
              <a:tr h="294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none" dirty="0">
                          <a:solidFill>
                            <a:schemeClr val="tx1"/>
                          </a:solidFill>
                          <a:effectLst/>
                          <a:latin typeface="Arial" panose="020B0604020202020204" pitchFamily="34" charset="0"/>
                          <a:cs typeface="Arial" panose="020B0604020202020204" pitchFamily="34" charset="0"/>
                        </a:rPr>
                        <a:t>D&amp;I</a:t>
                      </a:r>
                    </a:p>
                  </a:txBody>
                  <a:tcPr marL="31606" marR="31606" marT="31606" marB="31606" anchor="ctr"/>
                </a:tc>
                <a:tc>
                  <a:txBody>
                    <a:bodyPr/>
                    <a:lstStyle/>
                    <a:p>
                      <a:pPr rtl="0" fontAlgn="ctr"/>
                      <a:r>
                        <a:rPr lang="en-US" sz="1400" b="0" dirty="0">
                          <a:effectLst/>
                          <a:latin typeface="Arial" panose="020B0604020202020204" pitchFamily="34" charset="0"/>
                        </a:rPr>
                        <a:t>Kehinde </a:t>
                      </a:r>
                      <a:r>
                        <a:rPr lang="en-US" sz="1400" b="0" dirty="0" err="1">
                          <a:effectLst/>
                          <a:latin typeface="Arial" panose="020B0604020202020204" pitchFamily="34" charset="0"/>
                        </a:rPr>
                        <a:t>Ekweribe</a:t>
                      </a:r>
                      <a:endParaRPr lang="en-US" sz="1400" b="0" dirty="0">
                        <a:effectLst/>
                        <a:latin typeface="Arial" panose="020B0604020202020204" pitchFamily="34" charset="0"/>
                      </a:endParaRPr>
                    </a:p>
                  </a:txBody>
                  <a:tcPr marL="22860" marR="22860" marT="0" marB="0" anchor="ctr"/>
                </a:tc>
                <a:tc>
                  <a:txBody>
                    <a:bodyPr/>
                    <a:lstStyle/>
                    <a:p>
                      <a:pPr rtl="0" fontAlgn="ctr"/>
                      <a:r>
                        <a:rPr lang="en-US" sz="1400" b="0" u="sng" dirty="0">
                          <a:solidFill>
                            <a:schemeClr val="accent1">
                              <a:lumMod val="75000"/>
                            </a:schemeClr>
                          </a:solidFill>
                          <a:effectLst/>
                          <a:latin typeface="Arial" panose="020B0604020202020204" pitchFamily="34" charset="0"/>
                        </a:rPr>
                        <a:t>kekweribe@hess.com</a:t>
                      </a:r>
                    </a:p>
                  </a:txBody>
                  <a:tcPr marL="22860" marR="22860" marT="0" marB="0" anchor="ctr"/>
                </a:tc>
                <a:extLst>
                  <a:ext uri="{0D108BD9-81ED-4DB2-BD59-A6C34878D82A}">
                    <a16:rowId xmlns:a16="http://schemas.microsoft.com/office/drawing/2014/main" val="3205104180"/>
                  </a:ext>
                </a:extLst>
              </a:tr>
            </a:tbl>
          </a:graphicData>
        </a:graphic>
      </p:graphicFrame>
    </p:spTree>
    <p:extLst>
      <p:ext uri="{BB962C8B-B14F-4D97-AF65-F5344CB8AC3E}">
        <p14:creationId xmlns:p14="http://schemas.microsoft.com/office/powerpoint/2010/main" val="793926200"/>
      </p:ext>
    </p:extLst>
  </p:cSld>
  <p:clrMapOvr>
    <a:masterClrMapping/>
  </p:clrMapOvr>
</p:sld>
</file>

<file path=ppt/theme/theme1.xml><?xml version="1.0" encoding="utf-8"?>
<a:theme xmlns:a="http://schemas.openxmlformats.org/drawingml/2006/main" name="Office Theme">
  <a:themeElements>
    <a:clrScheme name="Custom 2">
      <a:dk1>
        <a:srgbClr val="1F497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bb759f6-5337-4dc5-b19b-e74b6da11f8f}" enabled="1" method="Standard" siteId="{41ff26dc-250f-4b13-8981-739be8610c21}" contentBits="2" removed="0"/>
</clbl:labelList>
</file>

<file path=docProps/app.xml><?xml version="1.0" encoding="utf-8"?>
<Properties xmlns="http://schemas.openxmlformats.org/officeDocument/2006/extended-properties" xmlns:vt="http://schemas.openxmlformats.org/officeDocument/2006/docPropsVTypes">
  <Template/>
  <TotalTime>13058</TotalTime>
  <Words>1687</Words>
  <Application>Microsoft Office PowerPoint</Application>
  <PresentationFormat>On-screen Show (4:3)</PresentationFormat>
  <Paragraphs>228</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Study Group &amp; Committee FAQ</vt:lpstr>
      <vt:lpstr>Study Group &amp; Committee FAQ</vt:lpstr>
      <vt:lpstr>Study Group &amp; Committee FAQ</vt:lpstr>
      <vt:lpstr>Study Group &amp; Committee FAQ</vt:lpstr>
      <vt:lpstr>Study Group &amp; Committee FAQ</vt:lpstr>
      <vt:lpstr>Free &amp; Low-Cost Venues</vt:lpstr>
      <vt:lpstr>SPE GCS Board of Directors</vt:lpstr>
      <vt:lpstr>SPE GCS Study Group Chairs</vt:lpstr>
      <vt:lpstr>SPE GCS Committee Contacts</vt:lpstr>
    </vt:vector>
  </TitlesOfParts>
  <Company>Programs Chair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 Committee - SPE GCS Kickoff 2014-2015</dc:title>
  <dc:subject>Programs Committee</dc:subject>
  <dc:creator>Fady Chaban</dc:creator>
  <dc:description>brief slide show for kickoff meeting 140822</dc:description>
  <cp:lastModifiedBy>Thomas Shattuck</cp:lastModifiedBy>
  <cp:revision>650</cp:revision>
  <cp:lastPrinted>2017-12-12T20:09:22Z</cp:lastPrinted>
  <dcterms:created xsi:type="dcterms:W3CDTF">2006-08-24T23:40:27Z</dcterms:created>
  <dcterms:modified xsi:type="dcterms:W3CDTF">2022-12-12T22:33:55Z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Theme:8</vt:lpwstr>
  </property>
  <property fmtid="{D5CDD505-2E9C-101B-9397-08002B2CF9AE}" pid="3" name="ClassificationContentMarkingFooterText">
    <vt:lpwstr>Schlumberger-Private</vt:lpwstr>
  </property>
</Properties>
</file>