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5" r:id="rId1"/>
  </p:sldMasterIdLst>
  <p:notesMasterIdLst>
    <p:notesMasterId r:id="rId10"/>
  </p:notesMasterIdLst>
  <p:handoutMasterIdLst>
    <p:handoutMasterId r:id="rId11"/>
  </p:handoutMasterIdLst>
  <p:sldIdLst>
    <p:sldId id="339" r:id="rId2"/>
    <p:sldId id="346" r:id="rId3"/>
    <p:sldId id="342" r:id="rId4"/>
    <p:sldId id="340" r:id="rId5"/>
    <p:sldId id="345" r:id="rId6"/>
    <p:sldId id="341" r:id="rId7"/>
    <p:sldId id="343" r:id="rId8"/>
    <p:sldId id="344" r:id="rId9"/>
  </p:sldIdLst>
  <p:sldSz cx="9144000" cy="6858000" type="screen4x3"/>
  <p:notesSz cx="7315200" cy="96012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p15:clr>
            <a:srgbClr val="A4A3A4"/>
          </p15:clr>
        </p15:guide>
        <p15:guide id="2" pos="2304">
          <p15:clr>
            <a:srgbClr val="A4A3A4"/>
          </p15:clr>
        </p15:guide>
        <p15:guide id="3" orient="horz" pos="2229">
          <p15:clr>
            <a:srgbClr val="A4A3A4"/>
          </p15:clr>
        </p15:guide>
        <p15:guide id="4" pos="2949">
          <p15:clr>
            <a:srgbClr val="A4A3A4"/>
          </p15:clr>
        </p15:guide>
        <p15:guide id="5" orient="horz" pos="4103">
          <p15:clr>
            <a:srgbClr val="A4A3A4"/>
          </p15:clr>
        </p15:guide>
        <p15:guide id="6" pos="180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017937D-C82D-9482-4CA7-3A1B14236370}" name="Anna Wei" initials="AW" userId="S::XWei7@slb.com::8f8e8368-62a7-49c1-8b27-acf5bc7810f9"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5427813-3AB7-4168-918E-AB878D3333EA}" v="8" dt="2022-08-10T16:41:46.69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5107" autoAdjust="0"/>
    <p:restoredTop sz="93326" autoAdjust="0"/>
  </p:normalViewPr>
  <p:slideViewPr>
    <p:cSldViewPr>
      <p:cViewPr varScale="1">
        <p:scale>
          <a:sx n="79" d="100"/>
          <a:sy n="79" d="100"/>
        </p:scale>
        <p:origin x="1133" y="72"/>
      </p:cViewPr>
      <p:guideLst>
        <p:guide orient="horz" pos="2160"/>
        <p:guide pos="2880"/>
      </p:guideLst>
    </p:cSldViewPr>
  </p:slideViewPr>
  <p:outlineViewPr>
    <p:cViewPr>
      <p:scale>
        <a:sx n="33" d="100"/>
        <a:sy n="33" d="100"/>
      </p:scale>
      <p:origin x="0" y="-5904"/>
    </p:cViewPr>
  </p:outlineViewPr>
  <p:notesTextViewPr>
    <p:cViewPr>
      <p:scale>
        <a:sx n="3" d="2"/>
        <a:sy n="3" d="2"/>
      </p:scale>
      <p:origin x="0" y="0"/>
    </p:cViewPr>
  </p:notesTextViewPr>
  <p:sorterViewPr>
    <p:cViewPr varScale="1">
      <p:scale>
        <a:sx n="100" d="100"/>
        <a:sy n="100" d="100"/>
      </p:scale>
      <p:origin x="0" y="0"/>
    </p:cViewPr>
  </p:sorterViewPr>
  <p:notesViewPr>
    <p:cSldViewPr>
      <p:cViewPr varScale="1">
        <p:scale>
          <a:sx n="106" d="100"/>
          <a:sy n="106" d="100"/>
        </p:scale>
        <p:origin x="-3180" y="-84"/>
      </p:cViewPr>
      <p:guideLst>
        <p:guide orient="horz" pos="3024"/>
        <p:guide pos="2304"/>
        <p:guide orient="horz" pos="2229"/>
        <p:guide pos="2949"/>
        <p:guide orient="horz" pos="4103"/>
        <p:guide pos="180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18" Type="http://schemas.microsoft.com/office/2018/10/relationships/authors" Targe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homas Shattuck" userId="e57524656dcb2e04" providerId="LiveId" clId="{E5427813-3AB7-4168-918E-AB878D3333EA}"/>
    <pc:docChg chg="undo custSel modSld">
      <pc:chgData name="Thomas Shattuck" userId="e57524656dcb2e04" providerId="LiveId" clId="{E5427813-3AB7-4168-918E-AB878D3333EA}" dt="2022-08-16T19:27:33.864" v="42" actId="20577"/>
      <pc:docMkLst>
        <pc:docMk/>
      </pc:docMkLst>
      <pc:sldChg chg="modSp mod">
        <pc:chgData name="Thomas Shattuck" userId="e57524656dcb2e04" providerId="LiveId" clId="{E5427813-3AB7-4168-918E-AB878D3333EA}" dt="2022-08-10T16:30:53.850" v="4" actId="14734"/>
        <pc:sldMkLst>
          <pc:docMk/>
          <pc:sldMk cId="2818923177" sldId="341"/>
        </pc:sldMkLst>
        <pc:graphicFrameChg chg="modGraphic">
          <ac:chgData name="Thomas Shattuck" userId="e57524656dcb2e04" providerId="LiveId" clId="{E5427813-3AB7-4168-918E-AB878D3333EA}" dt="2022-08-10T16:30:53.850" v="4" actId="14734"/>
          <ac:graphicFrameMkLst>
            <pc:docMk/>
            <pc:sldMk cId="2818923177" sldId="341"/>
            <ac:graphicFrameMk id="3" creationId="{5B51D5B1-4084-4564-B384-9BD89B2F71B7}"/>
          </ac:graphicFrameMkLst>
        </pc:graphicFrameChg>
      </pc:sldChg>
      <pc:sldChg chg="modSp mod">
        <pc:chgData name="Thomas Shattuck" userId="e57524656dcb2e04" providerId="LiveId" clId="{E5427813-3AB7-4168-918E-AB878D3333EA}" dt="2022-08-16T19:27:33.864" v="42" actId="20577"/>
        <pc:sldMkLst>
          <pc:docMk/>
          <pc:sldMk cId="1520274624" sldId="343"/>
        </pc:sldMkLst>
        <pc:graphicFrameChg chg="mod modGraphic">
          <ac:chgData name="Thomas Shattuck" userId="e57524656dcb2e04" providerId="LiveId" clId="{E5427813-3AB7-4168-918E-AB878D3333EA}" dt="2022-08-16T19:27:33.864" v="42" actId="20577"/>
          <ac:graphicFrameMkLst>
            <pc:docMk/>
            <pc:sldMk cId="1520274624" sldId="343"/>
            <ac:graphicFrameMk id="3" creationId="{5B51D5B1-4084-4564-B384-9BD89B2F71B7}"/>
          </ac:graphicFrameMkLst>
        </pc:graphicFrame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170238" cy="479426"/>
          </a:xfrm>
          <a:prstGeom prst="rect">
            <a:avLst/>
          </a:prstGeom>
        </p:spPr>
        <p:txBody>
          <a:bodyPr vert="horz" lIns="91429" tIns="45715" rIns="91429" bIns="45715" rtlCol="0"/>
          <a:lstStyle>
            <a:lvl1pPr algn="l">
              <a:defRPr sz="1200"/>
            </a:lvl1pPr>
          </a:lstStyle>
          <a:p>
            <a:endParaRPr lang="en-US"/>
          </a:p>
        </p:txBody>
      </p:sp>
      <p:sp>
        <p:nvSpPr>
          <p:cNvPr id="3" name="Date Placeholder 2"/>
          <p:cNvSpPr>
            <a:spLocks noGrp="1"/>
          </p:cNvSpPr>
          <p:nvPr>
            <p:ph type="dt" sz="quarter" idx="1"/>
          </p:nvPr>
        </p:nvSpPr>
        <p:spPr>
          <a:xfrm>
            <a:off x="4143375" y="0"/>
            <a:ext cx="3170238" cy="479426"/>
          </a:xfrm>
          <a:prstGeom prst="rect">
            <a:avLst/>
          </a:prstGeom>
        </p:spPr>
        <p:txBody>
          <a:bodyPr vert="horz" lIns="91429" tIns="45715" rIns="91429" bIns="45715" rtlCol="0"/>
          <a:lstStyle>
            <a:lvl1pPr algn="r">
              <a:defRPr sz="1200"/>
            </a:lvl1pPr>
          </a:lstStyle>
          <a:p>
            <a:endParaRPr lang="en-US"/>
          </a:p>
        </p:txBody>
      </p:sp>
      <p:sp>
        <p:nvSpPr>
          <p:cNvPr id="4" name="Footer Placeholder 3"/>
          <p:cNvSpPr>
            <a:spLocks noGrp="1"/>
          </p:cNvSpPr>
          <p:nvPr>
            <p:ph type="ftr" sz="quarter" idx="2"/>
          </p:nvPr>
        </p:nvSpPr>
        <p:spPr>
          <a:xfrm>
            <a:off x="1" y="9120188"/>
            <a:ext cx="3170238" cy="479426"/>
          </a:xfrm>
          <a:prstGeom prst="rect">
            <a:avLst/>
          </a:prstGeom>
        </p:spPr>
        <p:txBody>
          <a:bodyPr vert="horz" lIns="91429" tIns="45715" rIns="91429" bIns="45715" rtlCol="0" anchor="b"/>
          <a:lstStyle>
            <a:lvl1pPr algn="l">
              <a:defRPr sz="1200"/>
            </a:lvl1pPr>
          </a:lstStyle>
          <a:p>
            <a:endParaRPr lang="en-US"/>
          </a:p>
        </p:txBody>
      </p:sp>
      <p:sp>
        <p:nvSpPr>
          <p:cNvPr id="5" name="Slide Number Placeholder 4"/>
          <p:cNvSpPr>
            <a:spLocks noGrp="1"/>
          </p:cNvSpPr>
          <p:nvPr>
            <p:ph type="sldNum" sz="quarter" idx="3"/>
          </p:nvPr>
        </p:nvSpPr>
        <p:spPr>
          <a:xfrm>
            <a:off x="4143375" y="9120188"/>
            <a:ext cx="3170238" cy="479426"/>
          </a:xfrm>
          <a:prstGeom prst="rect">
            <a:avLst/>
          </a:prstGeom>
        </p:spPr>
        <p:txBody>
          <a:bodyPr vert="horz" lIns="91429" tIns="45715" rIns="91429" bIns="45715" rtlCol="0" anchor="b"/>
          <a:lstStyle>
            <a:lvl1pPr algn="r">
              <a:defRPr sz="1200"/>
            </a:lvl1pPr>
          </a:lstStyle>
          <a:p>
            <a:fld id="{58C78A8D-7277-40B6-B772-7BEBB2B09951}" type="slidenum">
              <a:rPr lang="en-US" smtClean="0"/>
              <a:pPr/>
              <a:t>‹#›</a:t>
            </a:fld>
            <a:endParaRPr lang="en-US"/>
          </a:p>
        </p:txBody>
      </p:sp>
    </p:spTree>
    <p:extLst>
      <p:ext uri="{BB962C8B-B14F-4D97-AF65-F5344CB8AC3E}">
        <p14:creationId xmlns:p14="http://schemas.microsoft.com/office/powerpoint/2010/main" val="933582666"/>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bwMode="auto">
          <a:xfrm>
            <a:off x="1" y="0"/>
            <a:ext cx="3170238" cy="479426"/>
          </a:xfrm>
          <a:prstGeom prst="rect">
            <a:avLst/>
          </a:prstGeom>
          <a:noFill/>
          <a:ln w="9525">
            <a:noFill/>
            <a:miter lim="800000"/>
            <a:headEnd/>
            <a:tailEnd/>
          </a:ln>
          <a:effectLst/>
        </p:spPr>
        <p:txBody>
          <a:bodyPr vert="horz" wrap="square" lIns="96650" tIns="48325" rIns="96650" bIns="48325" numCol="1" anchor="t" anchorCtr="0" compatLnSpc="1">
            <a:prstTxWarp prst="textNoShape">
              <a:avLst/>
            </a:prstTxWarp>
          </a:bodyPr>
          <a:lstStyle>
            <a:lvl1pPr eaLnBrk="1" hangingPunct="1">
              <a:defRPr sz="1300"/>
            </a:lvl1pPr>
          </a:lstStyle>
          <a:p>
            <a:pPr>
              <a:defRPr/>
            </a:pPr>
            <a:endParaRPr lang="en-US"/>
          </a:p>
        </p:txBody>
      </p:sp>
      <p:sp>
        <p:nvSpPr>
          <p:cNvPr id="38915" name="Rectangle 3"/>
          <p:cNvSpPr>
            <a:spLocks noGrp="1" noChangeArrowheads="1"/>
          </p:cNvSpPr>
          <p:nvPr>
            <p:ph type="dt" idx="1"/>
          </p:nvPr>
        </p:nvSpPr>
        <p:spPr bwMode="auto">
          <a:xfrm>
            <a:off x="4143375" y="0"/>
            <a:ext cx="3170238" cy="479426"/>
          </a:xfrm>
          <a:prstGeom prst="rect">
            <a:avLst/>
          </a:prstGeom>
          <a:noFill/>
          <a:ln w="9525">
            <a:noFill/>
            <a:miter lim="800000"/>
            <a:headEnd/>
            <a:tailEnd/>
          </a:ln>
          <a:effectLst/>
        </p:spPr>
        <p:txBody>
          <a:bodyPr vert="horz" wrap="square" lIns="96650" tIns="48325" rIns="96650" bIns="48325" numCol="1" anchor="t" anchorCtr="0" compatLnSpc="1">
            <a:prstTxWarp prst="textNoShape">
              <a:avLst/>
            </a:prstTxWarp>
          </a:bodyPr>
          <a:lstStyle>
            <a:lvl1pPr algn="r" eaLnBrk="1" hangingPunct="1">
              <a:defRPr sz="1300"/>
            </a:lvl1pPr>
          </a:lstStyle>
          <a:p>
            <a:pPr>
              <a:defRPr/>
            </a:pPr>
            <a:endParaRPr lang="en-US"/>
          </a:p>
        </p:txBody>
      </p:sp>
      <p:sp>
        <p:nvSpPr>
          <p:cNvPr id="6148" name="Rectangle 4"/>
          <p:cNvSpPr>
            <a:spLocks noGrp="1" noRot="1" noChangeAspect="1" noChangeArrowheads="1" noTextEdit="1"/>
          </p:cNvSpPr>
          <p:nvPr>
            <p:ph type="sldImg" idx="2"/>
          </p:nvPr>
        </p:nvSpPr>
        <p:spPr bwMode="auto">
          <a:xfrm>
            <a:off x="1258888" y="720725"/>
            <a:ext cx="4797425" cy="3598863"/>
          </a:xfrm>
          <a:prstGeom prst="rect">
            <a:avLst/>
          </a:prstGeom>
          <a:noFill/>
          <a:ln w="9525">
            <a:solidFill>
              <a:srgbClr val="000000"/>
            </a:solidFill>
            <a:miter lim="800000"/>
            <a:headEnd/>
            <a:tailEnd/>
          </a:ln>
        </p:spPr>
      </p:sp>
      <p:sp>
        <p:nvSpPr>
          <p:cNvPr id="38917" name="Rectangle 5"/>
          <p:cNvSpPr>
            <a:spLocks noGrp="1" noChangeArrowheads="1"/>
          </p:cNvSpPr>
          <p:nvPr>
            <p:ph type="body" sz="quarter" idx="3"/>
          </p:nvPr>
        </p:nvSpPr>
        <p:spPr bwMode="auto">
          <a:xfrm>
            <a:off x="731839" y="4560890"/>
            <a:ext cx="5851525" cy="4319587"/>
          </a:xfrm>
          <a:prstGeom prst="rect">
            <a:avLst/>
          </a:prstGeom>
          <a:noFill/>
          <a:ln w="9525">
            <a:noFill/>
            <a:miter lim="800000"/>
            <a:headEnd/>
            <a:tailEnd/>
          </a:ln>
          <a:effectLst/>
        </p:spPr>
        <p:txBody>
          <a:bodyPr vert="horz" wrap="square" lIns="96650" tIns="48325" rIns="96650" bIns="48325"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8918" name="Rectangle 6"/>
          <p:cNvSpPr>
            <a:spLocks noGrp="1" noChangeArrowheads="1"/>
          </p:cNvSpPr>
          <p:nvPr>
            <p:ph type="ftr" sz="quarter" idx="4"/>
          </p:nvPr>
        </p:nvSpPr>
        <p:spPr bwMode="auto">
          <a:xfrm>
            <a:off x="1" y="9120188"/>
            <a:ext cx="3170238" cy="479426"/>
          </a:xfrm>
          <a:prstGeom prst="rect">
            <a:avLst/>
          </a:prstGeom>
          <a:noFill/>
          <a:ln w="9525">
            <a:noFill/>
            <a:miter lim="800000"/>
            <a:headEnd/>
            <a:tailEnd/>
          </a:ln>
          <a:effectLst/>
        </p:spPr>
        <p:txBody>
          <a:bodyPr vert="horz" wrap="square" lIns="96650" tIns="48325" rIns="96650" bIns="48325" numCol="1" anchor="b" anchorCtr="0" compatLnSpc="1">
            <a:prstTxWarp prst="textNoShape">
              <a:avLst/>
            </a:prstTxWarp>
          </a:bodyPr>
          <a:lstStyle>
            <a:lvl1pPr eaLnBrk="1" hangingPunct="1">
              <a:defRPr sz="1300"/>
            </a:lvl1pPr>
          </a:lstStyle>
          <a:p>
            <a:pPr>
              <a:defRPr/>
            </a:pPr>
            <a:endParaRPr lang="en-US"/>
          </a:p>
        </p:txBody>
      </p:sp>
      <p:sp>
        <p:nvSpPr>
          <p:cNvPr id="38919" name="Rectangle 7"/>
          <p:cNvSpPr>
            <a:spLocks noGrp="1" noChangeArrowheads="1"/>
          </p:cNvSpPr>
          <p:nvPr>
            <p:ph type="sldNum" sz="quarter" idx="5"/>
          </p:nvPr>
        </p:nvSpPr>
        <p:spPr bwMode="auto">
          <a:xfrm>
            <a:off x="4143375" y="9120188"/>
            <a:ext cx="3170238" cy="479426"/>
          </a:xfrm>
          <a:prstGeom prst="rect">
            <a:avLst/>
          </a:prstGeom>
          <a:noFill/>
          <a:ln w="9525">
            <a:noFill/>
            <a:miter lim="800000"/>
            <a:headEnd/>
            <a:tailEnd/>
          </a:ln>
          <a:effectLst/>
        </p:spPr>
        <p:txBody>
          <a:bodyPr vert="horz" wrap="square" lIns="96650" tIns="48325" rIns="96650" bIns="48325" numCol="1" anchor="b" anchorCtr="0" compatLnSpc="1">
            <a:prstTxWarp prst="textNoShape">
              <a:avLst/>
            </a:prstTxWarp>
          </a:bodyPr>
          <a:lstStyle>
            <a:lvl1pPr algn="r" eaLnBrk="1" hangingPunct="1">
              <a:defRPr sz="1300"/>
            </a:lvl1pPr>
          </a:lstStyle>
          <a:p>
            <a:pPr>
              <a:defRPr/>
            </a:pPr>
            <a:fld id="{E0522A85-BFA7-4CE9-8260-76D8864B1902}" type="slidenum">
              <a:rPr lang="en-US"/>
              <a:pPr>
                <a:defRPr/>
              </a:pPr>
              <a:t>‹#›</a:t>
            </a:fld>
            <a:endParaRPr lang="en-US"/>
          </a:p>
        </p:txBody>
      </p:sp>
    </p:spTree>
    <p:extLst>
      <p:ext uri="{BB962C8B-B14F-4D97-AF65-F5344CB8AC3E}">
        <p14:creationId xmlns:p14="http://schemas.microsoft.com/office/powerpoint/2010/main" val="234816553"/>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Date Placeholder 3"/>
          <p:cNvSpPr>
            <a:spLocks noGrp="1"/>
          </p:cNvSpPr>
          <p:nvPr>
            <p:ph type="dt" idx="10"/>
          </p:nvPr>
        </p:nvSpPr>
        <p:spPr/>
        <p:txBody>
          <a:bodyPr/>
          <a:lstStyle/>
          <a:p>
            <a:pPr>
              <a:defRPr/>
            </a:pPr>
            <a:endParaRPr lang="en-US"/>
          </a:p>
        </p:txBody>
      </p:sp>
      <p:sp>
        <p:nvSpPr>
          <p:cNvPr id="5" name="Slide Number Placeholder 4"/>
          <p:cNvSpPr>
            <a:spLocks noGrp="1"/>
          </p:cNvSpPr>
          <p:nvPr>
            <p:ph type="sldNum" sz="quarter" idx="11"/>
          </p:nvPr>
        </p:nvSpPr>
        <p:spPr/>
        <p:txBody>
          <a:bodyPr/>
          <a:lstStyle/>
          <a:p>
            <a:pPr>
              <a:defRPr/>
            </a:pPr>
            <a:fld id="{E0522A85-BFA7-4CE9-8260-76D8864B1902}" type="slidenum">
              <a:rPr lang="en-US" smtClean="0"/>
              <a:pPr>
                <a:defRPr/>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Date Placeholder 3"/>
          <p:cNvSpPr>
            <a:spLocks noGrp="1"/>
          </p:cNvSpPr>
          <p:nvPr>
            <p:ph type="dt" idx="10"/>
          </p:nvPr>
        </p:nvSpPr>
        <p:spPr/>
        <p:txBody>
          <a:bodyPr/>
          <a:lstStyle/>
          <a:p>
            <a:pPr>
              <a:defRPr/>
            </a:pPr>
            <a:endParaRPr lang="en-US"/>
          </a:p>
        </p:txBody>
      </p:sp>
      <p:sp>
        <p:nvSpPr>
          <p:cNvPr id="5" name="Slide Number Placeholder 4"/>
          <p:cNvSpPr>
            <a:spLocks noGrp="1"/>
          </p:cNvSpPr>
          <p:nvPr>
            <p:ph type="sldNum" sz="quarter" idx="11"/>
          </p:nvPr>
        </p:nvSpPr>
        <p:spPr/>
        <p:txBody>
          <a:bodyPr/>
          <a:lstStyle/>
          <a:p>
            <a:pPr>
              <a:defRPr/>
            </a:pPr>
            <a:fld id="{E0522A85-BFA7-4CE9-8260-76D8864B1902}" type="slidenum">
              <a:rPr lang="en-US" smtClean="0"/>
              <a:pPr>
                <a:defRPr/>
              </a:pPr>
              <a:t>2</a:t>
            </a:fld>
            <a:endParaRPr lang="en-US"/>
          </a:p>
        </p:txBody>
      </p:sp>
    </p:spTree>
    <p:extLst>
      <p:ext uri="{BB962C8B-B14F-4D97-AF65-F5344CB8AC3E}">
        <p14:creationId xmlns:p14="http://schemas.microsoft.com/office/powerpoint/2010/main" val="34586169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Date Placeholder 3"/>
          <p:cNvSpPr>
            <a:spLocks noGrp="1"/>
          </p:cNvSpPr>
          <p:nvPr>
            <p:ph type="dt" idx="10"/>
          </p:nvPr>
        </p:nvSpPr>
        <p:spPr/>
        <p:txBody>
          <a:bodyPr/>
          <a:lstStyle/>
          <a:p>
            <a:pPr>
              <a:defRPr/>
            </a:pPr>
            <a:endParaRPr lang="en-US"/>
          </a:p>
        </p:txBody>
      </p:sp>
      <p:sp>
        <p:nvSpPr>
          <p:cNvPr id="5" name="Slide Number Placeholder 4"/>
          <p:cNvSpPr>
            <a:spLocks noGrp="1"/>
          </p:cNvSpPr>
          <p:nvPr>
            <p:ph type="sldNum" sz="quarter" idx="11"/>
          </p:nvPr>
        </p:nvSpPr>
        <p:spPr/>
        <p:txBody>
          <a:bodyPr/>
          <a:lstStyle/>
          <a:p>
            <a:pPr>
              <a:defRPr/>
            </a:pPr>
            <a:fld id="{E0522A85-BFA7-4CE9-8260-76D8864B1902}" type="slidenum">
              <a:rPr lang="en-US" smtClean="0"/>
              <a:pPr>
                <a:defRPr/>
              </a:pPr>
              <a:t>3</a:t>
            </a:fld>
            <a:endParaRPr lang="en-US"/>
          </a:p>
        </p:txBody>
      </p:sp>
    </p:spTree>
    <p:extLst>
      <p:ext uri="{BB962C8B-B14F-4D97-AF65-F5344CB8AC3E}">
        <p14:creationId xmlns:p14="http://schemas.microsoft.com/office/powerpoint/2010/main" val="37112262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Date Placeholder 3"/>
          <p:cNvSpPr>
            <a:spLocks noGrp="1"/>
          </p:cNvSpPr>
          <p:nvPr>
            <p:ph type="dt" idx="10"/>
          </p:nvPr>
        </p:nvSpPr>
        <p:spPr/>
        <p:txBody>
          <a:bodyPr/>
          <a:lstStyle/>
          <a:p>
            <a:pPr>
              <a:defRPr/>
            </a:pPr>
            <a:endParaRPr lang="en-US"/>
          </a:p>
        </p:txBody>
      </p:sp>
      <p:sp>
        <p:nvSpPr>
          <p:cNvPr id="5" name="Slide Number Placeholder 4"/>
          <p:cNvSpPr>
            <a:spLocks noGrp="1"/>
          </p:cNvSpPr>
          <p:nvPr>
            <p:ph type="sldNum" sz="quarter" idx="11"/>
          </p:nvPr>
        </p:nvSpPr>
        <p:spPr/>
        <p:txBody>
          <a:bodyPr/>
          <a:lstStyle/>
          <a:p>
            <a:pPr>
              <a:defRPr/>
            </a:pPr>
            <a:fld id="{E0522A85-BFA7-4CE9-8260-76D8864B1902}" type="slidenum">
              <a:rPr lang="en-US" smtClean="0"/>
              <a:pPr>
                <a:defRPr/>
              </a:pPr>
              <a:t>4</a:t>
            </a:fld>
            <a:endParaRPr lang="en-US"/>
          </a:p>
        </p:txBody>
      </p:sp>
    </p:spTree>
    <p:extLst>
      <p:ext uri="{BB962C8B-B14F-4D97-AF65-F5344CB8AC3E}">
        <p14:creationId xmlns:p14="http://schemas.microsoft.com/office/powerpoint/2010/main" val="34586169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Date Placeholder 3"/>
          <p:cNvSpPr>
            <a:spLocks noGrp="1"/>
          </p:cNvSpPr>
          <p:nvPr>
            <p:ph type="dt" idx="10"/>
          </p:nvPr>
        </p:nvSpPr>
        <p:spPr/>
        <p:txBody>
          <a:bodyPr/>
          <a:lstStyle/>
          <a:p>
            <a:pPr>
              <a:defRPr/>
            </a:pPr>
            <a:endParaRPr lang="en-US"/>
          </a:p>
        </p:txBody>
      </p:sp>
      <p:sp>
        <p:nvSpPr>
          <p:cNvPr id="5" name="Slide Number Placeholder 4"/>
          <p:cNvSpPr>
            <a:spLocks noGrp="1"/>
          </p:cNvSpPr>
          <p:nvPr>
            <p:ph type="sldNum" sz="quarter" idx="11"/>
          </p:nvPr>
        </p:nvSpPr>
        <p:spPr/>
        <p:txBody>
          <a:bodyPr/>
          <a:lstStyle/>
          <a:p>
            <a:pPr>
              <a:defRPr/>
            </a:pPr>
            <a:fld id="{E0522A85-BFA7-4CE9-8260-76D8864B1902}" type="slidenum">
              <a:rPr lang="en-US" smtClean="0"/>
              <a:pPr>
                <a:defRPr/>
              </a:pPr>
              <a:t>5</a:t>
            </a:fld>
            <a:endParaRPr lang="en-US"/>
          </a:p>
        </p:txBody>
      </p:sp>
    </p:spTree>
    <p:extLst>
      <p:ext uri="{BB962C8B-B14F-4D97-AF65-F5344CB8AC3E}">
        <p14:creationId xmlns:p14="http://schemas.microsoft.com/office/powerpoint/2010/main" val="343506784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lgn="ct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p:spPr>
        <p:txBody>
          <a:bodyPr>
            <a:normAutofit/>
          </a:bodyPr>
          <a:lstStyle>
            <a:lvl1pPr marL="0" indent="0" algn="ctr">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9EED0CB8-302C-4A68-A61A-F45DAC381E15}" type="slidenum">
              <a:rPr lang="en-US" smtClean="0"/>
              <a:pPr>
                <a:defRPr/>
              </a:pPr>
              <a:t>‹#›</a:t>
            </a:fld>
            <a:endParaRPr lang="en-US"/>
          </a:p>
        </p:txBody>
      </p:sp>
      <p:cxnSp>
        <p:nvCxnSpPr>
          <p:cNvPr id="8" name="Straight Connector 7"/>
          <p:cNvCxnSpPr/>
          <p:nvPr userDrawn="1"/>
        </p:nvCxnSpPr>
        <p:spPr>
          <a:xfrm>
            <a:off x="685800" y="3581400"/>
            <a:ext cx="7772400" cy="0"/>
          </a:xfrm>
          <a:prstGeom prst="line">
            <a:avLst/>
          </a:prstGeom>
          <a:ln w="22225">
            <a:solidFill>
              <a:schemeClr val="tx2"/>
            </a:solidFill>
          </a:ln>
        </p:spPr>
        <p:style>
          <a:lnRef idx="1">
            <a:schemeClr val="accent1"/>
          </a:lnRef>
          <a:fillRef idx="0">
            <a:schemeClr val="accent1"/>
          </a:fillRef>
          <a:effectRef idx="0">
            <a:schemeClr val="accent1"/>
          </a:effectRef>
          <a:fontRef idx="minor">
            <a:schemeClr val="tx1"/>
          </a:fontRef>
        </p:style>
      </p:cxn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429000" y="0"/>
            <a:ext cx="2286000" cy="2286000"/>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CAFE8CFD-FF7C-4171-9B1A-CF99B328687B}"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dirty="0"/>
              <a:t>Click to edit Master title style</a:t>
            </a:r>
          </a:p>
        </p:txBody>
      </p:sp>
      <p:sp>
        <p:nvSpPr>
          <p:cNvPr id="3" name="Content Placeholder 2"/>
          <p:cNvSpPr>
            <a:spLocks noGrp="1"/>
          </p:cNvSpPr>
          <p:nvPr>
            <p:ph idx="1"/>
          </p:nvPr>
        </p:nvSpPr>
        <p:spPr>
          <a:xfrm>
            <a:off x="609600" y="1600200"/>
            <a:ext cx="8229600" cy="4525963"/>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941BB773-1DFC-4B93-96E2-AA177FCC269D}" type="slidenum">
              <a:rPr lang="en-US" smtClean="0"/>
              <a:pPr>
                <a:defRPr/>
              </a:pPr>
              <a:t>‹#›</a:t>
            </a:fld>
            <a:endParaRPr lang="en-US" dirty="0"/>
          </a:p>
        </p:txBody>
      </p:sp>
      <p:cxnSp>
        <p:nvCxnSpPr>
          <p:cNvPr id="8" name="Straight Connector 7"/>
          <p:cNvCxnSpPr/>
          <p:nvPr userDrawn="1"/>
        </p:nvCxnSpPr>
        <p:spPr>
          <a:xfrm>
            <a:off x="457200" y="1295400"/>
            <a:ext cx="8229600" cy="0"/>
          </a:xfrm>
          <a:prstGeom prst="line">
            <a:avLst/>
          </a:prstGeom>
          <a:ln w="22225"/>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20000" y="0"/>
            <a:ext cx="1447800" cy="1447800"/>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9010D089-7659-4A62-97AB-9C9E0474C541}" type="slidenum">
              <a:rPr lang="en-US" smtClean="0"/>
              <a:pPr>
                <a:defRPr/>
              </a:pPr>
              <a:t>‹#›</a:t>
            </a:fld>
            <a:endParaRPr lang="en-US"/>
          </a:p>
        </p:txBody>
      </p:sp>
      <p:cxnSp>
        <p:nvCxnSpPr>
          <p:cNvPr id="10" name="Straight Connector 9"/>
          <p:cNvCxnSpPr/>
          <p:nvPr userDrawn="1"/>
        </p:nvCxnSpPr>
        <p:spPr>
          <a:xfrm>
            <a:off x="457200" y="1295400"/>
            <a:ext cx="8229600" cy="0"/>
          </a:xfrm>
          <a:prstGeom prst="line">
            <a:avLst/>
          </a:prstGeom>
          <a:ln w="22225"/>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20000" y="0"/>
            <a:ext cx="1447800" cy="1447800"/>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75BC1E87-6F61-4DA6-9871-385CFA2AB806}" type="slidenum">
              <a:rPr lang="en-US" smtClean="0"/>
              <a:pPr>
                <a:defRPr/>
              </a:pPr>
              <a:t>‹#›</a:t>
            </a:fld>
            <a:endParaRPr lang="en-US"/>
          </a:p>
        </p:txBody>
      </p:sp>
      <p:cxnSp>
        <p:nvCxnSpPr>
          <p:cNvPr id="11" name="Straight Connector 10"/>
          <p:cNvCxnSpPr/>
          <p:nvPr userDrawn="1"/>
        </p:nvCxnSpPr>
        <p:spPr>
          <a:xfrm>
            <a:off x="457200" y="1295400"/>
            <a:ext cx="8229600" cy="0"/>
          </a:xfrm>
          <a:prstGeom prst="line">
            <a:avLst/>
          </a:prstGeom>
          <a:ln w="22225"/>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20000" y="0"/>
            <a:ext cx="1447800" cy="1447800"/>
          </a:xfrm>
          <a:prstGeom prst="rect">
            <a:avLst/>
          </a:prstGeom>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4AC2AEFC-E0D4-49F8-9D4F-2D38A8786BD2}" type="slidenum">
              <a:rPr lang="en-US" smtClean="0"/>
              <a:pPr>
                <a:defRPr/>
              </a:pPr>
              <a:t>‹#›</a:t>
            </a:fld>
            <a:endParaRPr lang="en-US"/>
          </a:p>
        </p:txBody>
      </p:sp>
      <p:cxnSp>
        <p:nvCxnSpPr>
          <p:cNvPr id="7" name="Straight Connector 6"/>
          <p:cNvCxnSpPr/>
          <p:nvPr userDrawn="1"/>
        </p:nvCxnSpPr>
        <p:spPr>
          <a:xfrm>
            <a:off x="457200" y="1295400"/>
            <a:ext cx="8229600" cy="0"/>
          </a:xfrm>
          <a:prstGeom prst="line">
            <a:avLst/>
          </a:prstGeom>
          <a:ln w="22225"/>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20000" y="0"/>
            <a:ext cx="1447800" cy="1447800"/>
          </a:xfrm>
          <a:prstGeom prst="rect">
            <a:avLst/>
          </a:prstGeom>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CEC1D248-0CEF-4920-B634-2F17E9F647AD}" type="slidenum">
              <a:rPr lang="en-US" smtClean="0"/>
              <a:pPr>
                <a:defRPr/>
              </a:pPr>
              <a:t>‹#›</a:t>
            </a:fld>
            <a:endParaRPr lang="en-US"/>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20000" y="0"/>
            <a:ext cx="1447800" cy="1447800"/>
          </a:xfrm>
          <a:prstGeom prst="rect">
            <a:avLst/>
          </a:prstGeom>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0C6464CD-E969-46EB-ACDD-033F03145F3C}"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5DF24693-F9AE-4793-A003-5FDE057B97BF}"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5CC18A81-E125-4747-BD87-812367F9250A}" type="slidenum">
              <a:rPr lang="en-US" smtClean="0"/>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US" dirty="0"/>
              <a:t>August 9, 2022</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dirty="0"/>
              <a:t>Version 1.1</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89941ADB-C862-441F-9800-50C72FCE3E9A}"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3756" r:id="rId1"/>
    <p:sldLayoutId id="2147483757"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Lst>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twshattuck@gmail.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mailto:twshattuck@gmail.com" TargetMode="External"/><Relationship Id="rId7" Type="http://schemas.openxmlformats.org/officeDocument/2006/relationships/hyperlink" Target="https://norriscenters.com/"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mailto:bharath.rajappa@conocophillips.com" TargetMode="External"/><Relationship Id="rId5" Type="http://schemas.openxmlformats.org/officeDocument/2006/relationships/hyperlink" Target="mailto:swathika.jayakumar@corelab.com" TargetMode="External"/><Relationship Id="rId4" Type="http://schemas.openxmlformats.org/officeDocument/2006/relationships/hyperlink" Target="mailto:taylor_butler@swn.com"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mailto:lindseynewsome@gmail.com"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mailto:communications.spegcs@gmail.com"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spegcs.org/events/6408/"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hyperlink" Target="mailto:Abhinandan.Kohli@shell.com" TargetMode="External"/><Relationship Id="rId13" Type="http://schemas.openxmlformats.org/officeDocument/2006/relationships/hyperlink" Target="mailto:PShukla5@slb.com" TargetMode="External"/><Relationship Id="rId18" Type="http://schemas.openxmlformats.org/officeDocument/2006/relationships/hyperlink" Target="mailto:bdavis0819@gmail.com" TargetMode="External"/><Relationship Id="rId3" Type="http://schemas.openxmlformats.org/officeDocument/2006/relationships/hyperlink" Target="mailto:niiahelenunoo@gmail.com" TargetMode="External"/><Relationship Id="rId7" Type="http://schemas.openxmlformats.org/officeDocument/2006/relationships/hyperlink" Target="mailto:bharath.rajappa@conocophillips.com" TargetMode="External"/><Relationship Id="rId12" Type="http://schemas.openxmlformats.org/officeDocument/2006/relationships/hyperlink" Target="mailto:aaron.burton@morphpackers.com" TargetMode="External"/><Relationship Id="rId17" Type="http://schemas.openxmlformats.org/officeDocument/2006/relationships/hyperlink" Target="mailto:lrochner@spe.org" TargetMode="External"/><Relationship Id="rId2" Type="http://schemas.openxmlformats.org/officeDocument/2006/relationships/hyperlink" Target="mailto:ctorres@roes.online" TargetMode="External"/><Relationship Id="rId16" Type="http://schemas.openxmlformats.org/officeDocument/2006/relationships/hyperlink" Target="mailto:aromanyuk@peregrinepetroleum.com" TargetMode="External"/><Relationship Id="rId1" Type="http://schemas.openxmlformats.org/officeDocument/2006/relationships/slideLayout" Target="../slideLayouts/slideLayout5.xml"/><Relationship Id="rId6" Type="http://schemas.openxmlformats.org/officeDocument/2006/relationships/hyperlink" Target="mailto:Swathika.Jayakumar@corelab.com" TargetMode="External"/><Relationship Id="rId11" Type="http://schemas.openxmlformats.org/officeDocument/2006/relationships/hyperlink" Target="mailto:annawei2014@gmail.com" TargetMode="External"/><Relationship Id="rId5" Type="http://schemas.openxmlformats.org/officeDocument/2006/relationships/hyperlink" Target="mailto:derek.key@corelab.com" TargetMode="External"/><Relationship Id="rId15" Type="http://schemas.openxmlformats.org/officeDocument/2006/relationships/hyperlink" Target="mailto:taylor_butler@swn.com" TargetMode="External"/><Relationship Id="rId10" Type="http://schemas.openxmlformats.org/officeDocument/2006/relationships/hyperlink" Target="mailto:eric.robken@siemens-energy.com" TargetMode="External"/><Relationship Id="rId19" Type="http://schemas.openxmlformats.org/officeDocument/2006/relationships/hyperlink" Target="mailto:simeon.eburi@chevron.com" TargetMode="External"/><Relationship Id="rId4" Type="http://schemas.openxmlformats.org/officeDocument/2006/relationships/hyperlink" Target="mailto:amartinez@demac.com" TargetMode="External"/><Relationship Id="rId9" Type="http://schemas.openxmlformats.org/officeDocument/2006/relationships/hyperlink" Target="mailto:demsimanjuntak@gmail.com" TargetMode="External"/><Relationship Id="rId14" Type="http://schemas.openxmlformats.org/officeDocument/2006/relationships/hyperlink" Target="mailto:twshattuck@gmail.com"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hcramm@stokesandspiehler.net" TargetMode="External"/><Relationship Id="rId3" Type="http://schemas.openxmlformats.org/officeDocument/2006/relationships/hyperlink" Target="mailto:robbohn14@gmail.com" TargetMode="External"/><Relationship Id="rId7" Type="http://schemas.openxmlformats.org/officeDocument/2006/relationships/hyperlink" Target="mailto:ceramist@att.net" TargetMode="External"/><Relationship Id="rId2" Type="http://schemas.openxmlformats.org/officeDocument/2006/relationships/hyperlink" Target="mailto:mjones@gepllc.com" TargetMode="External"/><Relationship Id="rId1" Type="http://schemas.openxmlformats.org/officeDocument/2006/relationships/slideLayout" Target="../slideLayouts/slideLayout5.xml"/><Relationship Id="rId6" Type="http://schemas.openxmlformats.org/officeDocument/2006/relationships/hyperlink" Target="mailto:robertsaucedo@gmail.com" TargetMode="External"/><Relationship Id="rId5" Type="http://schemas.openxmlformats.org/officeDocument/2006/relationships/hyperlink" Target="mailto:s.pushpesh@gmail.com" TargetMode="External"/><Relationship Id="rId10" Type="http://schemas.openxmlformats.org/officeDocument/2006/relationships/hyperlink" Target="mailto:kkvenepalli@gmail.com" TargetMode="External"/><Relationship Id="rId4" Type="http://schemas.openxmlformats.org/officeDocument/2006/relationships/hyperlink" Target="mailto:madhusuden.agrawal@bp.com" TargetMode="External"/><Relationship Id="rId9" Type="http://schemas.openxmlformats.org/officeDocument/2006/relationships/hyperlink" Target="mailto:apatil14@onesubsea.slb.com" TargetMode="External"/></Relationships>
</file>

<file path=ppt/slides/_rels/slide8.xml.rels><?xml version="1.0" encoding="UTF-8" standalone="yes"?>
<Relationships xmlns="http://schemas.openxmlformats.org/package/2006/relationships"><Relationship Id="rId8" Type="http://schemas.openxmlformats.org/officeDocument/2006/relationships/hyperlink" Target="mailto:namisouthern@yahoo.com" TargetMode="External"/><Relationship Id="rId3" Type="http://schemas.openxmlformats.org/officeDocument/2006/relationships/hyperlink" Target="mailto:AShakirova@slb.com" TargetMode="External"/><Relationship Id="rId7" Type="http://schemas.openxmlformats.org/officeDocument/2006/relationships/hyperlink" Target="mailto:yetunde.okediji@gmail.com" TargetMode="External"/><Relationship Id="rId2" Type="http://schemas.openxmlformats.org/officeDocument/2006/relationships/hyperlink" Target="mailto:patricia.e.carreras@gmail.com" TargetMode="External"/><Relationship Id="rId1" Type="http://schemas.openxmlformats.org/officeDocument/2006/relationships/slideLayout" Target="../slideLayouts/slideLayout5.xml"/><Relationship Id="rId6" Type="http://schemas.openxmlformats.org/officeDocument/2006/relationships/hyperlink" Target="mailto:jeff.dwiggins@artliftsolutions.com" TargetMode="External"/><Relationship Id="rId5" Type="http://schemas.openxmlformats.org/officeDocument/2006/relationships/hyperlink" Target="mailto:golf@spegcs.org" TargetMode="External"/><Relationship Id="rId10" Type="http://schemas.openxmlformats.org/officeDocument/2006/relationships/hyperlink" Target="mailto:lindseynewsome@gmail.com" TargetMode="External"/><Relationship Id="rId4" Type="http://schemas.openxmlformats.org/officeDocument/2006/relationships/hyperlink" Target="mailto:marshal.wigwe@gmail.com" TargetMode="External"/><Relationship Id="rId9" Type="http://schemas.openxmlformats.org/officeDocument/2006/relationships/hyperlink" Target="mailto:pruee.smith@bp.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Study Group &amp; Committee FAQ</a:t>
            </a:r>
          </a:p>
        </p:txBody>
      </p:sp>
      <p:graphicFrame>
        <p:nvGraphicFramePr>
          <p:cNvPr id="4" name="Table 4">
            <a:extLst>
              <a:ext uri="{FF2B5EF4-FFF2-40B4-BE49-F238E27FC236}">
                <a16:creationId xmlns:a16="http://schemas.microsoft.com/office/drawing/2014/main" id="{C5658118-8AC9-4B81-BADD-D98205D8D6BA}"/>
              </a:ext>
            </a:extLst>
          </p:cNvPr>
          <p:cNvGraphicFramePr>
            <a:graphicFrameLocks noGrp="1"/>
          </p:cNvGraphicFramePr>
          <p:nvPr>
            <p:extLst>
              <p:ext uri="{D42A27DB-BD31-4B8C-83A1-F6EECF244321}">
                <p14:modId xmlns:p14="http://schemas.microsoft.com/office/powerpoint/2010/main" val="3840428960"/>
              </p:ext>
            </p:extLst>
          </p:nvPr>
        </p:nvGraphicFramePr>
        <p:xfrm>
          <a:off x="451262" y="3080563"/>
          <a:ext cx="8229600" cy="2108200"/>
        </p:xfrm>
        <a:graphic>
          <a:graphicData uri="http://schemas.openxmlformats.org/drawingml/2006/table">
            <a:tbl>
              <a:tblPr firstRow="1" bandRow="1">
                <a:tableStyleId>{5C22544A-7EE6-4342-B048-85BDC9FD1C3A}</a:tableStyleId>
              </a:tblPr>
              <a:tblGrid>
                <a:gridCol w="1606138">
                  <a:extLst>
                    <a:ext uri="{9D8B030D-6E8A-4147-A177-3AD203B41FA5}">
                      <a16:colId xmlns:a16="http://schemas.microsoft.com/office/drawing/2014/main" val="3811410213"/>
                    </a:ext>
                  </a:extLst>
                </a:gridCol>
                <a:gridCol w="1600200">
                  <a:extLst>
                    <a:ext uri="{9D8B030D-6E8A-4147-A177-3AD203B41FA5}">
                      <a16:colId xmlns:a16="http://schemas.microsoft.com/office/drawing/2014/main" val="2220105678"/>
                    </a:ext>
                  </a:extLst>
                </a:gridCol>
                <a:gridCol w="3581400">
                  <a:extLst>
                    <a:ext uri="{9D8B030D-6E8A-4147-A177-3AD203B41FA5}">
                      <a16:colId xmlns:a16="http://schemas.microsoft.com/office/drawing/2014/main" val="1394293857"/>
                    </a:ext>
                  </a:extLst>
                </a:gridCol>
                <a:gridCol w="1441862">
                  <a:extLst>
                    <a:ext uri="{9D8B030D-6E8A-4147-A177-3AD203B41FA5}">
                      <a16:colId xmlns:a16="http://schemas.microsoft.com/office/drawing/2014/main" val="1278654896"/>
                    </a:ext>
                  </a:extLst>
                </a:gridCol>
              </a:tblGrid>
              <a:tr h="370840">
                <a:tc>
                  <a:txBody>
                    <a:bodyPr/>
                    <a:lstStyle/>
                    <a:p>
                      <a:pPr algn="ctr"/>
                      <a:r>
                        <a:rPr lang="en-US" sz="1400" dirty="0"/>
                        <a:t>Version Number</a:t>
                      </a:r>
                    </a:p>
                  </a:txBody>
                  <a:tcPr/>
                </a:tc>
                <a:tc>
                  <a:txBody>
                    <a:bodyPr/>
                    <a:lstStyle/>
                    <a:p>
                      <a:pPr algn="ctr"/>
                      <a:r>
                        <a:rPr lang="en-US" sz="1400" dirty="0"/>
                        <a:t>Modified By</a:t>
                      </a:r>
                    </a:p>
                  </a:txBody>
                  <a:tcPr/>
                </a:tc>
                <a:tc>
                  <a:txBody>
                    <a:bodyPr/>
                    <a:lstStyle/>
                    <a:p>
                      <a:pPr algn="ctr"/>
                      <a:r>
                        <a:rPr lang="en-US" sz="1400" dirty="0"/>
                        <a:t>Modifications Made</a:t>
                      </a:r>
                    </a:p>
                  </a:txBody>
                  <a:tcPr/>
                </a:tc>
                <a:tc>
                  <a:txBody>
                    <a:bodyPr/>
                    <a:lstStyle/>
                    <a:p>
                      <a:pPr algn="ctr"/>
                      <a:r>
                        <a:rPr lang="en-US" sz="1400" dirty="0"/>
                        <a:t>Date Modified</a:t>
                      </a:r>
                    </a:p>
                  </a:txBody>
                  <a:tcPr/>
                </a:tc>
                <a:extLst>
                  <a:ext uri="{0D108BD9-81ED-4DB2-BD59-A6C34878D82A}">
                    <a16:rowId xmlns:a16="http://schemas.microsoft.com/office/drawing/2014/main" val="3152116655"/>
                  </a:ext>
                </a:extLst>
              </a:tr>
              <a:tr h="0">
                <a:tc>
                  <a:txBody>
                    <a:bodyPr/>
                    <a:lstStyle/>
                    <a:p>
                      <a:pPr algn="ctr"/>
                      <a:r>
                        <a:rPr lang="en-US" sz="1400" dirty="0"/>
                        <a:t>1.0</a:t>
                      </a:r>
                    </a:p>
                  </a:txBody>
                  <a:tcPr/>
                </a:tc>
                <a:tc>
                  <a:txBody>
                    <a:bodyPr/>
                    <a:lstStyle/>
                    <a:p>
                      <a:r>
                        <a:rPr lang="en-US" sz="1400" dirty="0"/>
                        <a:t>Thomas Shattuck</a:t>
                      </a:r>
                    </a:p>
                  </a:txBody>
                  <a:tcPr/>
                </a:tc>
                <a:tc>
                  <a:txBody>
                    <a:bodyPr/>
                    <a:lstStyle/>
                    <a:p>
                      <a:r>
                        <a:rPr lang="en-US" sz="1400" dirty="0"/>
                        <a:t>First Draft</a:t>
                      </a:r>
                    </a:p>
                  </a:txBody>
                  <a:tcPr/>
                </a:tc>
                <a:tc>
                  <a:txBody>
                    <a:bodyPr/>
                    <a:lstStyle/>
                    <a:p>
                      <a:r>
                        <a:rPr lang="en-US" sz="1400" dirty="0"/>
                        <a:t>July 19, 2022</a:t>
                      </a:r>
                    </a:p>
                  </a:txBody>
                  <a:tcPr/>
                </a:tc>
                <a:extLst>
                  <a:ext uri="{0D108BD9-81ED-4DB2-BD59-A6C34878D82A}">
                    <a16:rowId xmlns:a16="http://schemas.microsoft.com/office/drawing/2014/main" val="796008410"/>
                  </a:ext>
                </a:extLst>
              </a:tr>
              <a:tr h="291592">
                <a:tc>
                  <a:txBody>
                    <a:bodyPr/>
                    <a:lstStyle/>
                    <a:p>
                      <a:pPr algn="ctr"/>
                      <a:r>
                        <a:rPr lang="en-US" sz="1400" dirty="0"/>
                        <a:t>1.1</a:t>
                      </a:r>
                    </a:p>
                  </a:txBody>
                  <a:tcPr/>
                </a:tc>
                <a:tc>
                  <a:txBody>
                    <a:bodyPr/>
                    <a:lstStyle/>
                    <a:p>
                      <a:r>
                        <a:rPr lang="en-US" sz="1400" dirty="0"/>
                        <a:t>Thomas Shattuck</a:t>
                      </a:r>
                    </a:p>
                  </a:txBody>
                  <a:tcPr/>
                </a:tc>
                <a:tc>
                  <a:txBody>
                    <a:bodyPr/>
                    <a:lstStyle/>
                    <a:p>
                      <a:r>
                        <a:rPr lang="en-US" sz="1400" dirty="0"/>
                        <a:t>Revised answers and updated contact information based on </a:t>
                      </a:r>
                      <a:r>
                        <a:rPr lang="en-US" sz="1400" dirty="0" err="1"/>
                        <a:t>BoD</a:t>
                      </a:r>
                      <a:r>
                        <a:rPr lang="en-US" sz="1400" dirty="0"/>
                        <a:t> feedback.</a:t>
                      </a:r>
                    </a:p>
                  </a:txBody>
                  <a:tcPr/>
                </a:tc>
                <a:tc>
                  <a:txBody>
                    <a:bodyPr/>
                    <a:lstStyle/>
                    <a:p>
                      <a:r>
                        <a:rPr lang="en-US" sz="1400" dirty="0"/>
                        <a:t>August 9, 2022</a:t>
                      </a:r>
                    </a:p>
                  </a:txBody>
                  <a:tcPr/>
                </a:tc>
                <a:extLst>
                  <a:ext uri="{0D108BD9-81ED-4DB2-BD59-A6C34878D82A}">
                    <a16:rowId xmlns:a16="http://schemas.microsoft.com/office/drawing/2014/main" val="3771083047"/>
                  </a:ext>
                </a:extLst>
              </a:tr>
              <a:tr h="217424">
                <a:tc>
                  <a:txBody>
                    <a:bodyPr/>
                    <a:lstStyle/>
                    <a:p>
                      <a:pPr algn="ctr"/>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extLst>
                  <a:ext uri="{0D108BD9-81ED-4DB2-BD59-A6C34878D82A}">
                    <a16:rowId xmlns:a16="http://schemas.microsoft.com/office/drawing/2014/main" val="268817639"/>
                  </a:ext>
                </a:extLst>
              </a:tr>
              <a:tr h="143256">
                <a:tc>
                  <a:txBody>
                    <a:bodyPr/>
                    <a:lstStyle/>
                    <a:p>
                      <a:pPr algn="ctr"/>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extLst>
                  <a:ext uri="{0D108BD9-81ED-4DB2-BD59-A6C34878D82A}">
                    <a16:rowId xmlns:a16="http://schemas.microsoft.com/office/drawing/2014/main" val="2247983700"/>
                  </a:ext>
                </a:extLst>
              </a:tr>
              <a:tr h="0">
                <a:tc>
                  <a:txBody>
                    <a:bodyPr/>
                    <a:lstStyle/>
                    <a:p>
                      <a:pPr algn="ctr"/>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extLst>
                  <a:ext uri="{0D108BD9-81ED-4DB2-BD59-A6C34878D82A}">
                    <a16:rowId xmlns:a16="http://schemas.microsoft.com/office/drawing/2014/main" val="2183575304"/>
                  </a:ext>
                </a:extLst>
              </a:tr>
            </a:tbl>
          </a:graphicData>
        </a:graphic>
      </p:graphicFrame>
      <p:sp>
        <p:nvSpPr>
          <p:cNvPr id="5" name="TextBox 4">
            <a:extLst>
              <a:ext uri="{FF2B5EF4-FFF2-40B4-BE49-F238E27FC236}">
                <a16:creationId xmlns:a16="http://schemas.microsoft.com/office/drawing/2014/main" id="{BFF70C56-47CC-4FFA-A3C4-63424CCED3BA}"/>
              </a:ext>
            </a:extLst>
          </p:cNvPr>
          <p:cNvSpPr txBox="1"/>
          <p:nvPr/>
        </p:nvSpPr>
        <p:spPr>
          <a:xfrm>
            <a:off x="451262" y="1772047"/>
            <a:ext cx="8229600" cy="954107"/>
          </a:xfrm>
          <a:prstGeom prst="rect">
            <a:avLst/>
          </a:prstGeom>
          <a:noFill/>
        </p:spPr>
        <p:txBody>
          <a:bodyPr wrap="square" rtlCol="0">
            <a:spAutoFit/>
          </a:bodyPr>
          <a:lstStyle/>
          <a:p>
            <a:r>
              <a:rPr lang="en-US" sz="1400" dirty="0"/>
              <a:t>This Frequently Asked Questions (FAQ) contains general guidance and best practices for SPE GCS study groups and committees when organizing events. It also includes contact information for the current GCS board of directors, as well as the study groups and committee chairs. Please contact Thomas Shattuck (</a:t>
            </a:r>
            <a:r>
              <a:rPr lang="en-US" sz="1400" dirty="0">
                <a:hlinkClick r:id="rId3"/>
              </a:rPr>
              <a:t>twshattuck@gmail.com</a:t>
            </a:r>
            <a:r>
              <a:rPr lang="en-US" sz="1400" dirty="0"/>
              <a:t>) for any updates, corrections, or clarifications. </a:t>
            </a:r>
            <a:endParaRPr lang="nl-NL" sz="1400" dirty="0"/>
          </a:p>
        </p:txBody>
      </p:sp>
    </p:spTree>
    <p:extLst>
      <p:ext uri="{BB962C8B-B14F-4D97-AF65-F5344CB8AC3E}">
        <p14:creationId xmlns:p14="http://schemas.microsoft.com/office/powerpoint/2010/main" val="19883810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Study Group &amp; Committee FAQ</a:t>
            </a:r>
          </a:p>
        </p:txBody>
      </p:sp>
      <p:sp>
        <p:nvSpPr>
          <p:cNvPr id="3" name="TextBox 2">
            <a:extLst>
              <a:ext uri="{FF2B5EF4-FFF2-40B4-BE49-F238E27FC236}">
                <a16:creationId xmlns:a16="http://schemas.microsoft.com/office/drawing/2014/main" id="{CA6EFB91-D0CE-4D8B-B7D3-DC9E60C0ADF2}"/>
              </a:ext>
            </a:extLst>
          </p:cNvPr>
          <p:cNvSpPr txBox="1"/>
          <p:nvPr/>
        </p:nvSpPr>
        <p:spPr>
          <a:xfrm>
            <a:off x="457200" y="1981200"/>
            <a:ext cx="8229600" cy="954107"/>
          </a:xfrm>
          <a:prstGeom prst="rect">
            <a:avLst/>
          </a:prstGeom>
          <a:noFill/>
        </p:spPr>
        <p:txBody>
          <a:bodyPr wrap="square" rtlCol="0">
            <a:spAutoFit/>
          </a:bodyPr>
          <a:lstStyle/>
          <a:p>
            <a:r>
              <a:rPr lang="en-US" sz="1400" dirty="0"/>
              <a:t>For general SPE GCS questions, please contact Thomas Shattuck (</a:t>
            </a:r>
            <a:r>
              <a:rPr lang="en-US" sz="1400" dirty="0">
                <a:hlinkClick r:id="rId3"/>
              </a:rPr>
              <a:t>twshattuck@gmail.com</a:t>
            </a:r>
            <a:r>
              <a:rPr lang="en-US" sz="1400" dirty="0"/>
              <a:t>) or Taylor Butler (</a:t>
            </a:r>
            <a:r>
              <a:rPr lang="en-US" sz="1400" dirty="0">
                <a:hlinkClick r:id="rId4"/>
              </a:rPr>
              <a:t>taylor_butler@swn.com</a:t>
            </a:r>
            <a:r>
              <a:rPr lang="en-US" sz="1400" dirty="0"/>
              <a:t>). If you have questions about budgeting or expenses, please contact treasurer </a:t>
            </a:r>
            <a:r>
              <a:rPr lang="nl-NL" sz="1400" dirty="0"/>
              <a:t>Swathika Jayakumar (</a:t>
            </a:r>
            <a:r>
              <a:rPr lang="nl-NL" sz="1400" dirty="0">
                <a:hlinkClick r:id="rId5"/>
              </a:rPr>
              <a:t>swathika.jayakumar@corelab.com</a:t>
            </a:r>
            <a:r>
              <a:rPr lang="nl-NL" sz="1400" dirty="0"/>
              <a:t>) and vice treasurer Bharath Rajappa (</a:t>
            </a:r>
            <a:r>
              <a:rPr lang="nl-NL" sz="1400" dirty="0">
                <a:hlinkClick r:id="rId6"/>
              </a:rPr>
              <a:t>bharath.rajappa@conocophillips.com</a:t>
            </a:r>
            <a:r>
              <a:rPr lang="en-US" sz="1400" dirty="0"/>
              <a:t>). </a:t>
            </a:r>
            <a:endParaRPr lang="nl-NL" sz="1400" dirty="0"/>
          </a:p>
        </p:txBody>
      </p:sp>
      <p:sp>
        <p:nvSpPr>
          <p:cNvPr id="4" name="TextBox 3">
            <a:extLst>
              <a:ext uri="{FF2B5EF4-FFF2-40B4-BE49-F238E27FC236}">
                <a16:creationId xmlns:a16="http://schemas.microsoft.com/office/drawing/2014/main" id="{0547B858-6E6D-4323-B1C8-7DF72B7BB4C9}"/>
              </a:ext>
            </a:extLst>
          </p:cNvPr>
          <p:cNvSpPr txBox="1"/>
          <p:nvPr/>
        </p:nvSpPr>
        <p:spPr>
          <a:xfrm>
            <a:off x="457200" y="1611868"/>
            <a:ext cx="8305800" cy="369332"/>
          </a:xfrm>
          <a:prstGeom prst="rect">
            <a:avLst/>
          </a:prstGeom>
          <a:noFill/>
        </p:spPr>
        <p:txBody>
          <a:bodyPr wrap="square" rtlCol="0">
            <a:spAutoFit/>
          </a:bodyPr>
          <a:lstStyle/>
          <a:p>
            <a:r>
              <a:rPr lang="en-US" b="1" dirty="0"/>
              <a:t>Who should I contact if I have a question?</a:t>
            </a:r>
          </a:p>
        </p:txBody>
      </p:sp>
      <p:sp>
        <p:nvSpPr>
          <p:cNvPr id="5" name="TextBox 4">
            <a:extLst>
              <a:ext uri="{FF2B5EF4-FFF2-40B4-BE49-F238E27FC236}">
                <a16:creationId xmlns:a16="http://schemas.microsoft.com/office/drawing/2014/main" id="{DC333B50-0E51-4AC9-9D8C-516BFFED8F3F}"/>
              </a:ext>
            </a:extLst>
          </p:cNvPr>
          <p:cNvSpPr txBox="1"/>
          <p:nvPr/>
        </p:nvSpPr>
        <p:spPr>
          <a:xfrm>
            <a:off x="457200" y="3212068"/>
            <a:ext cx="8229600" cy="369332"/>
          </a:xfrm>
          <a:prstGeom prst="rect">
            <a:avLst/>
          </a:prstGeom>
          <a:noFill/>
        </p:spPr>
        <p:txBody>
          <a:bodyPr wrap="square" rtlCol="0">
            <a:spAutoFit/>
          </a:bodyPr>
          <a:lstStyle/>
          <a:p>
            <a:r>
              <a:rPr lang="en-US" b="1" dirty="0"/>
              <a:t>Does the GCS Board recommend specific venues?</a:t>
            </a:r>
          </a:p>
        </p:txBody>
      </p:sp>
      <p:sp>
        <p:nvSpPr>
          <p:cNvPr id="6" name="TextBox 5">
            <a:extLst>
              <a:ext uri="{FF2B5EF4-FFF2-40B4-BE49-F238E27FC236}">
                <a16:creationId xmlns:a16="http://schemas.microsoft.com/office/drawing/2014/main" id="{97872D6A-A9AD-45DF-9B0C-46A3864AC437}"/>
              </a:ext>
            </a:extLst>
          </p:cNvPr>
          <p:cNvSpPr txBox="1"/>
          <p:nvPr/>
        </p:nvSpPr>
        <p:spPr>
          <a:xfrm>
            <a:off x="457200" y="3581400"/>
            <a:ext cx="8305800" cy="2677656"/>
          </a:xfrm>
          <a:prstGeom prst="rect">
            <a:avLst/>
          </a:prstGeom>
          <a:noFill/>
        </p:spPr>
        <p:txBody>
          <a:bodyPr wrap="square" rtlCol="0">
            <a:spAutoFit/>
          </a:bodyPr>
          <a:lstStyle/>
          <a:p>
            <a:r>
              <a:rPr lang="en-US" sz="1400" dirty="0"/>
              <a:t>No, the GCS board does not recommend specific venues. However, we have access to several free venues:</a:t>
            </a:r>
          </a:p>
          <a:p>
            <a:endParaRPr lang="en-US" sz="1400" dirty="0"/>
          </a:p>
          <a:p>
            <a:pPr marL="285750" indent="-285750">
              <a:buFont typeface="Arial" panose="020B0604020202020204" pitchFamily="34" charset="0"/>
              <a:buChar char="•"/>
            </a:pPr>
            <a:r>
              <a:rPr lang="en-US" sz="1400" dirty="0"/>
              <a:t>Liberty Oilfield Services has provided their conference room at 960 Memorial City Way (Memorial)</a:t>
            </a:r>
          </a:p>
          <a:p>
            <a:pPr marL="285750" indent="-285750">
              <a:buFont typeface="Arial" panose="020B0604020202020204" pitchFamily="34" charset="0"/>
              <a:buChar char="•"/>
            </a:pPr>
            <a:r>
              <a:rPr lang="nl-NL" sz="1400" dirty="0"/>
              <a:t>Microsoft has offered space at the Ion located at 4201 Main Street (downtown) for data analytics and digitial transformation events</a:t>
            </a:r>
          </a:p>
          <a:p>
            <a:pPr marL="285750" indent="-285750">
              <a:buFont typeface="Arial" panose="020B0604020202020204" pitchFamily="34" charset="0"/>
              <a:buChar char="•"/>
            </a:pPr>
            <a:r>
              <a:rPr lang="nl-NL" sz="1400" dirty="0"/>
              <a:t>SPE GCS has a conference room available at 10777 Westheimer Road, Suite 1075 (Westchase)</a:t>
            </a:r>
          </a:p>
          <a:p>
            <a:endParaRPr lang="nl-NL" sz="1400" dirty="0">
              <a:solidFill>
                <a:srgbClr val="FF0000"/>
              </a:solidFill>
              <a:highlight>
                <a:srgbClr val="FFFF00"/>
              </a:highlight>
            </a:endParaRPr>
          </a:p>
          <a:p>
            <a:r>
              <a:rPr lang="en-US" sz="1400" dirty="0"/>
              <a:t>Outside of those free venues, multiple groups have used </a:t>
            </a:r>
            <a:r>
              <a:rPr lang="en-US" sz="1400" dirty="0">
                <a:hlinkClick r:id="rId7"/>
              </a:rPr>
              <a:t>Norris Conference Center </a:t>
            </a:r>
            <a:r>
              <a:rPr lang="en-US" sz="1400" dirty="0"/>
              <a:t>(Westchase and </a:t>
            </a:r>
            <a:r>
              <a:rPr lang="en-US" sz="1400" dirty="0" err="1"/>
              <a:t>CityCentre</a:t>
            </a:r>
            <a:r>
              <a:rPr lang="en-US" sz="1400" dirty="0"/>
              <a:t>) and Petroleum Club of Houston (downtown) for larger events. Restaurants may be able to accommodate smaller meetings, but there may not be access to AV equipment. If you are having trouble finding a venue, please contact Thomas or Taylor.</a:t>
            </a:r>
            <a:endParaRPr lang="nl-NL" sz="1400" dirty="0">
              <a:solidFill>
                <a:srgbClr val="FF0000"/>
              </a:solidFill>
              <a:highlight>
                <a:srgbClr val="FFFF00"/>
              </a:highlight>
            </a:endParaRPr>
          </a:p>
        </p:txBody>
      </p:sp>
    </p:spTree>
    <p:extLst>
      <p:ext uri="{BB962C8B-B14F-4D97-AF65-F5344CB8AC3E}">
        <p14:creationId xmlns:p14="http://schemas.microsoft.com/office/powerpoint/2010/main" val="13511403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Study Group &amp; Committee FAQ</a:t>
            </a:r>
          </a:p>
        </p:txBody>
      </p:sp>
      <p:sp>
        <p:nvSpPr>
          <p:cNvPr id="3" name="TextBox 2">
            <a:extLst>
              <a:ext uri="{FF2B5EF4-FFF2-40B4-BE49-F238E27FC236}">
                <a16:creationId xmlns:a16="http://schemas.microsoft.com/office/drawing/2014/main" id="{CA6EFB91-D0CE-4D8B-B7D3-DC9E60C0ADF2}"/>
              </a:ext>
            </a:extLst>
          </p:cNvPr>
          <p:cNvSpPr txBox="1"/>
          <p:nvPr/>
        </p:nvSpPr>
        <p:spPr>
          <a:xfrm>
            <a:off x="457200" y="1981200"/>
            <a:ext cx="8229600" cy="2462213"/>
          </a:xfrm>
          <a:prstGeom prst="rect">
            <a:avLst/>
          </a:prstGeom>
          <a:noFill/>
        </p:spPr>
        <p:txBody>
          <a:bodyPr wrap="square" rtlCol="0">
            <a:spAutoFit/>
          </a:bodyPr>
          <a:lstStyle/>
          <a:p>
            <a:r>
              <a:rPr lang="en-US" sz="1400" dirty="0"/>
              <a:t>GCS sends weekly emails to the entire section on Monday, except on holidays. These emails are the only section-wide emails that are currently sent, and they promote upcoming events. If you have specific content that you would like to be featured in the email, please contact Lindsey Newsome (</a:t>
            </a:r>
            <a:r>
              <a:rPr lang="en-US" sz="1400" dirty="0">
                <a:hlinkClick r:id="rId3"/>
              </a:rPr>
              <a:t>lindseynewsome@gmail.com</a:t>
            </a:r>
            <a:r>
              <a:rPr lang="en-US" sz="1400" dirty="0"/>
              <a:t>) and copy Thomas and Taylor. If you would like to send emails to your group, please send a one-off request to Lindsey. You may also send to one or two other groups’ mailing lists if you get permission of their group chair.</a:t>
            </a:r>
          </a:p>
          <a:p>
            <a:endParaRPr lang="en-US" sz="1400" dirty="0"/>
          </a:p>
          <a:p>
            <a:r>
              <a:rPr lang="en-US" sz="1400" dirty="0"/>
              <a:t>The Communication Committee handle all GCS social media pages. They promote each event at least two weeks out. If you would like additional social media promotion, please reach out to them at </a:t>
            </a:r>
            <a:r>
              <a:rPr lang="en-US" sz="1400" dirty="0">
                <a:hlinkClick r:id="rId4"/>
              </a:rPr>
              <a:t>communications.spegcs@gmail.com</a:t>
            </a:r>
            <a:r>
              <a:rPr lang="en-US" sz="1400" dirty="0"/>
              <a:t>. Remember one of the most effective ways to promote your events on social media is to like and share posts from the GCS pages.</a:t>
            </a:r>
            <a:endParaRPr lang="nl-NL" sz="1400" dirty="0"/>
          </a:p>
        </p:txBody>
      </p:sp>
      <p:sp>
        <p:nvSpPr>
          <p:cNvPr id="4" name="TextBox 3">
            <a:extLst>
              <a:ext uri="{FF2B5EF4-FFF2-40B4-BE49-F238E27FC236}">
                <a16:creationId xmlns:a16="http://schemas.microsoft.com/office/drawing/2014/main" id="{0547B858-6E6D-4323-B1C8-7DF72B7BB4C9}"/>
              </a:ext>
            </a:extLst>
          </p:cNvPr>
          <p:cNvSpPr txBox="1"/>
          <p:nvPr/>
        </p:nvSpPr>
        <p:spPr>
          <a:xfrm>
            <a:off x="457200" y="1611868"/>
            <a:ext cx="8305800" cy="369332"/>
          </a:xfrm>
          <a:prstGeom prst="rect">
            <a:avLst/>
          </a:prstGeom>
          <a:noFill/>
        </p:spPr>
        <p:txBody>
          <a:bodyPr wrap="square" rtlCol="0">
            <a:spAutoFit/>
          </a:bodyPr>
          <a:lstStyle/>
          <a:p>
            <a:r>
              <a:rPr lang="en-US" b="1" dirty="0"/>
              <a:t>How can I promote my event?</a:t>
            </a:r>
          </a:p>
        </p:txBody>
      </p:sp>
      <p:sp>
        <p:nvSpPr>
          <p:cNvPr id="5" name="TextBox 4">
            <a:extLst>
              <a:ext uri="{FF2B5EF4-FFF2-40B4-BE49-F238E27FC236}">
                <a16:creationId xmlns:a16="http://schemas.microsoft.com/office/drawing/2014/main" id="{DC333B50-0E51-4AC9-9D8C-516BFFED8F3F}"/>
              </a:ext>
            </a:extLst>
          </p:cNvPr>
          <p:cNvSpPr txBox="1"/>
          <p:nvPr/>
        </p:nvSpPr>
        <p:spPr>
          <a:xfrm>
            <a:off x="457200" y="4648200"/>
            <a:ext cx="8229600" cy="369332"/>
          </a:xfrm>
          <a:prstGeom prst="rect">
            <a:avLst/>
          </a:prstGeom>
          <a:noFill/>
        </p:spPr>
        <p:txBody>
          <a:bodyPr wrap="square" rtlCol="0">
            <a:spAutoFit/>
          </a:bodyPr>
          <a:lstStyle/>
          <a:p>
            <a:r>
              <a:rPr lang="en-US" b="1" dirty="0"/>
              <a:t>Can there be multiple events on the same day?</a:t>
            </a:r>
          </a:p>
        </p:txBody>
      </p:sp>
      <p:sp>
        <p:nvSpPr>
          <p:cNvPr id="6" name="TextBox 5">
            <a:extLst>
              <a:ext uri="{FF2B5EF4-FFF2-40B4-BE49-F238E27FC236}">
                <a16:creationId xmlns:a16="http://schemas.microsoft.com/office/drawing/2014/main" id="{97872D6A-A9AD-45DF-9B0C-46A3864AC437}"/>
              </a:ext>
            </a:extLst>
          </p:cNvPr>
          <p:cNvSpPr txBox="1"/>
          <p:nvPr/>
        </p:nvSpPr>
        <p:spPr>
          <a:xfrm>
            <a:off x="457200" y="5039380"/>
            <a:ext cx="8305800" cy="1384995"/>
          </a:xfrm>
          <a:prstGeom prst="rect">
            <a:avLst/>
          </a:prstGeom>
          <a:noFill/>
        </p:spPr>
        <p:txBody>
          <a:bodyPr wrap="square" rtlCol="0">
            <a:spAutoFit/>
          </a:bodyPr>
          <a:lstStyle/>
          <a:p>
            <a:r>
              <a:rPr lang="en-US" sz="1400" dirty="0"/>
              <a:t>GCS highly recommends scheduling only one study group or committee meeting on any given day. While that is not always possible, groups should avoid scheduling an event at the same day/time unless they are substantially different topics. Additionally, GCS recommends only hosting one all-day event in any week. Early spring can become crowded with both GCS and non-GCS events, so it is recommended to plan those events early and to space them out across the season. To minimize risk of overlap, GCS requests that you create placeholders for your events as soon as possible.</a:t>
            </a:r>
          </a:p>
        </p:txBody>
      </p:sp>
    </p:spTree>
    <p:extLst>
      <p:ext uri="{BB962C8B-B14F-4D97-AF65-F5344CB8AC3E}">
        <p14:creationId xmlns:p14="http://schemas.microsoft.com/office/powerpoint/2010/main" val="31288281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Study Group &amp; Committee FAQ</a:t>
            </a:r>
          </a:p>
        </p:txBody>
      </p:sp>
      <p:sp>
        <p:nvSpPr>
          <p:cNvPr id="3" name="TextBox 2">
            <a:extLst>
              <a:ext uri="{FF2B5EF4-FFF2-40B4-BE49-F238E27FC236}">
                <a16:creationId xmlns:a16="http://schemas.microsoft.com/office/drawing/2014/main" id="{CA6EFB91-D0CE-4D8B-B7D3-DC9E60C0ADF2}"/>
              </a:ext>
            </a:extLst>
          </p:cNvPr>
          <p:cNvSpPr txBox="1"/>
          <p:nvPr/>
        </p:nvSpPr>
        <p:spPr>
          <a:xfrm>
            <a:off x="457200" y="1981200"/>
            <a:ext cx="8229600" cy="738664"/>
          </a:xfrm>
          <a:prstGeom prst="rect">
            <a:avLst/>
          </a:prstGeom>
          <a:noFill/>
        </p:spPr>
        <p:txBody>
          <a:bodyPr wrap="square" rtlCol="0">
            <a:spAutoFit/>
          </a:bodyPr>
          <a:lstStyle/>
          <a:p>
            <a:r>
              <a:rPr lang="en-US" sz="1400" dirty="0"/>
              <a:t>Yes, GCS will continue to support webinars and hybrid events. GCS has limited accounts to host online events, so please reach out Thomas or Taylor if you have not already scheduled your event to ensure availability. </a:t>
            </a:r>
            <a:endParaRPr lang="nl-NL" sz="1400" dirty="0"/>
          </a:p>
        </p:txBody>
      </p:sp>
      <p:sp>
        <p:nvSpPr>
          <p:cNvPr id="4" name="TextBox 3">
            <a:extLst>
              <a:ext uri="{FF2B5EF4-FFF2-40B4-BE49-F238E27FC236}">
                <a16:creationId xmlns:a16="http://schemas.microsoft.com/office/drawing/2014/main" id="{0547B858-6E6D-4323-B1C8-7DF72B7BB4C9}"/>
              </a:ext>
            </a:extLst>
          </p:cNvPr>
          <p:cNvSpPr txBox="1"/>
          <p:nvPr/>
        </p:nvSpPr>
        <p:spPr>
          <a:xfrm>
            <a:off x="457200" y="1611868"/>
            <a:ext cx="8305800" cy="369332"/>
          </a:xfrm>
          <a:prstGeom prst="rect">
            <a:avLst/>
          </a:prstGeom>
          <a:noFill/>
        </p:spPr>
        <p:txBody>
          <a:bodyPr wrap="square" rtlCol="0">
            <a:spAutoFit/>
          </a:bodyPr>
          <a:lstStyle/>
          <a:p>
            <a:r>
              <a:rPr lang="en-US" b="1" dirty="0"/>
              <a:t>Is GCS still supporting online events?</a:t>
            </a:r>
          </a:p>
        </p:txBody>
      </p:sp>
      <p:sp>
        <p:nvSpPr>
          <p:cNvPr id="5" name="TextBox 4">
            <a:extLst>
              <a:ext uri="{FF2B5EF4-FFF2-40B4-BE49-F238E27FC236}">
                <a16:creationId xmlns:a16="http://schemas.microsoft.com/office/drawing/2014/main" id="{DC333B50-0E51-4AC9-9D8C-516BFFED8F3F}"/>
              </a:ext>
            </a:extLst>
          </p:cNvPr>
          <p:cNvSpPr txBox="1"/>
          <p:nvPr/>
        </p:nvSpPr>
        <p:spPr>
          <a:xfrm>
            <a:off x="457200" y="2895600"/>
            <a:ext cx="8229600" cy="369332"/>
          </a:xfrm>
          <a:prstGeom prst="rect">
            <a:avLst/>
          </a:prstGeom>
          <a:noFill/>
        </p:spPr>
        <p:txBody>
          <a:bodyPr wrap="square" rtlCol="0">
            <a:spAutoFit/>
          </a:bodyPr>
          <a:lstStyle/>
          <a:p>
            <a:r>
              <a:rPr lang="en-US" b="1" dirty="0"/>
              <a:t>How can I recruit sponsors?</a:t>
            </a:r>
          </a:p>
        </p:txBody>
      </p:sp>
      <p:sp>
        <p:nvSpPr>
          <p:cNvPr id="6" name="TextBox 5">
            <a:extLst>
              <a:ext uri="{FF2B5EF4-FFF2-40B4-BE49-F238E27FC236}">
                <a16:creationId xmlns:a16="http://schemas.microsoft.com/office/drawing/2014/main" id="{97872D6A-A9AD-45DF-9B0C-46A3864AC437}"/>
              </a:ext>
            </a:extLst>
          </p:cNvPr>
          <p:cNvSpPr txBox="1"/>
          <p:nvPr/>
        </p:nvSpPr>
        <p:spPr>
          <a:xfrm>
            <a:off x="457200" y="3264932"/>
            <a:ext cx="8305800" cy="1384995"/>
          </a:xfrm>
          <a:prstGeom prst="rect">
            <a:avLst/>
          </a:prstGeom>
          <a:noFill/>
        </p:spPr>
        <p:txBody>
          <a:bodyPr wrap="square" rtlCol="0">
            <a:spAutoFit/>
          </a:bodyPr>
          <a:lstStyle/>
          <a:p>
            <a:r>
              <a:rPr lang="en-US" sz="1400" dirty="0"/>
              <a:t>Each study group and committee is responsible for recruiting sponsorships, but please reach out to Thomas and Taylor if you need help identifying potential sponsors. </a:t>
            </a:r>
          </a:p>
          <a:p>
            <a:endParaRPr lang="en-US" sz="1400" dirty="0"/>
          </a:p>
          <a:p>
            <a:r>
              <a:rPr lang="en-US" sz="1400" dirty="0"/>
              <a:t>For ease of payment and security reasons, we recommend creating a sponsorship page on the GCS website where credit cards may be processed like registration fees. Alternatively, sponsors may send a check paid to SPE-GCS at 10777 Westheimer Road, Suite 1075 Houston, TX 77042.</a:t>
            </a:r>
            <a:endParaRPr lang="nl-NL" sz="1400" dirty="0">
              <a:solidFill>
                <a:srgbClr val="FF0000"/>
              </a:solidFill>
              <a:highlight>
                <a:srgbClr val="FFFF00"/>
              </a:highlight>
            </a:endParaRPr>
          </a:p>
        </p:txBody>
      </p:sp>
      <p:sp>
        <p:nvSpPr>
          <p:cNvPr id="7" name="TextBox 6">
            <a:extLst>
              <a:ext uri="{FF2B5EF4-FFF2-40B4-BE49-F238E27FC236}">
                <a16:creationId xmlns:a16="http://schemas.microsoft.com/office/drawing/2014/main" id="{42A243EA-6920-4D9B-9882-71ACB37B47B4}"/>
              </a:ext>
            </a:extLst>
          </p:cNvPr>
          <p:cNvSpPr txBox="1"/>
          <p:nvPr/>
        </p:nvSpPr>
        <p:spPr>
          <a:xfrm>
            <a:off x="457200" y="4890195"/>
            <a:ext cx="8229600" cy="369332"/>
          </a:xfrm>
          <a:prstGeom prst="rect">
            <a:avLst/>
          </a:prstGeom>
          <a:noFill/>
        </p:spPr>
        <p:txBody>
          <a:bodyPr wrap="square" rtlCol="0">
            <a:spAutoFit/>
          </a:bodyPr>
          <a:lstStyle/>
          <a:p>
            <a:r>
              <a:rPr lang="en-US" b="1" dirty="0"/>
              <a:t>How can I expedite reimbursements?</a:t>
            </a:r>
          </a:p>
        </p:txBody>
      </p:sp>
      <p:sp>
        <p:nvSpPr>
          <p:cNvPr id="8" name="TextBox 7">
            <a:extLst>
              <a:ext uri="{FF2B5EF4-FFF2-40B4-BE49-F238E27FC236}">
                <a16:creationId xmlns:a16="http://schemas.microsoft.com/office/drawing/2014/main" id="{E5BAF58F-0889-4841-B3D9-5C7BB85C4239}"/>
              </a:ext>
            </a:extLst>
          </p:cNvPr>
          <p:cNvSpPr txBox="1"/>
          <p:nvPr/>
        </p:nvSpPr>
        <p:spPr>
          <a:xfrm>
            <a:off x="457200" y="5259527"/>
            <a:ext cx="8305800" cy="954107"/>
          </a:xfrm>
          <a:prstGeom prst="rect">
            <a:avLst/>
          </a:prstGeom>
          <a:noFill/>
        </p:spPr>
        <p:txBody>
          <a:bodyPr wrap="square" rtlCol="0">
            <a:spAutoFit/>
          </a:bodyPr>
          <a:lstStyle/>
          <a:p>
            <a:r>
              <a:rPr lang="en-US" sz="1400" dirty="0"/>
              <a:t>GCS reimburses volunteers for expense incurred for hosting events such as purchasing a door prize or creating flyers. However, all reimbursement checks must be signed by the treasurer and so they are sent out monthly. To make sure your volunteers are reimbursed promptly, please submit receipts via Nexonia to </a:t>
            </a:r>
            <a:r>
              <a:rPr lang="en-US" sz="1400" dirty="0" err="1"/>
              <a:t>Swathika</a:t>
            </a:r>
            <a:r>
              <a:rPr lang="en-US" sz="1400" dirty="0"/>
              <a:t> and Bharath as soon as possible. </a:t>
            </a:r>
            <a:endParaRPr lang="nl-NL" sz="1400" dirty="0">
              <a:solidFill>
                <a:srgbClr val="FF0000"/>
              </a:solidFill>
              <a:highlight>
                <a:srgbClr val="FFFF00"/>
              </a:highlight>
            </a:endParaRPr>
          </a:p>
        </p:txBody>
      </p:sp>
    </p:spTree>
    <p:extLst>
      <p:ext uri="{BB962C8B-B14F-4D97-AF65-F5344CB8AC3E}">
        <p14:creationId xmlns:p14="http://schemas.microsoft.com/office/powerpoint/2010/main" val="14196832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Study Group &amp; Committee FAQ</a:t>
            </a:r>
          </a:p>
        </p:txBody>
      </p:sp>
      <p:sp>
        <p:nvSpPr>
          <p:cNvPr id="3" name="TextBox 2">
            <a:extLst>
              <a:ext uri="{FF2B5EF4-FFF2-40B4-BE49-F238E27FC236}">
                <a16:creationId xmlns:a16="http://schemas.microsoft.com/office/drawing/2014/main" id="{CA6EFB91-D0CE-4D8B-B7D3-DC9E60C0ADF2}"/>
              </a:ext>
            </a:extLst>
          </p:cNvPr>
          <p:cNvSpPr txBox="1"/>
          <p:nvPr/>
        </p:nvSpPr>
        <p:spPr>
          <a:xfrm>
            <a:off x="457200" y="1981200"/>
            <a:ext cx="8229600" cy="1169551"/>
          </a:xfrm>
          <a:prstGeom prst="rect">
            <a:avLst/>
          </a:prstGeom>
          <a:noFill/>
        </p:spPr>
        <p:txBody>
          <a:bodyPr wrap="square" rtlCol="0">
            <a:spAutoFit/>
          </a:bodyPr>
          <a:lstStyle/>
          <a:p>
            <a:r>
              <a:rPr lang="en-US" sz="1400" dirty="0"/>
              <a:t>No, each study group and committee may plan their event with as many or as few speakers as they see fit. However, multiple groups have reported difficulty with speakers having to withdraw from events. GCS recommends that study groups and committees consider having multiple speakers each event to minimize the risk of a speaker dropping out last minute. Additionally, some groups have reported that panel events were more well attended than those featuring a single speaker. </a:t>
            </a:r>
            <a:endParaRPr lang="nl-NL" sz="1400" dirty="0"/>
          </a:p>
        </p:txBody>
      </p:sp>
      <p:sp>
        <p:nvSpPr>
          <p:cNvPr id="4" name="TextBox 3">
            <a:extLst>
              <a:ext uri="{FF2B5EF4-FFF2-40B4-BE49-F238E27FC236}">
                <a16:creationId xmlns:a16="http://schemas.microsoft.com/office/drawing/2014/main" id="{0547B858-6E6D-4323-B1C8-7DF72B7BB4C9}"/>
              </a:ext>
            </a:extLst>
          </p:cNvPr>
          <p:cNvSpPr txBox="1"/>
          <p:nvPr/>
        </p:nvSpPr>
        <p:spPr>
          <a:xfrm>
            <a:off x="457200" y="1611868"/>
            <a:ext cx="8305800" cy="369332"/>
          </a:xfrm>
          <a:prstGeom prst="rect">
            <a:avLst/>
          </a:prstGeom>
          <a:noFill/>
        </p:spPr>
        <p:txBody>
          <a:bodyPr wrap="square" rtlCol="0">
            <a:spAutoFit/>
          </a:bodyPr>
          <a:lstStyle/>
          <a:p>
            <a:r>
              <a:rPr lang="en-US" b="1" dirty="0"/>
              <a:t>Are a certain number of speakers required for an event?</a:t>
            </a:r>
          </a:p>
        </p:txBody>
      </p:sp>
      <p:sp>
        <p:nvSpPr>
          <p:cNvPr id="9" name="TextBox 8">
            <a:extLst>
              <a:ext uri="{FF2B5EF4-FFF2-40B4-BE49-F238E27FC236}">
                <a16:creationId xmlns:a16="http://schemas.microsoft.com/office/drawing/2014/main" id="{AE652EE6-E44E-4C1A-8456-E518AD257FCE}"/>
              </a:ext>
            </a:extLst>
          </p:cNvPr>
          <p:cNvSpPr txBox="1"/>
          <p:nvPr/>
        </p:nvSpPr>
        <p:spPr>
          <a:xfrm>
            <a:off x="457200" y="3261666"/>
            <a:ext cx="8305800" cy="369332"/>
          </a:xfrm>
          <a:prstGeom prst="rect">
            <a:avLst/>
          </a:prstGeom>
          <a:noFill/>
        </p:spPr>
        <p:txBody>
          <a:bodyPr wrap="square" rtlCol="0">
            <a:spAutoFit/>
          </a:bodyPr>
          <a:lstStyle/>
          <a:p>
            <a:r>
              <a:rPr lang="en-US" b="1" dirty="0"/>
              <a:t>How many events should I plan each season?</a:t>
            </a:r>
          </a:p>
        </p:txBody>
      </p:sp>
      <p:sp>
        <p:nvSpPr>
          <p:cNvPr id="10" name="TextBox 9">
            <a:extLst>
              <a:ext uri="{FF2B5EF4-FFF2-40B4-BE49-F238E27FC236}">
                <a16:creationId xmlns:a16="http://schemas.microsoft.com/office/drawing/2014/main" id="{A7EF7CCD-3203-4735-9EA4-A5E3B676304A}"/>
              </a:ext>
            </a:extLst>
          </p:cNvPr>
          <p:cNvSpPr txBox="1"/>
          <p:nvPr/>
        </p:nvSpPr>
        <p:spPr>
          <a:xfrm>
            <a:off x="457200" y="3630998"/>
            <a:ext cx="8229600" cy="738664"/>
          </a:xfrm>
          <a:prstGeom prst="rect">
            <a:avLst/>
          </a:prstGeom>
          <a:noFill/>
        </p:spPr>
        <p:txBody>
          <a:bodyPr wrap="square" rtlCol="0">
            <a:spAutoFit/>
          </a:bodyPr>
          <a:lstStyle/>
          <a:p>
            <a:r>
              <a:rPr lang="en-US" sz="1400" dirty="0"/>
              <a:t>Each study group and committee may plan as many events each season as makes sense for their audience. Generally, the GCS season runs from September to May with a few events including socials/happy hours and the SPE Awards and Scholarship Banquet being hosted during the summer. </a:t>
            </a:r>
            <a:endParaRPr lang="nl-NL" sz="1400" dirty="0"/>
          </a:p>
        </p:txBody>
      </p:sp>
      <p:sp>
        <p:nvSpPr>
          <p:cNvPr id="11" name="TextBox 10">
            <a:extLst>
              <a:ext uri="{FF2B5EF4-FFF2-40B4-BE49-F238E27FC236}">
                <a16:creationId xmlns:a16="http://schemas.microsoft.com/office/drawing/2014/main" id="{1F8ED3D1-748E-4D12-B322-E0D180C0746F}"/>
              </a:ext>
            </a:extLst>
          </p:cNvPr>
          <p:cNvSpPr txBox="1"/>
          <p:nvPr/>
        </p:nvSpPr>
        <p:spPr>
          <a:xfrm>
            <a:off x="467096" y="4478770"/>
            <a:ext cx="8305800" cy="369332"/>
          </a:xfrm>
          <a:prstGeom prst="rect">
            <a:avLst/>
          </a:prstGeom>
          <a:noFill/>
        </p:spPr>
        <p:txBody>
          <a:bodyPr wrap="square" rtlCol="0">
            <a:spAutoFit/>
          </a:bodyPr>
          <a:lstStyle/>
          <a:p>
            <a:r>
              <a:rPr lang="en-US" b="1" dirty="0"/>
              <a:t>How can I recognize my study group’s or committee’s volunteers?</a:t>
            </a:r>
          </a:p>
        </p:txBody>
      </p:sp>
      <p:sp>
        <p:nvSpPr>
          <p:cNvPr id="12" name="TextBox 11">
            <a:extLst>
              <a:ext uri="{FF2B5EF4-FFF2-40B4-BE49-F238E27FC236}">
                <a16:creationId xmlns:a16="http://schemas.microsoft.com/office/drawing/2014/main" id="{38EA3483-EA14-41B5-9451-99240A78196A}"/>
              </a:ext>
            </a:extLst>
          </p:cNvPr>
          <p:cNvSpPr txBox="1"/>
          <p:nvPr/>
        </p:nvSpPr>
        <p:spPr>
          <a:xfrm>
            <a:off x="467096" y="4848102"/>
            <a:ext cx="8229600" cy="1815882"/>
          </a:xfrm>
          <a:prstGeom prst="rect">
            <a:avLst/>
          </a:prstGeom>
          <a:noFill/>
        </p:spPr>
        <p:txBody>
          <a:bodyPr wrap="square" rtlCol="0">
            <a:spAutoFit/>
          </a:bodyPr>
          <a:lstStyle/>
          <a:p>
            <a:r>
              <a:rPr lang="en-US" sz="1400" dirty="0"/>
              <a:t>Each study and group and committee may at its discretion include in its annual budget the cost to host a volunteer appreciation event at the end of the season. Please note that GCS does not pay for alcohol but will reimburse reasonable costs for food or entertainment.</a:t>
            </a:r>
          </a:p>
          <a:p>
            <a:endParaRPr lang="en-US" sz="1400" dirty="0"/>
          </a:p>
          <a:p>
            <a:r>
              <a:rPr lang="en-US" sz="1400" dirty="0"/>
              <a:t>Additionally, each year GCS recognizes its outstanding volunteers at its </a:t>
            </a:r>
            <a:r>
              <a:rPr lang="en-US" sz="1400" dirty="0">
                <a:hlinkClick r:id="rId3"/>
              </a:rPr>
              <a:t>Awards &amp; Scholarship Banquet</a:t>
            </a:r>
            <a:r>
              <a:rPr lang="en-US" sz="1400" dirty="0"/>
              <a:t>. Section awards include the exemplary volunteer award and service awards. There are also regional public service, service, and young member outstanding service awards. Please contact Thomas or Taylor if you have any questions regarding the awards and to nominate your volunteers.</a:t>
            </a:r>
            <a:endParaRPr lang="nl-NL" sz="1400" dirty="0"/>
          </a:p>
        </p:txBody>
      </p:sp>
    </p:spTree>
    <p:extLst>
      <p:ext uri="{BB962C8B-B14F-4D97-AF65-F5344CB8AC3E}">
        <p14:creationId xmlns:p14="http://schemas.microsoft.com/office/powerpoint/2010/main" val="30073079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8F64F6-9CE8-4199-81DF-80CC7199F5ED}"/>
              </a:ext>
            </a:extLst>
          </p:cNvPr>
          <p:cNvSpPr>
            <a:spLocks noGrp="1"/>
          </p:cNvSpPr>
          <p:nvPr>
            <p:ph type="title"/>
          </p:nvPr>
        </p:nvSpPr>
        <p:spPr/>
        <p:txBody>
          <a:bodyPr/>
          <a:lstStyle/>
          <a:p>
            <a:r>
              <a:rPr lang="en-US" dirty="0"/>
              <a:t>SPE GCS Board of Directors</a:t>
            </a:r>
          </a:p>
        </p:txBody>
      </p:sp>
      <p:graphicFrame>
        <p:nvGraphicFramePr>
          <p:cNvPr id="3" name="Table 2">
            <a:extLst>
              <a:ext uri="{FF2B5EF4-FFF2-40B4-BE49-F238E27FC236}">
                <a16:creationId xmlns:a16="http://schemas.microsoft.com/office/drawing/2014/main" id="{5B51D5B1-4084-4564-B384-9BD89B2F71B7}"/>
              </a:ext>
            </a:extLst>
          </p:cNvPr>
          <p:cNvGraphicFramePr>
            <a:graphicFrameLocks noGrp="1"/>
          </p:cNvGraphicFramePr>
          <p:nvPr>
            <p:extLst>
              <p:ext uri="{D42A27DB-BD31-4B8C-83A1-F6EECF244321}">
                <p14:modId xmlns:p14="http://schemas.microsoft.com/office/powerpoint/2010/main" val="1215315607"/>
              </p:ext>
            </p:extLst>
          </p:nvPr>
        </p:nvGraphicFramePr>
        <p:xfrm>
          <a:off x="457201" y="1295400"/>
          <a:ext cx="8229599" cy="5471684"/>
        </p:xfrm>
        <a:graphic>
          <a:graphicData uri="http://schemas.openxmlformats.org/drawingml/2006/table">
            <a:tbl>
              <a:tblPr>
                <a:tableStyleId>{8EC20E35-A176-4012-BC5E-935CFFF8708E}</a:tableStyleId>
              </a:tblPr>
              <a:tblGrid>
                <a:gridCol w="2362200">
                  <a:extLst>
                    <a:ext uri="{9D8B030D-6E8A-4147-A177-3AD203B41FA5}">
                      <a16:colId xmlns:a16="http://schemas.microsoft.com/office/drawing/2014/main" val="3999347127"/>
                    </a:ext>
                  </a:extLst>
                </a:gridCol>
                <a:gridCol w="2590800">
                  <a:extLst>
                    <a:ext uri="{9D8B030D-6E8A-4147-A177-3AD203B41FA5}">
                      <a16:colId xmlns:a16="http://schemas.microsoft.com/office/drawing/2014/main" val="894788629"/>
                    </a:ext>
                  </a:extLst>
                </a:gridCol>
                <a:gridCol w="3276599">
                  <a:extLst>
                    <a:ext uri="{9D8B030D-6E8A-4147-A177-3AD203B41FA5}">
                      <a16:colId xmlns:a16="http://schemas.microsoft.com/office/drawing/2014/main" val="1145240694"/>
                    </a:ext>
                  </a:extLst>
                </a:gridCol>
              </a:tblGrid>
              <a:tr h="294640">
                <a:tc>
                  <a:txBody>
                    <a:bodyPr/>
                    <a:lstStyle/>
                    <a:p>
                      <a:r>
                        <a:rPr lang="en-US" sz="1400" b="1" dirty="0">
                          <a:solidFill>
                            <a:schemeClr val="accent1">
                              <a:lumMod val="75000"/>
                            </a:schemeClr>
                          </a:solidFill>
                          <a:effectLst/>
                          <a:latin typeface="Arial" panose="020B0604020202020204" pitchFamily="34" charset="0"/>
                          <a:cs typeface="Arial" panose="020B0604020202020204" pitchFamily="34" charset="0"/>
                        </a:rPr>
                        <a:t>Position</a:t>
                      </a:r>
                    </a:p>
                  </a:txBody>
                  <a:tcPr marL="31606" marR="31606" marT="31606" marB="31606" anchor="ctr"/>
                </a:tc>
                <a:tc>
                  <a:txBody>
                    <a:bodyPr/>
                    <a:lstStyle/>
                    <a:p>
                      <a:r>
                        <a:rPr lang="en-US" sz="1400" b="1" dirty="0">
                          <a:solidFill>
                            <a:schemeClr val="accent1">
                              <a:lumMod val="75000"/>
                            </a:schemeClr>
                          </a:solidFill>
                          <a:effectLst/>
                          <a:latin typeface="Arial" panose="020B0604020202020204" pitchFamily="34" charset="0"/>
                          <a:cs typeface="Arial" panose="020B0604020202020204" pitchFamily="34" charset="0"/>
                        </a:rPr>
                        <a:t>Name</a:t>
                      </a:r>
                    </a:p>
                  </a:txBody>
                  <a:tcPr marL="31606" marR="31606" marT="31606" marB="31606" anchor="ctr"/>
                </a:tc>
                <a:tc>
                  <a:txBody>
                    <a:bodyPr/>
                    <a:lstStyle/>
                    <a:p>
                      <a:r>
                        <a:rPr lang="en-US" sz="1400" b="1" dirty="0">
                          <a:solidFill>
                            <a:schemeClr val="accent1">
                              <a:lumMod val="75000"/>
                            </a:schemeClr>
                          </a:solidFill>
                          <a:effectLst/>
                          <a:latin typeface="Arial" panose="020B0604020202020204" pitchFamily="34" charset="0"/>
                          <a:cs typeface="Arial" panose="020B0604020202020204" pitchFamily="34" charset="0"/>
                        </a:rPr>
                        <a:t>Contact Email</a:t>
                      </a:r>
                    </a:p>
                  </a:txBody>
                  <a:tcPr marL="31606" marR="31606" marT="31606" marB="31606" anchor="ctr"/>
                </a:tc>
                <a:extLst>
                  <a:ext uri="{0D108BD9-81ED-4DB2-BD59-A6C34878D82A}">
                    <a16:rowId xmlns:a16="http://schemas.microsoft.com/office/drawing/2014/main" val="18706282"/>
                  </a:ext>
                </a:extLst>
              </a:tr>
              <a:tr h="294640">
                <a:tc>
                  <a:txBody>
                    <a:bodyPr/>
                    <a:lstStyle/>
                    <a:p>
                      <a:r>
                        <a:rPr lang="en-US" sz="1400" u="none" dirty="0">
                          <a:solidFill>
                            <a:schemeClr val="accent1">
                              <a:lumMod val="75000"/>
                            </a:schemeClr>
                          </a:solidFill>
                          <a:effectLst/>
                          <a:latin typeface="Arial" panose="020B0604020202020204" pitchFamily="34" charset="0"/>
                          <a:cs typeface="Arial" panose="020B0604020202020204" pitchFamily="34" charset="0"/>
                        </a:rPr>
                        <a:t>Chair</a:t>
                      </a:r>
                    </a:p>
                  </a:txBody>
                  <a:tcPr marL="31606" marR="31606" marT="31606" marB="31606" anchor="ctr"/>
                </a:tc>
                <a:tc>
                  <a:txBody>
                    <a:bodyPr/>
                    <a:lstStyle/>
                    <a:p>
                      <a:r>
                        <a:rPr lang="en-US" sz="1400" u="none" dirty="0">
                          <a:solidFill>
                            <a:schemeClr val="accent1">
                              <a:lumMod val="75000"/>
                            </a:schemeClr>
                          </a:solidFill>
                          <a:effectLst/>
                          <a:latin typeface="Arial" panose="020B0604020202020204" pitchFamily="34" charset="0"/>
                          <a:cs typeface="Arial" panose="020B0604020202020204" pitchFamily="34" charset="0"/>
                        </a:rPr>
                        <a:t>Carlos Torres</a:t>
                      </a:r>
                    </a:p>
                  </a:txBody>
                  <a:tcPr marL="31606" marR="31606" marT="31606" marB="31606" anchor="ctr"/>
                </a:tc>
                <a:tc>
                  <a:txBody>
                    <a:bodyPr/>
                    <a:lstStyle/>
                    <a:p>
                      <a:r>
                        <a:rPr lang="en-US" sz="1400" u="none" dirty="0" err="1">
                          <a:solidFill>
                            <a:schemeClr val="accent1">
                              <a:lumMod val="75000"/>
                            </a:schemeClr>
                          </a:solidFill>
                          <a:effectLst/>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ctorres@roes.online</a:t>
                      </a:r>
                      <a:endParaRPr lang="en-US" sz="1400" u="none" dirty="0">
                        <a:solidFill>
                          <a:schemeClr val="accent1">
                            <a:lumMod val="75000"/>
                          </a:schemeClr>
                        </a:solidFill>
                        <a:effectLst/>
                        <a:latin typeface="Arial" panose="020B0604020202020204" pitchFamily="34" charset="0"/>
                        <a:cs typeface="Arial" panose="020B0604020202020204" pitchFamily="34" charset="0"/>
                      </a:endParaRPr>
                    </a:p>
                  </a:txBody>
                  <a:tcPr marL="31606" marR="31606" marT="31606" marB="31606" anchor="ctr"/>
                </a:tc>
                <a:extLst>
                  <a:ext uri="{0D108BD9-81ED-4DB2-BD59-A6C34878D82A}">
                    <a16:rowId xmlns:a16="http://schemas.microsoft.com/office/drawing/2014/main" val="2322567754"/>
                  </a:ext>
                </a:extLst>
              </a:tr>
              <a:tr h="294640">
                <a:tc>
                  <a:txBody>
                    <a:bodyPr/>
                    <a:lstStyle/>
                    <a:p>
                      <a:r>
                        <a:rPr lang="en-US" sz="1400" u="none" dirty="0">
                          <a:solidFill>
                            <a:schemeClr val="accent1">
                              <a:lumMod val="75000"/>
                            </a:schemeClr>
                          </a:solidFill>
                          <a:effectLst/>
                          <a:latin typeface="Arial" panose="020B0604020202020204" pitchFamily="34" charset="0"/>
                          <a:cs typeface="Arial" panose="020B0604020202020204" pitchFamily="34" charset="0"/>
                        </a:rPr>
                        <a:t>Past Chair</a:t>
                      </a:r>
                    </a:p>
                  </a:txBody>
                  <a:tcPr marL="31606" marR="31606" marT="31606" marB="31606" anchor="ctr"/>
                </a:tc>
                <a:tc>
                  <a:txBody>
                    <a:bodyPr/>
                    <a:lstStyle/>
                    <a:p>
                      <a:r>
                        <a:rPr lang="en-US" sz="1400" u="none" dirty="0">
                          <a:solidFill>
                            <a:schemeClr val="accent1">
                              <a:lumMod val="75000"/>
                            </a:schemeClr>
                          </a:solidFill>
                          <a:effectLst/>
                          <a:latin typeface="Arial" panose="020B0604020202020204" pitchFamily="34" charset="0"/>
                          <a:cs typeface="Arial" panose="020B0604020202020204" pitchFamily="34" charset="0"/>
                        </a:rPr>
                        <a:t>Nii Nunoo</a:t>
                      </a:r>
                    </a:p>
                  </a:txBody>
                  <a:tcPr marL="31606" marR="31606" marT="31606" marB="31606" anchor="ctr"/>
                </a:tc>
                <a:tc>
                  <a:txBody>
                    <a:bodyPr/>
                    <a:lstStyle/>
                    <a:p>
                      <a:r>
                        <a:rPr lang="en-US" sz="1400" u="none" dirty="0">
                          <a:solidFill>
                            <a:schemeClr val="accent1">
                              <a:lumMod val="75000"/>
                            </a:schemeClr>
                          </a:solidFill>
                          <a:effectLst/>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niiahelenunoo@gmail.com</a:t>
                      </a:r>
                      <a:endParaRPr lang="en-US" sz="1400" u="none" dirty="0">
                        <a:solidFill>
                          <a:schemeClr val="accent1">
                            <a:lumMod val="75000"/>
                          </a:schemeClr>
                        </a:solidFill>
                        <a:effectLst/>
                        <a:latin typeface="Arial" panose="020B0604020202020204" pitchFamily="34" charset="0"/>
                        <a:cs typeface="Arial" panose="020B0604020202020204" pitchFamily="34" charset="0"/>
                      </a:endParaRPr>
                    </a:p>
                  </a:txBody>
                  <a:tcPr marL="31606" marR="31606" marT="31606" marB="31606" anchor="ctr"/>
                </a:tc>
                <a:extLst>
                  <a:ext uri="{0D108BD9-81ED-4DB2-BD59-A6C34878D82A}">
                    <a16:rowId xmlns:a16="http://schemas.microsoft.com/office/drawing/2014/main" val="875256033"/>
                  </a:ext>
                </a:extLst>
              </a:tr>
              <a:tr h="294640">
                <a:tc>
                  <a:txBody>
                    <a:bodyPr/>
                    <a:lstStyle/>
                    <a:p>
                      <a:r>
                        <a:rPr lang="en-US" sz="1400" u="none" dirty="0">
                          <a:solidFill>
                            <a:schemeClr val="accent1">
                              <a:lumMod val="75000"/>
                            </a:schemeClr>
                          </a:solidFill>
                          <a:effectLst/>
                          <a:latin typeface="Arial" panose="020B0604020202020204" pitchFamily="34" charset="0"/>
                          <a:cs typeface="Arial" panose="020B0604020202020204" pitchFamily="34" charset="0"/>
                        </a:rPr>
                        <a:t>Vice Chair</a:t>
                      </a:r>
                    </a:p>
                  </a:txBody>
                  <a:tcPr marL="31606" marR="31606" marT="31606" marB="31606" anchor="ctr"/>
                </a:tc>
                <a:tc>
                  <a:txBody>
                    <a:bodyPr/>
                    <a:lstStyle/>
                    <a:p>
                      <a:r>
                        <a:rPr lang="en-US" sz="1400" u="none" dirty="0">
                          <a:solidFill>
                            <a:schemeClr val="accent1">
                              <a:lumMod val="75000"/>
                            </a:schemeClr>
                          </a:solidFill>
                          <a:effectLst/>
                          <a:latin typeface="Arial" panose="020B0604020202020204" pitchFamily="34" charset="0"/>
                          <a:cs typeface="Arial" panose="020B0604020202020204" pitchFamily="34" charset="0"/>
                        </a:rPr>
                        <a:t>Alexsandra Martinez</a:t>
                      </a:r>
                    </a:p>
                  </a:txBody>
                  <a:tcPr marL="31606" marR="31606" marT="31606" marB="31606" anchor="ctr"/>
                </a:tc>
                <a:tc>
                  <a:txBody>
                    <a:bodyPr/>
                    <a:lstStyle/>
                    <a:p>
                      <a:r>
                        <a:rPr lang="en-US" sz="1400" u="none" dirty="0">
                          <a:solidFill>
                            <a:schemeClr val="accent1">
                              <a:lumMod val="75000"/>
                            </a:schemeClr>
                          </a:solidFill>
                          <a:effectLst/>
                          <a:latin typeface="Arial" panose="020B06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amartinez@demac.com</a:t>
                      </a:r>
                      <a:endParaRPr lang="en-US" sz="1400" u="none" dirty="0">
                        <a:solidFill>
                          <a:schemeClr val="accent1">
                            <a:lumMod val="75000"/>
                          </a:schemeClr>
                        </a:solidFill>
                        <a:effectLst/>
                        <a:latin typeface="Arial" panose="020B0604020202020204" pitchFamily="34" charset="0"/>
                        <a:cs typeface="Arial" panose="020B0604020202020204" pitchFamily="34" charset="0"/>
                      </a:endParaRPr>
                    </a:p>
                  </a:txBody>
                  <a:tcPr marL="31606" marR="31606" marT="31606" marB="31606" anchor="ctr"/>
                </a:tc>
                <a:extLst>
                  <a:ext uri="{0D108BD9-81ED-4DB2-BD59-A6C34878D82A}">
                    <a16:rowId xmlns:a16="http://schemas.microsoft.com/office/drawing/2014/main" val="3248102094"/>
                  </a:ext>
                </a:extLst>
              </a:tr>
              <a:tr h="294640">
                <a:tc>
                  <a:txBody>
                    <a:bodyPr/>
                    <a:lstStyle/>
                    <a:p>
                      <a:r>
                        <a:rPr lang="en-US" sz="1400" u="none" dirty="0">
                          <a:solidFill>
                            <a:schemeClr val="accent1">
                              <a:lumMod val="75000"/>
                            </a:schemeClr>
                          </a:solidFill>
                          <a:effectLst/>
                          <a:latin typeface="Arial" panose="020B0604020202020204" pitchFamily="34" charset="0"/>
                          <a:cs typeface="Arial" panose="020B0604020202020204" pitchFamily="34" charset="0"/>
                        </a:rPr>
                        <a:t>Secretary</a:t>
                      </a:r>
                    </a:p>
                  </a:txBody>
                  <a:tcPr marL="31606" marR="31606" marT="31606" marB="31606" anchor="ctr"/>
                </a:tc>
                <a:tc>
                  <a:txBody>
                    <a:bodyPr/>
                    <a:lstStyle/>
                    <a:p>
                      <a:r>
                        <a:rPr lang="en-US" sz="1400" u="none" dirty="0">
                          <a:solidFill>
                            <a:schemeClr val="accent1">
                              <a:lumMod val="75000"/>
                            </a:schemeClr>
                          </a:solidFill>
                          <a:effectLst/>
                          <a:latin typeface="Arial" panose="020B0604020202020204" pitchFamily="34" charset="0"/>
                          <a:cs typeface="Arial" panose="020B0604020202020204" pitchFamily="34" charset="0"/>
                        </a:rPr>
                        <a:t>Derek Key</a:t>
                      </a:r>
                    </a:p>
                  </a:txBody>
                  <a:tcPr marL="31606" marR="31606" marT="31606" marB="31606" anchor="ctr"/>
                </a:tc>
                <a:tc>
                  <a:txBody>
                    <a:bodyPr/>
                    <a:lstStyle/>
                    <a:p>
                      <a:r>
                        <a:rPr lang="en-US" sz="1400" u="none" dirty="0">
                          <a:solidFill>
                            <a:schemeClr val="accent1">
                              <a:lumMod val="75000"/>
                            </a:schemeClr>
                          </a:solidFill>
                          <a:effectLst/>
                          <a:latin typeface="Arial" panose="020B0604020202020204" pitchFamily="34" charset="0"/>
                          <a:cs typeface="Arial" panose="020B0604020202020204" pitchFamily="34" charset="0"/>
                          <a:hlinkClick r:id="rId5">
                            <a:extLst>
                              <a:ext uri="{A12FA001-AC4F-418D-AE19-62706E023703}">
                                <ahyp:hlinkClr xmlns:ahyp="http://schemas.microsoft.com/office/drawing/2018/hyperlinkcolor" val="tx"/>
                              </a:ext>
                            </a:extLst>
                          </a:hlinkClick>
                        </a:rPr>
                        <a:t>derek.key@corelab.com</a:t>
                      </a:r>
                      <a:r>
                        <a:rPr lang="en-US" sz="1400" u="none" dirty="0">
                          <a:solidFill>
                            <a:schemeClr val="accent1">
                              <a:lumMod val="75000"/>
                            </a:schemeClr>
                          </a:solidFill>
                          <a:effectLst/>
                          <a:latin typeface="Arial" panose="020B0604020202020204" pitchFamily="34" charset="0"/>
                          <a:cs typeface="Arial" panose="020B0604020202020204" pitchFamily="34" charset="0"/>
                        </a:rPr>
                        <a:t> </a:t>
                      </a:r>
                    </a:p>
                  </a:txBody>
                  <a:tcPr marL="31606" marR="31606" marT="31606" marB="31606" anchor="ctr"/>
                </a:tc>
                <a:extLst>
                  <a:ext uri="{0D108BD9-81ED-4DB2-BD59-A6C34878D82A}">
                    <a16:rowId xmlns:a16="http://schemas.microsoft.com/office/drawing/2014/main" val="235417529"/>
                  </a:ext>
                </a:extLst>
              </a:tr>
              <a:tr h="294640">
                <a:tc>
                  <a:txBody>
                    <a:bodyPr/>
                    <a:lstStyle/>
                    <a:p>
                      <a:r>
                        <a:rPr lang="en-US" sz="1400" u="none" dirty="0">
                          <a:solidFill>
                            <a:schemeClr val="accent1">
                              <a:lumMod val="75000"/>
                            </a:schemeClr>
                          </a:solidFill>
                          <a:effectLst/>
                          <a:latin typeface="Arial" panose="020B0604020202020204" pitchFamily="34" charset="0"/>
                          <a:cs typeface="Arial" panose="020B0604020202020204" pitchFamily="34" charset="0"/>
                        </a:rPr>
                        <a:t>Treasurer</a:t>
                      </a:r>
                    </a:p>
                  </a:txBody>
                  <a:tcPr marL="31606" marR="31606" marT="31606" marB="31606" anchor="ctr"/>
                </a:tc>
                <a:tc>
                  <a:txBody>
                    <a:bodyPr/>
                    <a:lstStyle/>
                    <a:p>
                      <a:r>
                        <a:rPr lang="en-US" sz="1400" u="none" dirty="0" err="1">
                          <a:solidFill>
                            <a:schemeClr val="accent1">
                              <a:lumMod val="75000"/>
                            </a:schemeClr>
                          </a:solidFill>
                          <a:effectLst/>
                          <a:latin typeface="Arial" panose="020B0604020202020204" pitchFamily="34" charset="0"/>
                          <a:cs typeface="Arial" panose="020B0604020202020204" pitchFamily="34" charset="0"/>
                        </a:rPr>
                        <a:t>Swathika</a:t>
                      </a:r>
                      <a:r>
                        <a:rPr lang="en-US" sz="1400" u="none" dirty="0">
                          <a:solidFill>
                            <a:schemeClr val="accent1">
                              <a:lumMod val="75000"/>
                            </a:schemeClr>
                          </a:solidFill>
                          <a:effectLst/>
                          <a:latin typeface="Arial" panose="020B0604020202020204" pitchFamily="34" charset="0"/>
                          <a:cs typeface="Arial" panose="020B0604020202020204" pitchFamily="34" charset="0"/>
                        </a:rPr>
                        <a:t> Jayakumar</a:t>
                      </a:r>
                    </a:p>
                  </a:txBody>
                  <a:tcPr marL="31606" marR="31606" marT="31606" marB="31606" anchor="ctr"/>
                </a:tc>
                <a:tc>
                  <a:txBody>
                    <a:bodyPr/>
                    <a:lstStyle/>
                    <a:p>
                      <a:r>
                        <a:rPr lang="en-US" sz="1400" u="none" dirty="0">
                          <a:solidFill>
                            <a:schemeClr val="accent1">
                              <a:lumMod val="75000"/>
                            </a:schemeClr>
                          </a:solidFill>
                          <a:effectLst/>
                          <a:latin typeface="Arial" panose="020B0604020202020204" pitchFamily="34" charset="0"/>
                          <a:cs typeface="Arial" panose="020B0604020202020204" pitchFamily="34" charset="0"/>
                          <a:hlinkClick r:id="rId6">
                            <a:extLst>
                              <a:ext uri="{A12FA001-AC4F-418D-AE19-62706E023703}">
                                <ahyp:hlinkClr xmlns:ahyp="http://schemas.microsoft.com/office/drawing/2018/hyperlinkcolor" val="tx"/>
                              </a:ext>
                            </a:extLst>
                          </a:hlinkClick>
                        </a:rPr>
                        <a:t>swathika.jayakumar@corelab.com</a:t>
                      </a:r>
                      <a:endParaRPr lang="en-US" sz="1400" u="none" dirty="0">
                        <a:solidFill>
                          <a:schemeClr val="accent1">
                            <a:lumMod val="75000"/>
                          </a:schemeClr>
                        </a:solidFill>
                        <a:effectLst/>
                        <a:latin typeface="Arial" panose="020B0604020202020204" pitchFamily="34" charset="0"/>
                        <a:cs typeface="Arial" panose="020B0604020202020204" pitchFamily="34" charset="0"/>
                      </a:endParaRPr>
                    </a:p>
                  </a:txBody>
                  <a:tcPr marL="31606" marR="31606" marT="31606" marB="31606" anchor="ctr"/>
                </a:tc>
                <a:extLst>
                  <a:ext uri="{0D108BD9-81ED-4DB2-BD59-A6C34878D82A}">
                    <a16:rowId xmlns:a16="http://schemas.microsoft.com/office/drawing/2014/main" val="2472230674"/>
                  </a:ext>
                </a:extLst>
              </a:tr>
              <a:tr h="294640">
                <a:tc>
                  <a:txBody>
                    <a:bodyPr/>
                    <a:lstStyle/>
                    <a:p>
                      <a:r>
                        <a:rPr lang="en-US" sz="1400" u="none" dirty="0">
                          <a:solidFill>
                            <a:schemeClr val="accent1">
                              <a:lumMod val="75000"/>
                            </a:schemeClr>
                          </a:solidFill>
                          <a:effectLst/>
                          <a:latin typeface="Arial" panose="020B0604020202020204" pitchFamily="34" charset="0"/>
                          <a:cs typeface="Arial" panose="020B0604020202020204" pitchFamily="34" charset="0"/>
                        </a:rPr>
                        <a:t>Vice Treasurer</a:t>
                      </a:r>
                    </a:p>
                  </a:txBody>
                  <a:tcPr marL="31606" marR="31606" marT="31606" marB="31606" anchor="ctr"/>
                </a:tc>
                <a:tc>
                  <a:txBody>
                    <a:bodyPr/>
                    <a:lstStyle/>
                    <a:p>
                      <a:r>
                        <a:rPr lang="en-US" sz="1400" u="none" dirty="0">
                          <a:solidFill>
                            <a:schemeClr val="accent1">
                              <a:lumMod val="75000"/>
                            </a:schemeClr>
                          </a:solidFill>
                          <a:effectLst/>
                          <a:latin typeface="Arial" panose="020B0604020202020204" pitchFamily="34" charset="0"/>
                          <a:cs typeface="Arial" panose="020B0604020202020204" pitchFamily="34" charset="0"/>
                        </a:rPr>
                        <a:t>Bharath Rajappa</a:t>
                      </a:r>
                    </a:p>
                  </a:txBody>
                  <a:tcPr marL="31606" marR="31606" marT="31606" marB="31606" anchor="ctr"/>
                </a:tc>
                <a:tc>
                  <a:txBody>
                    <a:bodyPr/>
                    <a:lstStyle/>
                    <a:p>
                      <a:r>
                        <a:rPr lang="en-US" sz="1400" u="none" dirty="0">
                          <a:solidFill>
                            <a:schemeClr val="accent1">
                              <a:lumMod val="75000"/>
                            </a:schemeClr>
                          </a:solidFill>
                          <a:effectLst/>
                          <a:latin typeface="Arial" panose="020B0604020202020204" pitchFamily="34" charset="0"/>
                          <a:cs typeface="Arial" panose="020B0604020202020204" pitchFamily="34" charset="0"/>
                          <a:hlinkClick r:id="rId7">
                            <a:extLst>
                              <a:ext uri="{A12FA001-AC4F-418D-AE19-62706E023703}">
                                <ahyp:hlinkClr xmlns:ahyp="http://schemas.microsoft.com/office/drawing/2018/hyperlinkcolor" val="tx"/>
                              </a:ext>
                            </a:extLst>
                          </a:hlinkClick>
                        </a:rPr>
                        <a:t>bharath.rajappa@conocophillips.com</a:t>
                      </a:r>
                      <a:endParaRPr lang="en-US" sz="1400" u="none" dirty="0">
                        <a:solidFill>
                          <a:schemeClr val="accent1">
                            <a:lumMod val="75000"/>
                          </a:schemeClr>
                        </a:solidFill>
                        <a:effectLst/>
                        <a:latin typeface="Arial" panose="020B0604020202020204" pitchFamily="34" charset="0"/>
                        <a:cs typeface="Arial" panose="020B0604020202020204" pitchFamily="34" charset="0"/>
                      </a:endParaRPr>
                    </a:p>
                  </a:txBody>
                  <a:tcPr marL="31606" marR="31606" marT="31606" marB="31606" anchor="ctr"/>
                </a:tc>
                <a:extLst>
                  <a:ext uri="{0D108BD9-81ED-4DB2-BD59-A6C34878D82A}">
                    <a16:rowId xmlns:a16="http://schemas.microsoft.com/office/drawing/2014/main" val="1564543040"/>
                  </a:ext>
                </a:extLst>
              </a:tr>
              <a:tr h="147320">
                <a:tc>
                  <a:txBody>
                    <a:bodyPr/>
                    <a:lstStyle/>
                    <a:p>
                      <a:r>
                        <a:rPr lang="en-US" sz="1400" u="none" dirty="0">
                          <a:solidFill>
                            <a:schemeClr val="accent1">
                              <a:lumMod val="75000"/>
                            </a:schemeClr>
                          </a:solidFill>
                          <a:effectLst/>
                          <a:latin typeface="Arial" panose="020B0604020202020204" pitchFamily="34" charset="0"/>
                          <a:cs typeface="Arial" panose="020B0604020202020204" pitchFamily="34" charset="0"/>
                        </a:rPr>
                        <a:t>Communications Chair</a:t>
                      </a:r>
                    </a:p>
                  </a:txBody>
                  <a:tcPr marL="31606" marR="31606" marT="31606" marB="31606" anchor="ctr"/>
                </a:tc>
                <a:tc>
                  <a:txBody>
                    <a:bodyPr/>
                    <a:lstStyle/>
                    <a:p>
                      <a:r>
                        <a:rPr lang="en-US" sz="1400" u="none" dirty="0" err="1">
                          <a:solidFill>
                            <a:schemeClr val="accent1">
                              <a:lumMod val="75000"/>
                            </a:schemeClr>
                          </a:solidFill>
                          <a:effectLst/>
                          <a:latin typeface="Arial" panose="020B0604020202020204" pitchFamily="34" charset="0"/>
                          <a:cs typeface="Arial" panose="020B0604020202020204" pitchFamily="34" charset="0"/>
                        </a:rPr>
                        <a:t>Abhi</a:t>
                      </a:r>
                      <a:r>
                        <a:rPr lang="en-US" sz="1400" u="none" dirty="0">
                          <a:solidFill>
                            <a:schemeClr val="accent1">
                              <a:lumMod val="75000"/>
                            </a:schemeClr>
                          </a:solidFill>
                          <a:effectLst/>
                          <a:latin typeface="Arial" panose="020B0604020202020204" pitchFamily="34" charset="0"/>
                          <a:cs typeface="Arial" panose="020B0604020202020204" pitchFamily="34" charset="0"/>
                        </a:rPr>
                        <a:t> Kohli</a:t>
                      </a:r>
                    </a:p>
                  </a:txBody>
                  <a:tcPr marL="31606" marR="31606" marT="31606" marB="31606" anchor="ctr"/>
                </a:tc>
                <a:tc>
                  <a:txBody>
                    <a:bodyPr/>
                    <a:lstStyle/>
                    <a:p>
                      <a:r>
                        <a:rPr lang="en-US" sz="1400" u="none" dirty="0">
                          <a:solidFill>
                            <a:schemeClr val="accent1">
                              <a:lumMod val="75000"/>
                            </a:schemeClr>
                          </a:solidFill>
                          <a:effectLst/>
                          <a:latin typeface="Arial" panose="020B0604020202020204" pitchFamily="34" charset="0"/>
                          <a:cs typeface="Arial" panose="020B0604020202020204" pitchFamily="34" charset="0"/>
                          <a:hlinkClick r:id="rId8">
                            <a:extLst>
                              <a:ext uri="{A12FA001-AC4F-418D-AE19-62706E023703}">
                                <ahyp:hlinkClr xmlns:ahyp="http://schemas.microsoft.com/office/drawing/2018/hyperlinkcolor" val="tx"/>
                              </a:ext>
                            </a:extLst>
                          </a:hlinkClick>
                        </a:rPr>
                        <a:t>abhinandan.Kohli@shell.com</a:t>
                      </a:r>
                      <a:r>
                        <a:rPr lang="en-US" sz="1400" u="none" dirty="0">
                          <a:solidFill>
                            <a:schemeClr val="accent1">
                              <a:lumMod val="75000"/>
                            </a:schemeClr>
                          </a:solidFill>
                          <a:effectLst/>
                          <a:latin typeface="Arial" panose="020B0604020202020204" pitchFamily="34" charset="0"/>
                          <a:cs typeface="Arial" panose="020B0604020202020204" pitchFamily="34" charset="0"/>
                        </a:rPr>
                        <a:t> </a:t>
                      </a:r>
                    </a:p>
                  </a:txBody>
                  <a:tcPr marL="31606" marR="31606" marT="31606" marB="31606" anchor="ctr"/>
                </a:tc>
                <a:extLst>
                  <a:ext uri="{0D108BD9-81ED-4DB2-BD59-A6C34878D82A}">
                    <a16:rowId xmlns:a16="http://schemas.microsoft.com/office/drawing/2014/main" val="1829286166"/>
                  </a:ext>
                </a:extLst>
              </a:tr>
              <a:tr h="147320">
                <a:tc>
                  <a:txBody>
                    <a:bodyPr/>
                    <a:lstStyle/>
                    <a:p>
                      <a:r>
                        <a:rPr lang="en-US" sz="1400" u="none" dirty="0">
                          <a:solidFill>
                            <a:schemeClr val="accent1">
                              <a:lumMod val="75000"/>
                            </a:schemeClr>
                          </a:solidFill>
                          <a:effectLst/>
                          <a:latin typeface="Arial" panose="020B0604020202020204" pitchFamily="34" charset="0"/>
                          <a:cs typeface="Arial" panose="020B0604020202020204" pitchFamily="34" charset="0"/>
                        </a:rPr>
                        <a:t>Vice Communications Chair</a:t>
                      </a:r>
                    </a:p>
                  </a:txBody>
                  <a:tcPr marL="31606" marR="31606" marT="31606" marB="31606" anchor="ctr"/>
                </a:tc>
                <a:tc>
                  <a:txBody>
                    <a:bodyPr/>
                    <a:lstStyle/>
                    <a:p>
                      <a:r>
                        <a:rPr lang="en-US" sz="1400" u="none" dirty="0">
                          <a:solidFill>
                            <a:schemeClr val="accent1">
                              <a:lumMod val="75000"/>
                            </a:schemeClr>
                          </a:solidFill>
                          <a:effectLst/>
                          <a:latin typeface="Arial" panose="020B0604020202020204" pitchFamily="34" charset="0"/>
                          <a:cs typeface="Arial" panose="020B0604020202020204" pitchFamily="34" charset="0"/>
                        </a:rPr>
                        <a:t>Debora </a:t>
                      </a:r>
                      <a:r>
                        <a:rPr lang="en-US" sz="1400" u="none" dirty="0" err="1">
                          <a:solidFill>
                            <a:schemeClr val="accent1">
                              <a:lumMod val="75000"/>
                            </a:schemeClr>
                          </a:solidFill>
                          <a:effectLst/>
                          <a:latin typeface="Arial" panose="020B0604020202020204" pitchFamily="34" charset="0"/>
                          <a:cs typeface="Arial" panose="020B0604020202020204" pitchFamily="34" charset="0"/>
                        </a:rPr>
                        <a:t>Martogi</a:t>
                      </a:r>
                      <a:endParaRPr lang="en-US" sz="1400" u="none" dirty="0">
                        <a:solidFill>
                          <a:schemeClr val="accent1">
                            <a:lumMod val="75000"/>
                          </a:schemeClr>
                        </a:solidFill>
                        <a:effectLst/>
                        <a:latin typeface="Arial" panose="020B0604020202020204" pitchFamily="34" charset="0"/>
                        <a:cs typeface="Arial" panose="020B0604020202020204" pitchFamily="34" charset="0"/>
                      </a:endParaRPr>
                    </a:p>
                  </a:txBody>
                  <a:tcPr marL="31606" marR="31606" marT="31606" marB="31606" anchor="ctr"/>
                </a:tc>
                <a:tc>
                  <a:txBody>
                    <a:bodyPr/>
                    <a:lstStyle/>
                    <a:p>
                      <a:r>
                        <a:rPr lang="en-US" sz="1400" u="none" dirty="0">
                          <a:solidFill>
                            <a:schemeClr val="accent1">
                              <a:lumMod val="75000"/>
                            </a:schemeClr>
                          </a:solidFill>
                          <a:effectLst/>
                          <a:latin typeface="Arial" panose="020B0604020202020204" pitchFamily="34" charset="0"/>
                          <a:cs typeface="Arial" panose="020B0604020202020204" pitchFamily="34" charset="0"/>
                          <a:hlinkClick r:id="rId9">
                            <a:extLst>
                              <a:ext uri="{A12FA001-AC4F-418D-AE19-62706E023703}">
                                <ahyp:hlinkClr xmlns:ahyp="http://schemas.microsoft.com/office/drawing/2018/hyperlinkcolor" val="tx"/>
                              </a:ext>
                            </a:extLst>
                          </a:hlinkClick>
                        </a:rPr>
                        <a:t>demsimanjuntak@gmail.com</a:t>
                      </a:r>
                      <a:r>
                        <a:rPr lang="en-US" sz="1400" u="none" dirty="0">
                          <a:solidFill>
                            <a:schemeClr val="accent1">
                              <a:lumMod val="75000"/>
                            </a:schemeClr>
                          </a:solidFill>
                          <a:effectLst/>
                          <a:latin typeface="Arial" panose="020B0604020202020204" pitchFamily="34" charset="0"/>
                          <a:cs typeface="Arial" panose="020B0604020202020204" pitchFamily="34" charset="0"/>
                        </a:rPr>
                        <a:t> </a:t>
                      </a:r>
                    </a:p>
                  </a:txBody>
                  <a:tcPr marL="31606" marR="31606" marT="31606" marB="31606" anchor="ctr"/>
                </a:tc>
                <a:extLst>
                  <a:ext uri="{0D108BD9-81ED-4DB2-BD59-A6C34878D82A}">
                    <a16:rowId xmlns:a16="http://schemas.microsoft.com/office/drawing/2014/main" val="1691452713"/>
                  </a:ext>
                </a:extLst>
              </a:tr>
              <a:tr h="147320">
                <a:tc>
                  <a:txBody>
                    <a:bodyPr/>
                    <a:lstStyle/>
                    <a:p>
                      <a:r>
                        <a:rPr lang="en-US" sz="1400" u="none" dirty="0">
                          <a:solidFill>
                            <a:schemeClr val="accent1">
                              <a:lumMod val="75000"/>
                            </a:schemeClr>
                          </a:solidFill>
                          <a:effectLst/>
                          <a:latin typeface="Arial" panose="020B0604020202020204" pitchFamily="34" charset="0"/>
                          <a:cs typeface="Arial" panose="020B0604020202020204" pitchFamily="34" charset="0"/>
                        </a:rPr>
                        <a:t>Education Co-Chair</a:t>
                      </a:r>
                    </a:p>
                  </a:txBody>
                  <a:tcPr marL="31606" marR="31606" marT="31606" marB="31606" anchor="ctr"/>
                </a:tc>
                <a:tc>
                  <a:txBody>
                    <a:bodyPr/>
                    <a:lstStyle/>
                    <a:p>
                      <a:r>
                        <a:rPr lang="en-US" sz="1400" u="none" dirty="0">
                          <a:solidFill>
                            <a:schemeClr val="accent1">
                              <a:lumMod val="75000"/>
                            </a:schemeClr>
                          </a:solidFill>
                          <a:effectLst/>
                          <a:latin typeface="Arial" panose="020B0604020202020204" pitchFamily="34" charset="0"/>
                          <a:cs typeface="Arial" panose="020B0604020202020204" pitchFamily="34" charset="0"/>
                        </a:rPr>
                        <a:t>Eric </a:t>
                      </a:r>
                      <a:r>
                        <a:rPr lang="en-US" sz="1400" u="none" dirty="0" err="1">
                          <a:solidFill>
                            <a:schemeClr val="accent1">
                              <a:lumMod val="75000"/>
                            </a:schemeClr>
                          </a:solidFill>
                          <a:effectLst/>
                          <a:latin typeface="Arial" panose="020B0604020202020204" pitchFamily="34" charset="0"/>
                          <a:cs typeface="Arial" panose="020B0604020202020204" pitchFamily="34" charset="0"/>
                        </a:rPr>
                        <a:t>Robken</a:t>
                      </a:r>
                      <a:endParaRPr lang="en-US" sz="1400" u="none" dirty="0">
                        <a:solidFill>
                          <a:schemeClr val="accent1">
                            <a:lumMod val="75000"/>
                          </a:schemeClr>
                        </a:solidFill>
                        <a:effectLst/>
                        <a:latin typeface="Arial" panose="020B0604020202020204" pitchFamily="34" charset="0"/>
                        <a:cs typeface="Arial" panose="020B0604020202020204" pitchFamily="34" charset="0"/>
                      </a:endParaRPr>
                    </a:p>
                  </a:txBody>
                  <a:tcPr marL="31606" marR="31606" marT="31606" marB="31606" anchor="ctr"/>
                </a:tc>
                <a:tc>
                  <a:txBody>
                    <a:bodyPr/>
                    <a:lstStyle/>
                    <a:p>
                      <a:r>
                        <a:rPr lang="en-US" sz="1400" u="none" dirty="0">
                          <a:solidFill>
                            <a:schemeClr val="accent1">
                              <a:lumMod val="75000"/>
                            </a:schemeClr>
                          </a:solidFill>
                          <a:effectLst/>
                          <a:latin typeface="Arial" panose="020B0604020202020204" pitchFamily="34" charset="0"/>
                          <a:cs typeface="Arial" panose="020B0604020202020204" pitchFamily="34" charset="0"/>
                          <a:hlinkClick r:id="rId10">
                            <a:extLst>
                              <a:ext uri="{A12FA001-AC4F-418D-AE19-62706E023703}">
                                <ahyp:hlinkClr xmlns:ahyp="http://schemas.microsoft.com/office/drawing/2018/hyperlinkcolor" val="tx"/>
                              </a:ext>
                            </a:extLst>
                          </a:hlinkClick>
                        </a:rPr>
                        <a:t>eric.robken@siemens-energy.com</a:t>
                      </a:r>
                      <a:r>
                        <a:rPr lang="en-US" sz="1400" u="none" dirty="0">
                          <a:solidFill>
                            <a:schemeClr val="accent1">
                              <a:lumMod val="75000"/>
                            </a:schemeClr>
                          </a:solidFill>
                          <a:effectLst/>
                          <a:latin typeface="Arial" panose="020B0604020202020204" pitchFamily="34" charset="0"/>
                          <a:cs typeface="Arial" panose="020B0604020202020204" pitchFamily="34" charset="0"/>
                        </a:rPr>
                        <a:t> </a:t>
                      </a:r>
                    </a:p>
                  </a:txBody>
                  <a:tcPr marL="31606" marR="31606" marT="31606" marB="31606" anchor="ctr"/>
                </a:tc>
                <a:extLst>
                  <a:ext uri="{0D108BD9-81ED-4DB2-BD59-A6C34878D82A}">
                    <a16:rowId xmlns:a16="http://schemas.microsoft.com/office/drawing/2014/main" val="3540062286"/>
                  </a:ext>
                </a:extLst>
              </a:tr>
              <a:tr h="1473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u="none" dirty="0">
                          <a:solidFill>
                            <a:schemeClr val="accent1">
                              <a:lumMod val="75000"/>
                            </a:schemeClr>
                          </a:solidFill>
                          <a:effectLst/>
                          <a:latin typeface="Arial" panose="020B0604020202020204" pitchFamily="34" charset="0"/>
                          <a:cs typeface="Arial" panose="020B0604020202020204" pitchFamily="34" charset="0"/>
                        </a:rPr>
                        <a:t>Education Co-Chair</a:t>
                      </a:r>
                    </a:p>
                  </a:txBody>
                  <a:tcPr marL="31606" marR="31606" marT="31606" marB="31606" anchor="ctr"/>
                </a:tc>
                <a:tc>
                  <a:txBody>
                    <a:bodyPr/>
                    <a:lstStyle/>
                    <a:p>
                      <a:r>
                        <a:rPr lang="en-US" sz="1400" u="none" dirty="0">
                          <a:solidFill>
                            <a:schemeClr val="accent1">
                              <a:lumMod val="75000"/>
                            </a:schemeClr>
                          </a:solidFill>
                          <a:effectLst/>
                          <a:latin typeface="Arial" panose="020B0604020202020204" pitchFamily="34" charset="0"/>
                          <a:cs typeface="Arial" panose="020B0604020202020204" pitchFamily="34" charset="0"/>
                        </a:rPr>
                        <a:t>Anna Wei		</a:t>
                      </a:r>
                    </a:p>
                  </a:txBody>
                  <a:tcPr marL="31606" marR="31606" marT="31606" marB="31606" anchor="ctr"/>
                </a:tc>
                <a:tc>
                  <a:txBody>
                    <a:bodyPr/>
                    <a:lstStyle/>
                    <a:p>
                      <a:r>
                        <a:rPr lang="nn-NO" sz="1400" u="none" dirty="0">
                          <a:solidFill>
                            <a:schemeClr val="accent1">
                              <a:lumMod val="75000"/>
                            </a:schemeClr>
                          </a:solidFill>
                          <a:effectLst/>
                          <a:latin typeface="Arial" panose="020B0604020202020204" pitchFamily="34" charset="0"/>
                          <a:cs typeface="Arial" panose="020B0604020202020204" pitchFamily="34" charset="0"/>
                          <a:hlinkClick r:id="rId11">
                            <a:extLst>
                              <a:ext uri="{A12FA001-AC4F-418D-AE19-62706E023703}">
                                <ahyp:hlinkClr xmlns:ahyp="http://schemas.microsoft.com/office/drawing/2018/hyperlinkcolor" val="tx"/>
                              </a:ext>
                            </a:extLst>
                          </a:hlinkClick>
                        </a:rPr>
                        <a:t>annawei2014@gmail.com</a:t>
                      </a:r>
                      <a:r>
                        <a:rPr lang="nn-NO" sz="1400" u="none" dirty="0">
                          <a:solidFill>
                            <a:schemeClr val="accent1">
                              <a:lumMod val="75000"/>
                            </a:schemeClr>
                          </a:solidFill>
                          <a:effectLst/>
                          <a:latin typeface="Arial" panose="020B0604020202020204" pitchFamily="34" charset="0"/>
                          <a:cs typeface="Arial" panose="020B0604020202020204" pitchFamily="34" charset="0"/>
                        </a:rPr>
                        <a:t> </a:t>
                      </a:r>
                      <a:endParaRPr lang="en-US" sz="1400" u="none" dirty="0">
                        <a:solidFill>
                          <a:schemeClr val="accent1">
                            <a:lumMod val="75000"/>
                          </a:schemeClr>
                        </a:solidFill>
                        <a:effectLst/>
                        <a:latin typeface="Arial" panose="020B0604020202020204" pitchFamily="34" charset="0"/>
                        <a:cs typeface="Arial" panose="020B0604020202020204" pitchFamily="34" charset="0"/>
                      </a:endParaRPr>
                    </a:p>
                  </a:txBody>
                  <a:tcPr marL="31606" marR="31606" marT="31606" marB="31606" anchor="ctr"/>
                </a:tc>
                <a:extLst>
                  <a:ext uri="{0D108BD9-81ED-4DB2-BD59-A6C34878D82A}">
                    <a16:rowId xmlns:a16="http://schemas.microsoft.com/office/drawing/2014/main" val="1673727757"/>
                  </a:ext>
                </a:extLst>
              </a:tr>
              <a:tr h="294640">
                <a:tc>
                  <a:txBody>
                    <a:bodyPr/>
                    <a:lstStyle/>
                    <a:p>
                      <a:r>
                        <a:rPr lang="en-US" sz="1400" u="none">
                          <a:solidFill>
                            <a:schemeClr val="accent1">
                              <a:lumMod val="75000"/>
                            </a:schemeClr>
                          </a:solidFill>
                          <a:effectLst/>
                          <a:latin typeface="Arial" panose="020B0604020202020204" pitchFamily="34" charset="0"/>
                          <a:cs typeface="Arial" panose="020B0604020202020204" pitchFamily="34" charset="0"/>
                        </a:rPr>
                        <a:t>Programs Chair</a:t>
                      </a:r>
                    </a:p>
                  </a:txBody>
                  <a:tcPr marL="31606" marR="31606" marT="31606" marB="31606" anchor="ctr"/>
                </a:tc>
                <a:tc>
                  <a:txBody>
                    <a:bodyPr/>
                    <a:lstStyle/>
                    <a:p>
                      <a:r>
                        <a:rPr lang="en-US" sz="1400" u="none" dirty="0">
                          <a:solidFill>
                            <a:schemeClr val="accent1">
                              <a:lumMod val="75000"/>
                            </a:schemeClr>
                          </a:solidFill>
                          <a:effectLst/>
                          <a:latin typeface="Arial" panose="020B0604020202020204" pitchFamily="34" charset="0"/>
                          <a:cs typeface="Arial" panose="020B0604020202020204" pitchFamily="34" charset="0"/>
                        </a:rPr>
                        <a:t>Aaron Burton</a:t>
                      </a:r>
                    </a:p>
                  </a:txBody>
                  <a:tcPr marL="31606" marR="31606" marT="31606" marB="31606" anchor="ctr"/>
                </a:tc>
                <a:tc>
                  <a:txBody>
                    <a:bodyPr/>
                    <a:lstStyle/>
                    <a:p>
                      <a:r>
                        <a:rPr lang="en-US" sz="1400" u="none" dirty="0">
                          <a:solidFill>
                            <a:schemeClr val="accent1">
                              <a:lumMod val="75000"/>
                            </a:schemeClr>
                          </a:solidFill>
                          <a:effectLst/>
                          <a:latin typeface="Arial" panose="020B0604020202020204" pitchFamily="34" charset="0"/>
                          <a:cs typeface="Arial" panose="020B0604020202020204" pitchFamily="34" charset="0"/>
                          <a:hlinkClick r:id="rId12">
                            <a:extLst>
                              <a:ext uri="{A12FA001-AC4F-418D-AE19-62706E023703}">
                                <ahyp:hlinkClr xmlns:ahyp="http://schemas.microsoft.com/office/drawing/2018/hyperlinkcolor" val="tx"/>
                              </a:ext>
                            </a:extLst>
                          </a:hlinkClick>
                        </a:rPr>
                        <a:t>aaron.burton@morphpackers.com</a:t>
                      </a:r>
                      <a:r>
                        <a:rPr lang="en-US" sz="1400" u="none" dirty="0">
                          <a:solidFill>
                            <a:schemeClr val="accent1">
                              <a:lumMod val="75000"/>
                            </a:schemeClr>
                          </a:solidFill>
                          <a:effectLst/>
                          <a:latin typeface="Arial" panose="020B0604020202020204" pitchFamily="34" charset="0"/>
                          <a:cs typeface="Arial" panose="020B0604020202020204" pitchFamily="34" charset="0"/>
                        </a:rPr>
                        <a:t> </a:t>
                      </a:r>
                    </a:p>
                  </a:txBody>
                  <a:tcPr marL="31606" marR="31606" marT="31606" marB="31606" anchor="ctr"/>
                </a:tc>
                <a:extLst>
                  <a:ext uri="{0D108BD9-81ED-4DB2-BD59-A6C34878D82A}">
                    <a16:rowId xmlns:a16="http://schemas.microsoft.com/office/drawing/2014/main" val="3721908217"/>
                  </a:ext>
                </a:extLst>
              </a:tr>
              <a:tr h="294640">
                <a:tc>
                  <a:txBody>
                    <a:bodyPr/>
                    <a:lstStyle/>
                    <a:p>
                      <a:r>
                        <a:rPr lang="en-US" sz="1400" u="none">
                          <a:solidFill>
                            <a:schemeClr val="accent1">
                              <a:lumMod val="75000"/>
                            </a:schemeClr>
                          </a:solidFill>
                          <a:effectLst/>
                          <a:latin typeface="Arial" panose="020B0604020202020204" pitchFamily="34" charset="0"/>
                          <a:cs typeface="Arial" panose="020B0604020202020204" pitchFamily="34" charset="0"/>
                        </a:rPr>
                        <a:t>Vice Programs Chair</a:t>
                      </a:r>
                    </a:p>
                  </a:txBody>
                  <a:tcPr marL="31606" marR="31606" marT="31606" marB="31606" anchor="ctr"/>
                </a:tc>
                <a:tc>
                  <a:txBody>
                    <a:bodyPr/>
                    <a:lstStyle/>
                    <a:p>
                      <a:r>
                        <a:rPr lang="en-US" sz="1400" u="none" dirty="0">
                          <a:solidFill>
                            <a:schemeClr val="accent1">
                              <a:lumMod val="75000"/>
                            </a:schemeClr>
                          </a:solidFill>
                          <a:effectLst/>
                          <a:latin typeface="Arial" panose="020B0604020202020204" pitchFamily="34" charset="0"/>
                          <a:cs typeface="Arial" panose="020B0604020202020204" pitchFamily="34" charset="0"/>
                        </a:rPr>
                        <a:t>Priyavrat Shukla</a:t>
                      </a:r>
                    </a:p>
                  </a:txBody>
                  <a:tcPr marL="31606" marR="31606" marT="31606" marB="31606" anchor="ctr"/>
                </a:tc>
                <a:tc>
                  <a:txBody>
                    <a:bodyPr/>
                    <a:lstStyle/>
                    <a:p>
                      <a:r>
                        <a:rPr lang="en-US" sz="1400" u="none" dirty="0">
                          <a:solidFill>
                            <a:schemeClr val="accent1">
                              <a:lumMod val="75000"/>
                            </a:schemeClr>
                          </a:solidFill>
                          <a:effectLst/>
                          <a:latin typeface="Arial" panose="020B0604020202020204" pitchFamily="34" charset="0"/>
                          <a:cs typeface="Arial" panose="020B0604020202020204" pitchFamily="34" charset="0"/>
                          <a:hlinkClick r:id="rId13">
                            <a:extLst>
                              <a:ext uri="{A12FA001-AC4F-418D-AE19-62706E023703}">
                                <ahyp:hlinkClr xmlns:ahyp="http://schemas.microsoft.com/office/drawing/2018/hyperlinkcolor" val="tx"/>
                              </a:ext>
                            </a:extLst>
                          </a:hlinkClick>
                        </a:rPr>
                        <a:t>pshukla5@slb.com</a:t>
                      </a:r>
                      <a:r>
                        <a:rPr lang="en-US" sz="1400" u="none" dirty="0">
                          <a:solidFill>
                            <a:schemeClr val="accent1">
                              <a:lumMod val="75000"/>
                            </a:schemeClr>
                          </a:solidFill>
                          <a:effectLst/>
                          <a:latin typeface="Arial" panose="020B0604020202020204" pitchFamily="34" charset="0"/>
                          <a:cs typeface="Arial" panose="020B0604020202020204" pitchFamily="34" charset="0"/>
                        </a:rPr>
                        <a:t> </a:t>
                      </a:r>
                    </a:p>
                  </a:txBody>
                  <a:tcPr marL="31606" marR="31606" marT="31606" marB="31606" anchor="ctr"/>
                </a:tc>
                <a:extLst>
                  <a:ext uri="{0D108BD9-81ED-4DB2-BD59-A6C34878D82A}">
                    <a16:rowId xmlns:a16="http://schemas.microsoft.com/office/drawing/2014/main" val="4104300420"/>
                  </a:ext>
                </a:extLst>
              </a:tr>
              <a:tr h="294640">
                <a:tc>
                  <a:txBody>
                    <a:bodyPr/>
                    <a:lstStyle/>
                    <a:p>
                      <a:r>
                        <a:rPr lang="en-US" sz="1400" u="none" dirty="0">
                          <a:solidFill>
                            <a:schemeClr val="accent1">
                              <a:lumMod val="75000"/>
                            </a:schemeClr>
                          </a:solidFill>
                          <a:effectLst/>
                          <a:latin typeface="Arial" panose="020B0604020202020204" pitchFamily="34" charset="0"/>
                          <a:cs typeface="Arial" panose="020B0604020202020204" pitchFamily="34" charset="0"/>
                        </a:rPr>
                        <a:t>Director, Study Groups</a:t>
                      </a:r>
                    </a:p>
                  </a:txBody>
                  <a:tcPr marL="31606" marR="31606" marT="31606" marB="31606" anchor="ctr"/>
                </a:tc>
                <a:tc>
                  <a:txBody>
                    <a:bodyPr/>
                    <a:lstStyle/>
                    <a:p>
                      <a:r>
                        <a:rPr lang="en-US" sz="1400" u="none" dirty="0">
                          <a:solidFill>
                            <a:schemeClr val="accent1">
                              <a:lumMod val="75000"/>
                            </a:schemeClr>
                          </a:solidFill>
                          <a:effectLst/>
                          <a:latin typeface="Arial" panose="020B0604020202020204" pitchFamily="34" charset="0"/>
                          <a:cs typeface="Arial" panose="020B0604020202020204" pitchFamily="34" charset="0"/>
                        </a:rPr>
                        <a:t>Thomas Shattuck</a:t>
                      </a:r>
                    </a:p>
                  </a:txBody>
                  <a:tcPr marL="31606" marR="31606" marT="31606" marB="31606" anchor="ctr"/>
                </a:tc>
                <a:tc>
                  <a:txBody>
                    <a:bodyPr/>
                    <a:lstStyle/>
                    <a:p>
                      <a:r>
                        <a:rPr lang="en-US" sz="1400" u="none" dirty="0">
                          <a:solidFill>
                            <a:schemeClr val="accent1">
                              <a:lumMod val="75000"/>
                            </a:schemeClr>
                          </a:solidFill>
                          <a:effectLst/>
                          <a:latin typeface="Arial" panose="020B0604020202020204" pitchFamily="34" charset="0"/>
                          <a:cs typeface="Arial" panose="020B0604020202020204" pitchFamily="34" charset="0"/>
                          <a:hlinkClick r:id="rId14">
                            <a:extLst>
                              <a:ext uri="{A12FA001-AC4F-418D-AE19-62706E023703}">
                                <ahyp:hlinkClr xmlns:ahyp="http://schemas.microsoft.com/office/drawing/2018/hyperlinkcolor" val="tx"/>
                              </a:ext>
                            </a:extLst>
                          </a:hlinkClick>
                        </a:rPr>
                        <a:t>twshattuck@gmail.com</a:t>
                      </a:r>
                      <a:endParaRPr lang="en-US" sz="1400" u="none" dirty="0">
                        <a:solidFill>
                          <a:schemeClr val="accent1">
                            <a:lumMod val="75000"/>
                          </a:schemeClr>
                        </a:solidFill>
                        <a:effectLst/>
                        <a:latin typeface="Arial" panose="020B0604020202020204" pitchFamily="34" charset="0"/>
                        <a:cs typeface="Arial" panose="020B0604020202020204" pitchFamily="34" charset="0"/>
                      </a:endParaRPr>
                    </a:p>
                  </a:txBody>
                  <a:tcPr marL="31606" marR="31606" marT="31606" marB="31606" anchor="ctr"/>
                </a:tc>
                <a:extLst>
                  <a:ext uri="{0D108BD9-81ED-4DB2-BD59-A6C34878D82A}">
                    <a16:rowId xmlns:a16="http://schemas.microsoft.com/office/drawing/2014/main" val="3205104180"/>
                  </a:ext>
                </a:extLst>
              </a:tr>
              <a:tr h="294640">
                <a:tc>
                  <a:txBody>
                    <a:bodyPr/>
                    <a:lstStyle/>
                    <a:p>
                      <a:r>
                        <a:rPr lang="en-US" sz="1400" u="none" dirty="0">
                          <a:solidFill>
                            <a:schemeClr val="accent1">
                              <a:lumMod val="75000"/>
                            </a:schemeClr>
                          </a:solidFill>
                          <a:effectLst/>
                          <a:latin typeface="Arial" panose="020B0604020202020204" pitchFamily="34" charset="0"/>
                          <a:cs typeface="Arial" panose="020B0604020202020204" pitchFamily="34" charset="0"/>
                        </a:rPr>
                        <a:t>Director, Committees</a:t>
                      </a:r>
                    </a:p>
                  </a:txBody>
                  <a:tcPr marL="31606" marR="31606" marT="31606" marB="31606" anchor="ctr"/>
                </a:tc>
                <a:tc>
                  <a:txBody>
                    <a:bodyPr/>
                    <a:lstStyle/>
                    <a:p>
                      <a:r>
                        <a:rPr lang="en-US" sz="1400" u="none" dirty="0">
                          <a:solidFill>
                            <a:schemeClr val="accent1">
                              <a:lumMod val="75000"/>
                            </a:schemeClr>
                          </a:solidFill>
                          <a:effectLst/>
                          <a:latin typeface="Arial" panose="020B0604020202020204" pitchFamily="34" charset="0"/>
                          <a:cs typeface="Arial" panose="020B0604020202020204" pitchFamily="34" charset="0"/>
                        </a:rPr>
                        <a:t>Taylor Butler</a:t>
                      </a:r>
                    </a:p>
                  </a:txBody>
                  <a:tcPr marL="31606" marR="31606" marT="31606" marB="31606" anchor="ctr"/>
                </a:tc>
                <a:tc>
                  <a:txBody>
                    <a:bodyPr/>
                    <a:lstStyle/>
                    <a:p>
                      <a:r>
                        <a:rPr lang="en-US" sz="1400" u="none" dirty="0">
                          <a:solidFill>
                            <a:schemeClr val="accent1">
                              <a:lumMod val="75000"/>
                            </a:schemeClr>
                          </a:solidFill>
                          <a:effectLst/>
                          <a:latin typeface="Arial" panose="020B0604020202020204" pitchFamily="34" charset="0"/>
                          <a:cs typeface="Arial" panose="020B0604020202020204" pitchFamily="34" charset="0"/>
                          <a:hlinkClick r:id="rId15">
                            <a:extLst>
                              <a:ext uri="{A12FA001-AC4F-418D-AE19-62706E023703}">
                                <ahyp:hlinkClr xmlns:ahyp="http://schemas.microsoft.com/office/drawing/2018/hyperlinkcolor" val="tx"/>
                              </a:ext>
                            </a:extLst>
                          </a:hlinkClick>
                        </a:rPr>
                        <a:t>taylor_butler@swn.com</a:t>
                      </a:r>
                      <a:r>
                        <a:rPr lang="en-US" sz="1400" u="none" dirty="0">
                          <a:solidFill>
                            <a:schemeClr val="accent1">
                              <a:lumMod val="75000"/>
                            </a:schemeClr>
                          </a:solidFill>
                          <a:effectLst/>
                          <a:latin typeface="Arial" panose="020B0604020202020204" pitchFamily="34" charset="0"/>
                          <a:cs typeface="Arial" panose="020B0604020202020204" pitchFamily="34" charset="0"/>
                        </a:rPr>
                        <a:t> </a:t>
                      </a:r>
                    </a:p>
                  </a:txBody>
                  <a:tcPr marL="31606" marR="31606" marT="31606" marB="31606" anchor="ctr"/>
                </a:tc>
                <a:extLst>
                  <a:ext uri="{0D108BD9-81ED-4DB2-BD59-A6C34878D82A}">
                    <a16:rowId xmlns:a16="http://schemas.microsoft.com/office/drawing/2014/main" val="4224830576"/>
                  </a:ext>
                </a:extLst>
              </a:tr>
              <a:tr h="294640">
                <a:tc>
                  <a:txBody>
                    <a:bodyPr/>
                    <a:lstStyle/>
                    <a:p>
                      <a:r>
                        <a:rPr lang="en-US" sz="1400" u="none">
                          <a:solidFill>
                            <a:schemeClr val="accent1">
                              <a:lumMod val="75000"/>
                            </a:schemeClr>
                          </a:solidFill>
                          <a:effectLst/>
                          <a:latin typeface="Arial" panose="020B0604020202020204" pitchFamily="34" charset="0"/>
                          <a:cs typeface="Arial" panose="020B0604020202020204" pitchFamily="34" charset="0"/>
                        </a:rPr>
                        <a:t>YP Chair</a:t>
                      </a:r>
                    </a:p>
                  </a:txBody>
                  <a:tcPr marL="31606" marR="31606" marT="31606" marB="31606" anchor="ctr"/>
                </a:tc>
                <a:tc>
                  <a:txBody>
                    <a:bodyPr/>
                    <a:lstStyle/>
                    <a:p>
                      <a:r>
                        <a:rPr lang="en-US" sz="1400" u="none" dirty="0">
                          <a:solidFill>
                            <a:schemeClr val="accent1">
                              <a:lumMod val="75000"/>
                            </a:schemeClr>
                          </a:solidFill>
                          <a:effectLst/>
                          <a:latin typeface="Arial" panose="020B0604020202020204" pitchFamily="34" charset="0"/>
                          <a:cs typeface="Arial" panose="020B0604020202020204" pitchFamily="34" charset="0"/>
                        </a:rPr>
                        <a:t>Alex </a:t>
                      </a:r>
                      <a:r>
                        <a:rPr lang="en-US" sz="1400" u="none" dirty="0" err="1">
                          <a:solidFill>
                            <a:schemeClr val="accent1">
                              <a:lumMod val="75000"/>
                            </a:schemeClr>
                          </a:solidFill>
                          <a:effectLst/>
                          <a:latin typeface="Arial" panose="020B0604020202020204" pitchFamily="34" charset="0"/>
                          <a:cs typeface="Arial" panose="020B0604020202020204" pitchFamily="34" charset="0"/>
                        </a:rPr>
                        <a:t>Romanyuk</a:t>
                      </a:r>
                      <a:endParaRPr lang="en-US" sz="1400" u="none" dirty="0">
                        <a:solidFill>
                          <a:schemeClr val="accent1">
                            <a:lumMod val="75000"/>
                          </a:schemeClr>
                        </a:solidFill>
                        <a:effectLst/>
                        <a:latin typeface="Arial" panose="020B0604020202020204" pitchFamily="34" charset="0"/>
                        <a:cs typeface="Arial" panose="020B0604020202020204" pitchFamily="34" charset="0"/>
                      </a:endParaRPr>
                    </a:p>
                  </a:txBody>
                  <a:tcPr marL="31606" marR="31606" marT="31606" marB="31606" anchor="ctr"/>
                </a:tc>
                <a:tc>
                  <a:txBody>
                    <a:bodyPr/>
                    <a:lstStyle/>
                    <a:p>
                      <a:r>
                        <a:rPr lang="en-US" sz="1400" u="none" dirty="0">
                          <a:solidFill>
                            <a:schemeClr val="accent1">
                              <a:lumMod val="75000"/>
                            </a:schemeClr>
                          </a:solidFill>
                          <a:effectLst/>
                          <a:latin typeface="Arial" panose="020B0604020202020204" pitchFamily="34" charset="0"/>
                          <a:cs typeface="Arial" panose="020B0604020202020204" pitchFamily="34" charset="0"/>
                          <a:hlinkClick r:id="rId16">
                            <a:extLst>
                              <a:ext uri="{A12FA001-AC4F-418D-AE19-62706E023703}">
                                <ahyp:hlinkClr xmlns:ahyp="http://schemas.microsoft.com/office/drawing/2018/hyperlinkcolor" val="tx"/>
                              </a:ext>
                            </a:extLst>
                          </a:hlinkClick>
                        </a:rPr>
                        <a:t>aromanyuk@peregrinepetroleum.com</a:t>
                      </a:r>
                      <a:r>
                        <a:rPr lang="en-US" sz="1400" u="none" dirty="0">
                          <a:solidFill>
                            <a:schemeClr val="accent1">
                              <a:lumMod val="75000"/>
                            </a:schemeClr>
                          </a:solidFill>
                          <a:effectLst/>
                          <a:latin typeface="Arial" panose="020B0604020202020204" pitchFamily="34" charset="0"/>
                          <a:cs typeface="Arial" panose="020B0604020202020204" pitchFamily="34" charset="0"/>
                        </a:rPr>
                        <a:t> </a:t>
                      </a:r>
                    </a:p>
                  </a:txBody>
                  <a:tcPr marL="31606" marR="31606" marT="31606" marB="31606" anchor="ctr"/>
                </a:tc>
                <a:extLst>
                  <a:ext uri="{0D108BD9-81ED-4DB2-BD59-A6C34878D82A}">
                    <a16:rowId xmlns:a16="http://schemas.microsoft.com/office/drawing/2014/main" val="712830051"/>
                  </a:ext>
                </a:extLst>
              </a:tr>
              <a:tr h="98213">
                <a:tc>
                  <a:txBody>
                    <a:bodyPr/>
                    <a:lstStyle/>
                    <a:p>
                      <a:r>
                        <a:rPr lang="en-US" sz="1400" u="none" dirty="0">
                          <a:solidFill>
                            <a:schemeClr val="accent1">
                              <a:lumMod val="75000"/>
                            </a:schemeClr>
                          </a:solidFill>
                          <a:effectLst/>
                          <a:latin typeface="Arial" panose="020B0604020202020204" pitchFamily="34" charset="0"/>
                          <a:cs typeface="Arial" panose="020B0604020202020204" pitchFamily="34" charset="0"/>
                        </a:rPr>
                        <a:t>Section Administrator</a:t>
                      </a:r>
                    </a:p>
                  </a:txBody>
                  <a:tcPr marL="31606" marR="31606" marT="31606" marB="31606" anchor="ctr"/>
                </a:tc>
                <a:tc>
                  <a:txBody>
                    <a:bodyPr/>
                    <a:lstStyle/>
                    <a:p>
                      <a:r>
                        <a:rPr lang="en-US" sz="1400" u="none" dirty="0">
                          <a:solidFill>
                            <a:schemeClr val="accent1">
                              <a:lumMod val="75000"/>
                            </a:schemeClr>
                          </a:solidFill>
                          <a:effectLst/>
                          <a:latin typeface="Arial" panose="020B0604020202020204" pitchFamily="34" charset="0"/>
                          <a:cs typeface="Arial" panose="020B0604020202020204" pitchFamily="34" charset="0"/>
                        </a:rPr>
                        <a:t>Lindsay Rochner</a:t>
                      </a:r>
                    </a:p>
                  </a:txBody>
                  <a:tcPr marL="31606" marR="31606" marT="31606" marB="31606" anchor="ctr"/>
                </a:tc>
                <a:tc>
                  <a:txBody>
                    <a:bodyPr/>
                    <a:lstStyle/>
                    <a:p>
                      <a:r>
                        <a:rPr lang="en-US" sz="1400" u="none" dirty="0">
                          <a:solidFill>
                            <a:schemeClr val="accent1">
                              <a:lumMod val="75000"/>
                            </a:schemeClr>
                          </a:solidFill>
                          <a:effectLst/>
                          <a:latin typeface="Arial" panose="020B0604020202020204" pitchFamily="34" charset="0"/>
                          <a:cs typeface="Arial" panose="020B0604020202020204" pitchFamily="34" charset="0"/>
                          <a:hlinkClick r:id="rId17">
                            <a:extLst>
                              <a:ext uri="{A12FA001-AC4F-418D-AE19-62706E023703}">
                                <ahyp:hlinkClr xmlns:ahyp="http://schemas.microsoft.com/office/drawing/2018/hyperlinkcolor" val="tx"/>
                              </a:ext>
                            </a:extLst>
                          </a:hlinkClick>
                        </a:rPr>
                        <a:t>lrochner@spe.org</a:t>
                      </a:r>
                      <a:endParaRPr lang="en-US" sz="1400" u="none" dirty="0">
                        <a:solidFill>
                          <a:schemeClr val="accent1">
                            <a:lumMod val="75000"/>
                          </a:schemeClr>
                        </a:solidFill>
                        <a:effectLst/>
                        <a:latin typeface="Arial" panose="020B0604020202020204" pitchFamily="34" charset="0"/>
                        <a:cs typeface="Arial" panose="020B0604020202020204" pitchFamily="34" charset="0"/>
                      </a:endParaRPr>
                    </a:p>
                  </a:txBody>
                  <a:tcPr marL="31606" marR="31606" marT="31606" marB="31606" anchor="ctr"/>
                </a:tc>
                <a:extLst>
                  <a:ext uri="{0D108BD9-81ED-4DB2-BD59-A6C34878D82A}">
                    <a16:rowId xmlns:a16="http://schemas.microsoft.com/office/drawing/2014/main" val="1069724567"/>
                  </a:ext>
                </a:extLst>
              </a:tr>
              <a:tr h="178359">
                <a:tc>
                  <a:txBody>
                    <a:bodyPr/>
                    <a:lstStyle/>
                    <a:p>
                      <a:r>
                        <a:rPr lang="en-US" sz="1400" u="none" dirty="0">
                          <a:solidFill>
                            <a:schemeClr val="accent1">
                              <a:lumMod val="75000"/>
                            </a:schemeClr>
                          </a:solidFill>
                          <a:effectLst/>
                          <a:latin typeface="Arial" panose="020B0604020202020204" pitchFamily="34" charset="0"/>
                          <a:cs typeface="Arial" panose="020B0604020202020204" pitchFamily="34" charset="0"/>
                        </a:rPr>
                        <a:t>Emeritus Advisor	</a:t>
                      </a:r>
                    </a:p>
                  </a:txBody>
                  <a:tcPr marL="31606" marR="31606" marT="31606" marB="31606" anchor="ctr"/>
                </a:tc>
                <a:tc>
                  <a:txBody>
                    <a:bodyPr/>
                    <a:lstStyle/>
                    <a:p>
                      <a:r>
                        <a:rPr lang="en-US" sz="1400" u="none" dirty="0">
                          <a:solidFill>
                            <a:schemeClr val="accent1">
                              <a:lumMod val="75000"/>
                            </a:schemeClr>
                          </a:solidFill>
                          <a:effectLst/>
                          <a:latin typeface="Arial" panose="020B0604020202020204" pitchFamily="34" charset="0"/>
                          <a:cs typeface="Arial" panose="020B0604020202020204" pitchFamily="34" charset="0"/>
                        </a:rPr>
                        <a:t>Bill Davis	</a:t>
                      </a:r>
                    </a:p>
                  </a:txBody>
                  <a:tcPr marL="31606" marR="31606" marT="31606" marB="31606" anchor="ctr"/>
                </a:tc>
                <a:tc>
                  <a:txBody>
                    <a:bodyPr/>
                    <a:lstStyle/>
                    <a:p>
                      <a:r>
                        <a:rPr lang="en-US" sz="1400" u="none" dirty="0">
                          <a:solidFill>
                            <a:schemeClr val="accent1">
                              <a:lumMod val="75000"/>
                            </a:schemeClr>
                          </a:solidFill>
                          <a:effectLst/>
                          <a:latin typeface="Arial" panose="020B0604020202020204" pitchFamily="34" charset="0"/>
                          <a:cs typeface="Arial" panose="020B0604020202020204" pitchFamily="34" charset="0"/>
                          <a:hlinkClick r:id="rId18">
                            <a:extLst>
                              <a:ext uri="{A12FA001-AC4F-418D-AE19-62706E023703}">
                                <ahyp:hlinkClr xmlns:ahyp="http://schemas.microsoft.com/office/drawing/2018/hyperlinkcolor" val="tx"/>
                              </a:ext>
                            </a:extLst>
                          </a:hlinkClick>
                        </a:rPr>
                        <a:t>bdavis0819@gmail.com</a:t>
                      </a:r>
                      <a:r>
                        <a:rPr lang="en-US" sz="1400" u="none" dirty="0">
                          <a:solidFill>
                            <a:schemeClr val="accent1">
                              <a:lumMod val="75000"/>
                            </a:schemeClr>
                          </a:solidFill>
                          <a:effectLst/>
                          <a:latin typeface="Arial" panose="020B0604020202020204" pitchFamily="34" charset="0"/>
                          <a:cs typeface="Arial" panose="020B0604020202020204" pitchFamily="34" charset="0"/>
                        </a:rPr>
                        <a:t> </a:t>
                      </a:r>
                    </a:p>
                  </a:txBody>
                  <a:tcPr marL="31606" marR="31606" marT="31606" marB="31606" anchor="ctr"/>
                </a:tc>
                <a:extLst>
                  <a:ext uri="{0D108BD9-81ED-4DB2-BD59-A6C34878D82A}">
                    <a16:rowId xmlns:a16="http://schemas.microsoft.com/office/drawing/2014/main" val="3128254922"/>
                  </a:ext>
                </a:extLst>
              </a:tr>
              <a:tr h="0">
                <a:tc>
                  <a:txBody>
                    <a:bodyPr/>
                    <a:lstStyle/>
                    <a:p>
                      <a:r>
                        <a:rPr lang="en-US" sz="1400" u="none" dirty="0">
                          <a:solidFill>
                            <a:schemeClr val="accent1">
                              <a:lumMod val="75000"/>
                            </a:schemeClr>
                          </a:solidFill>
                          <a:effectLst/>
                          <a:latin typeface="Arial" panose="020B0604020202020204" pitchFamily="34" charset="0"/>
                          <a:cs typeface="Arial" panose="020B0604020202020204" pitchFamily="34" charset="0"/>
                        </a:rPr>
                        <a:t>North America Director</a:t>
                      </a:r>
                    </a:p>
                  </a:txBody>
                  <a:tcPr marL="31606" marR="31606" marT="31606" marB="31606" anchor="ctr"/>
                </a:tc>
                <a:tc>
                  <a:txBody>
                    <a:bodyPr/>
                    <a:lstStyle/>
                    <a:p>
                      <a:r>
                        <a:rPr lang="en-US" sz="1400" u="none" dirty="0">
                          <a:solidFill>
                            <a:schemeClr val="accent1">
                              <a:lumMod val="75000"/>
                            </a:schemeClr>
                          </a:solidFill>
                          <a:effectLst/>
                          <a:latin typeface="Arial" panose="020B0604020202020204" pitchFamily="34" charset="0"/>
                          <a:cs typeface="Arial" panose="020B0604020202020204" pitchFamily="34" charset="0"/>
                        </a:rPr>
                        <a:t>Simeon Eburi</a:t>
                      </a:r>
                    </a:p>
                  </a:txBody>
                  <a:tcPr marL="31606" marR="31606" marT="31606" marB="31606" anchor="ctr"/>
                </a:tc>
                <a:tc>
                  <a:txBody>
                    <a:bodyPr/>
                    <a:lstStyle/>
                    <a:p>
                      <a:r>
                        <a:rPr lang="en-US" sz="1400" u="none" dirty="0">
                          <a:solidFill>
                            <a:schemeClr val="accent1">
                              <a:lumMod val="75000"/>
                            </a:schemeClr>
                          </a:solidFill>
                          <a:effectLst/>
                          <a:latin typeface="Arial" panose="020B0604020202020204" pitchFamily="34" charset="0"/>
                          <a:cs typeface="Arial" panose="020B0604020202020204" pitchFamily="34" charset="0"/>
                          <a:hlinkClick r:id="rId19">
                            <a:extLst>
                              <a:ext uri="{A12FA001-AC4F-418D-AE19-62706E023703}">
                                <ahyp:hlinkClr xmlns:ahyp="http://schemas.microsoft.com/office/drawing/2018/hyperlinkcolor" val="tx"/>
                              </a:ext>
                            </a:extLst>
                          </a:hlinkClick>
                        </a:rPr>
                        <a:t>simeon.eburi@chevron.com</a:t>
                      </a:r>
                      <a:r>
                        <a:rPr lang="en-US" sz="1400" u="none" dirty="0">
                          <a:solidFill>
                            <a:schemeClr val="accent1">
                              <a:lumMod val="75000"/>
                            </a:schemeClr>
                          </a:solidFill>
                          <a:effectLst/>
                          <a:latin typeface="Arial" panose="020B0604020202020204" pitchFamily="34" charset="0"/>
                          <a:cs typeface="Arial" panose="020B0604020202020204" pitchFamily="34" charset="0"/>
                        </a:rPr>
                        <a:t> </a:t>
                      </a:r>
                    </a:p>
                  </a:txBody>
                  <a:tcPr marL="31606" marR="31606" marT="31606" marB="31606" anchor="ctr"/>
                </a:tc>
                <a:extLst>
                  <a:ext uri="{0D108BD9-81ED-4DB2-BD59-A6C34878D82A}">
                    <a16:rowId xmlns:a16="http://schemas.microsoft.com/office/drawing/2014/main" val="1773964514"/>
                  </a:ext>
                </a:extLst>
              </a:tr>
            </a:tbl>
          </a:graphicData>
        </a:graphic>
      </p:graphicFrame>
    </p:spTree>
    <p:extLst>
      <p:ext uri="{BB962C8B-B14F-4D97-AF65-F5344CB8AC3E}">
        <p14:creationId xmlns:p14="http://schemas.microsoft.com/office/powerpoint/2010/main" val="2818923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8F64F6-9CE8-4199-81DF-80CC7199F5ED}"/>
              </a:ext>
            </a:extLst>
          </p:cNvPr>
          <p:cNvSpPr>
            <a:spLocks noGrp="1"/>
          </p:cNvSpPr>
          <p:nvPr>
            <p:ph type="title"/>
          </p:nvPr>
        </p:nvSpPr>
        <p:spPr/>
        <p:txBody>
          <a:bodyPr/>
          <a:lstStyle/>
          <a:p>
            <a:r>
              <a:rPr lang="en-US" dirty="0"/>
              <a:t>SPE GCS Study Group Chairs</a:t>
            </a:r>
          </a:p>
        </p:txBody>
      </p:sp>
      <p:graphicFrame>
        <p:nvGraphicFramePr>
          <p:cNvPr id="3" name="Table 2">
            <a:extLst>
              <a:ext uri="{FF2B5EF4-FFF2-40B4-BE49-F238E27FC236}">
                <a16:creationId xmlns:a16="http://schemas.microsoft.com/office/drawing/2014/main" id="{5B51D5B1-4084-4564-B384-9BD89B2F71B7}"/>
              </a:ext>
            </a:extLst>
          </p:cNvPr>
          <p:cNvGraphicFramePr>
            <a:graphicFrameLocks noGrp="1"/>
          </p:cNvGraphicFramePr>
          <p:nvPr>
            <p:extLst>
              <p:ext uri="{D42A27DB-BD31-4B8C-83A1-F6EECF244321}">
                <p14:modId xmlns:p14="http://schemas.microsoft.com/office/powerpoint/2010/main" val="1916079222"/>
              </p:ext>
            </p:extLst>
          </p:nvPr>
        </p:nvGraphicFramePr>
        <p:xfrm>
          <a:off x="455340" y="1600200"/>
          <a:ext cx="8229599" cy="3962400"/>
        </p:xfrm>
        <a:graphic>
          <a:graphicData uri="http://schemas.openxmlformats.org/drawingml/2006/table">
            <a:tbl>
              <a:tblPr>
                <a:tableStyleId>{8EC20E35-A176-4012-BC5E-935CFFF8708E}</a:tableStyleId>
              </a:tblPr>
              <a:tblGrid>
                <a:gridCol w="2362200">
                  <a:extLst>
                    <a:ext uri="{9D8B030D-6E8A-4147-A177-3AD203B41FA5}">
                      <a16:colId xmlns:a16="http://schemas.microsoft.com/office/drawing/2014/main" val="3999347127"/>
                    </a:ext>
                  </a:extLst>
                </a:gridCol>
                <a:gridCol w="2590800">
                  <a:extLst>
                    <a:ext uri="{9D8B030D-6E8A-4147-A177-3AD203B41FA5}">
                      <a16:colId xmlns:a16="http://schemas.microsoft.com/office/drawing/2014/main" val="894788629"/>
                    </a:ext>
                  </a:extLst>
                </a:gridCol>
                <a:gridCol w="3276599">
                  <a:extLst>
                    <a:ext uri="{9D8B030D-6E8A-4147-A177-3AD203B41FA5}">
                      <a16:colId xmlns:a16="http://schemas.microsoft.com/office/drawing/2014/main" val="1145240694"/>
                    </a:ext>
                  </a:extLst>
                </a:gridCol>
              </a:tblGrid>
              <a:tr h="294640">
                <a:tc>
                  <a:txBody>
                    <a:bodyPr/>
                    <a:lstStyle/>
                    <a:p>
                      <a:r>
                        <a:rPr lang="en-US" sz="1400" b="1" dirty="0">
                          <a:solidFill>
                            <a:schemeClr val="accent1">
                              <a:lumMod val="75000"/>
                            </a:schemeClr>
                          </a:solidFill>
                          <a:effectLst/>
                          <a:latin typeface="Arial" panose="020B0604020202020204" pitchFamily="34" charset="0"/>
                          <a:cs typeface="Arial" panose="020B0604020202020204" pitchFamily="34" charset="0"/>
                        </a:rPr>
                        <a:t>Study Group</a:t>
                      </a:r>
                    </a:p>
                  </a:txBody>
                  <a:tcPr marL="31606" marR="31606" marT="31606" marB="31606" anchor="ctr"/>
                </a:tc>
                <a:tc>
                  <a:txBody>
                    <a:bodyPr/>
                    <a:lstStyle/>
                    <a:p>
                      <a:r>
                        <a:rPr lang="en-US" sz="1400" b="1" dirty="0">
                          <a:solidFill>
                            <a:schemeClr val="accent1">
                              <a:lumMod val="75000"/>
                            </a:schemeClr>
                          </a:solidFill>
                          <a:effectLst/>
                          <a:latin typeface="Arial" panose="020B0604020202020204" pitchFamily="34" charset="0"/>
                          <a:cs typeface="Arial" panose="020B0604020202020204" pitchFamily="34" charset="0"/>
                        </a:rPr>
                        <a:t>Name</a:t>
                      </a:r>
                    </a:p>
                  </a:txBody>
                  <a:tcPr marL="31606" marR="31606" marT="31606" marB="31606" anchor="ctr"/>
                </a:tc>
                <a:tc>
                  <a:txBody>
                    <a:bodyPr/>
                    <a:lstStyle/>
                    <a:p>
                      <a:r>
                        <a:rPr lang="en-US" sz="1400" b="1" dirty="0">
                          <a:solidFill>
                            <a:schemeClr val="accent1">
                              <a:lumMod val="75000"/>
                            </a:schemeClr>
                          </a:solidFill>
                          <a:effectLst/>
                          <a:latin typeface="Arial" panose="020B0604020202020204" pitchFamily="34" charset="0"/>
                          <a:cs typeface="Arial" panose="020B0604020202020204" pitchFamily="34" charset="0"/>
                        </a:rPr>
                        <a:t>Contact Email</a:t>
                      </a:r>
                    </a:p>
                  </a:txBody>
                  <a:tcPr marL="31606" marR="31606" marT="31606" marB="31606" anchor="ctr"/>
                </a:tc>
                <a:extLst>
                  <a:ext uri="{0D108BD9-81ED-4DB2-BD59-A6C34878D82A}">
                    <a16:rowId xmlns:a16="http://schemas.microsoft.com/office/drawing/2014/main" val="18706282"/>
                  </a:ext>
                </a:extLst>
              </a:tr>
              <a:tr h="294640">
                <a:tc>
                  <a:txBody>
                    <a:bodyPr/>
                    <a:lstStyle/>
                    <a:p>
                      <a:pPr rtl="0" fontAlgn="ctr"/>
                      <a:r>
                        <a:rPr lang="en-US" sz="1400" b="0" dirty="0">
                          <a:solidFill>
                            <a:schemeClr val="accent1">
                              <a:lumMod val="75000"/>
                            </a:schemeClr>
                          </a:solidFill>
                          <a:effectLst/>
                          <a:latin typeface="Arial" panose="020B0604020202020204" pitchFamily="34" charset="0"/>
                          <a:cs typeface="Arial" panose="020B0604020202020204" pitchFamily="34" charset="0"/>
                        </a:rPr>
                        <a:t>Business Development</a:t>
                      </a:r>
                    </a:p>
                  </a:txBody>
                  <a:tcPr marL="22860" marR="22860" marT="0" marB="0" anchor="ctr"/>
                </a:tc>
                <a:tc>
                  <a:txBody>
                    <a:bodyPr/>
                    <a:lstStyle/>
                    <a:p>
                      <a:pPr rtl="0" fontAlgn="ctr"/>
                      <a:r>
                        <a:rPr lang="en-US" sz="1400" b="0" dirty="0">
                          <a:solidFill>
                            <a:schemeClr val="accent1">
                              <a:lumMod val="75000"/>
                            </a:schemeClr>
                          </a:solidFill>
                          <a:effectLst/>
                          <a:latin typeface="Arial" panose="020B0604020202020204" pitchFamily="34" charset="0"/>
                          <a:cs typeface="Arial" panose="020B0604020202020204" pitchFamily="34" charset="0"/>
                        </a:rPr>
                        <a:t>Megan Jones </a:t>
                      </a:r>
                    </a:p>
                  </a:txBody>
                  <a:tcPr marL="22860" marR="22860" marT="0" marB="0" anchor="ctr"/>
                </a:tc>
                <a:tc>
                  <a:txBody>
                    <a:bodyPr/>
                    <a:lstStyle/>
                    <a:p>
                      <a:pPr rtl="0" fontAlgn="ctr"/>
                      <a:r>
                        <a:rPr lang="en-US" sz="1400" b="0" u="sng" dirty="0">
                          <a:solidFill>
                            <a:schemeClr val="accent1">
                              <a:lumMod val="75000"/>
                            </a:schemeClr>
                          </a:solidFill>
                          <a:effectLst/>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mjones@gepllc.com</a:t>
                      </a:r>
                      <a:endParaRPr lang="en-US" sz="1400" b="0" u="sng" dirty="0">
                        <a:solidFill>
                          <a:schemeClr val="accent1">
                            <a:lumMod val="75000"/>
                          </a:schemeClr>
                        </a:solidFill>
                        <a:effectLst/>
                        <a:latin typeface="Arial" panose="020B0604020202020204" pitchFamily="34" charset="0"/>
                        <a:cs typeface="Arial" panose="020B0604020202020204" pitchFamily="34" charset="0"/>
                      </a:endParaRPr>
                    </a:p>
                  </a:txBody>
                  <a:tcPr marL="22860" marR="22860" marT="0" marB="0" anchor="ctr"/>
                </a:tc>
                <a:extLst>
                  <a:ext uri="{0D108BD9-81ED-4DB2-BD59-A6C34878D82A}">
                    <a16:rowId xmlns:a16="http://schemas.microsoft.com/office/drawing/2014/main" val="1564543040"/>
                  </a:ext>
                </a:extLst>
              </a:tr>
              <a:tr h="294640">
                <a:tc>
                  <a:txBody>
                    <a:bodyPr/>
                    <a:lstStyle/>
                    <a:p>
                      <a:pPr rtl="0" fontAlgn="ctr"/>
                      <a:r>
                        <a:rPr lang="en-US" sz="1400" b="0" dirty="0">
                          <a:solidFill>
                            <a:schemeClr val="accent1">
                              <a:lumMod val="75000"/>
                            </a:schemeClr>
                          </a:solidFill>
                          <a:effectLst/>
                          <a:latin typeface="Arial" panose="020B0604020202020204" pitchFamily="34" charset="0"/>
                          <a:cs typeface="Arial" panose="020B0604020202020204" pitchFamily="34" charset="0"/>
                        </a:rPr>
                        <a:t>Completions &amp; Production</a:t>
                      </a:r>
                    </a:p>
                  </a:txBody>
                  <a:tcPr marL="22860" marR="22860" marT="0" marB="0" anchor="ctr"/>
                </a:tc>
                <a:tc>
                  <a:txBody>
                    <a:bodyPr/>
                    <a:lstStyle/>
                    <a:p>
                      <a:pPr rtl="0" fontAlgn="ctr"/>
                      <a:r>
                        <a:rPr lang="en-US" sz="1400" dirty="0">
                          <a:solidFill>
                            <a:schemeClr val="accent1">
                              <a:lumMod val="75000"/>
                            </a:schemeClr>
                          </a:solidFill>
                          <a:effectLst/>
                          <a:latin typeface="Arial" panose="020B0604020202020204" pitchFamily="34" charset="0"/>
                          <a:cs typeface="Arial" panose="020B0604020202020204" pitchFamily="34" charset="0"/>
                        </a:rPr>
                        <a:t>Rob Bohn</a:t>
                      </a:r>
                    </a:p>
                  </a:txBody>
                  <a:tcPr marL="22860" marR="22860" marT="0" marB="0" anchor="ctr"/>
                </a:tc>
                <a:tc>
                  <a:txBody>
                    <a:bodyPr/>
                    <a:lstStyle/>
                    <a:p>
                      <a:pPr rtl="0" fontAlgn="ctr"/>
                      <a:r>
                        <a:rPr lang="en-US" sz="1400" dirty="0">
                          <a:solidFill>
                            <a:schemeClr val="accent1">
                              <a:lumMod val="75000"/>
                            </a:schemeClr>
                          </a:solidFill>
                          <a:effectLst/>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robbohn14@gmail.com</a:t>
                      </a:r>
                      <a:r>
                        <a:rPr lang="en-US" sz="1400" dirty="0">
                          <a:solidFill>
                            <a:schemeClr val="accent1">
                              <a:lumMod val="75000"/>
                            </a:schemeClr>
                          </a:solidFill>
                          <a:effectLst/>
                          <a:latin typeface="Arial" panose="020B0604020202020204" pitchFamily="34" charset="0"/>
                          <a:cs typeface="Arial" panose="020B0604020202020204" pitchFamily="34" charset="0"/>
                        </a:rPr>
                        <a:t> </a:t>
                      </a:r>
                    </a:p>
                  </a:txBody>
                  <a:tcPr marL="22860" marR="22860" marT="0" marB="0" anchor="ctr"/>
                </a:tc>
                <a:extLst>
                  <a:ext uri="{0D108BD9-81ED-4DB2-BD59-A6C34878D82A}">
                    <a16:rowId xmlns:a16="http://schemas.microsoft.com/office/drawing/2014/main" val="2970126340"/>
                  </a:ext>
                </a:extLst>
              </a:tr>
              <a:tr h="294640">
                <a:tc>
                  <a:txBody>
                    <a:bodyPr/>
                    <a:lstStyle/>
                    <a:p>
                      <a:pPr rtl="0" fontAlgn="ctr"/>
                      <a:r>
                        <a:rPr lang="en-US" sz="1400" b="0" dirty="0">
                          <a:solidFill>
                            <a:schemeClr val="accent1">
                              <a:lumMod val="75000"/>
                            </a:schemeClr>
                          </a:solidFill>
                          <a:effectLst/>
                          <a:latin typeface="Arial" panose="020B0604020202020204" pitchFamily="34" charset="0"/>
                          <a:cs typeface="Arial" panose="020B0604020202020204" pitchFamily="34" charset="0"/>
                        </a:rPr>
                        <a:t>Computational Fluid Dynamics (</a:t>
                      </a:r>
                      <a:r>
                        <a:rPr lang="en-US" sz="1400" b="0" dirty="0" err="1">
                          <a:solidFill>
                            <a:schemeClr val="accent1">
                              <a:lumMod val="75000"/>
                            </a:schemeClr>
                          </a:solidFill>
                          <a:effectLst/>
                          <a:latin typeface="Arial" panose="020B0604020202020204" pitchFamily="34" charset="0"/>
                          <a:cs typeface="Arial" panose="020B0604020202020204" pitchFamily="34" charset="0"/>
                        </a:rPr>
                        <a:t>Cfd</a:t>
                      </a:r>
                      <a:r>
                        <a:rPr lang="en-US" sz="1400" b="0" dirty="0">
                          <a:solidFill>
                            <a:schemeClr val="accent1">
                              <a:lumMod val="75000"/>
                            </a:schemeClr>
                          </a:solidFill>
                          <a:effectLst/>
                          <a:latin typeface="Arial" panose="020B0604020202020204" pitchFamily="34" charset="0"/>
                          <a:cs typeface="Arial" panose="020B0604020202020204" pitchFamily="34" charset="0"/>
                        </a:rPr>
                        <a:t>) </a:t>
                      </a:r>
                    </a:p>
                  </a:txBody>
                  <a:tcPr marL="22860" marR="22860" marT="0" marB="0" anchor="ctr"/>
                </a:tc>
                <a:tc>
                  <a:txBody>
                    <a:bodyPr/>
                    <a:lstStyle/>
                    <a:p>
                      <a:pPr rtl="0" fontAlgn="ctr"/>
                      <a:r>
                        <a:rPr lang="en-US" sz="1400" b="0" dirty="0" err="1">
                          <a:solidFill>
                            <a:schemeClr val="accent1">
                              <a:lumMod val="75000"/>
                            </a:schemeClr>
                          </a:solidFill>
                          <a:effectLst/>
                          <a:latin typeface="Arial" panose="020B0604020202020204" pitchFamily="34" charset="0"/>
                          <a:cs typeface="Arial" panose="020B0604020202020204" pitchFamily="34" charset="0"/>
                        </a:rPr>
                        <a:t>Madhusuden</a:t>
                      </a:r>
                      <a:r>
                        <a:rPr lang="en-US" sz="1400" b="0" dirty="0">
                          <a:solidFill>
                            <a:schemeClr val="accent1">
                              <a:lumMod val="75000"/>
                            </a:schemeClr>
                          </a:solidFill>
                          <a:effectLst/>
                          <a:latin typeface="Arial" panose="020B0604020202020204" pitchFamily="34" charset="0"/>
                          <a:cs typeface="Arial" panose="020B0604020202020204" pitchFamily="34" charset="0"/>
                        </a:rPr>
                        <a:t> Agrawal</a:t>
                      </a:r>
                    </a:p>
                  </a:txBody>
                  <a:tcPr marL="22860" marR="22860" marT="0" marB="0" anchor="ctr"/>
                </a:tc>
                <a:tc>
                  <a:txBody>
                    <a:bodyPr/>
                    <a:lstStyle/>
                    <a:p>
                      <a:pPr rtl="0" fontAlgn="ctr"/>
                      <a:r>
                        <a:rPr lang="en-US" sz="1400" b="0" u="sng">
                          <a:solidFill>
                            <a:schemeClr val="accent1">
                              <a:lumMod val="75000"/>
                            </a:schemeClr>
                          </a:solidFill>
                          <a:effectLst/>
                          <a:latin typeface="Arial" panose="020B06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madhusuden.agrawal@bp.com</a:t>
                      </a:r>
                      <a:endParaRPr lang="en-US" sz="1400" b="0" u="sng">
                        <a:solidFill>
                          <a:schemeClr val="accent1">
                            <a:lumMod val="75000"/>
                          </a:schemeClr>
                        </a:solidFill>
                        <a:effectLst/>
                        <a:latin typeface="Arial" panose="020B0604020202020204" pitchFamily="34" charset="0"/>
                        <a:cs typeface="Arial" panose="020B0604020202020204" pitchFamily="34" charset="0"/>
                      </a:endParaRPr>
                    </a:p>
                  </a:txBody>
                  <a:tcPr marL="22860" marR="22860" marT="0" marB="0" anchor="ctr"/>
                </a:tc>
                <a:extLst>
                  <a:ext uri="{0D108BD9-81ED-4DB2-BD59-A6C34878D82A}">
                    <a16:rowId xmlns:a16="http://schemas.microsoft.com/office/drawing/2014/main" val="2756901309"/>
                  </a:ext>
                </a:extLst>
              </a:tr>
              <a:tr h="294640">
                <a:tc>
                  <a:txBody>
                    <a:bodyPr/>
                    <a:lstStyle/>
                    <a:p>
                      <a:pPr rtl="0" fontAlgn="ctr"/>
                      <a:r>
                        <a:rPr lang="en-US" sz="1400" b="0" dirty="0">
                          <a:solidFill>
                            <a:schemeClr val="accent1">
                              <a:lumMod val="75000"/>
                            </a:schemeClr>
                          </a:solidFill>
                          <a:effectLst/>
                          <a:latin typeface="Arial" panose="020B0604020202020204" pitchFamily="34" charset="0"/>
                          <a:cs typeface="Arial" panose="020B0604020202020204" pitchFamily="34" charset="0"/>
                        </a:rPr>
                        <a:t>Data Analytics </a:t>
                      </a:r>
                    </a:p>
                  </a:txBody>
                  <a:tcPr marL="22860" marR="22860" marT="0" marB="0" anchor="ctr"/>
                </a:tc>
                <a:tc>
                  <a:txBody>
                    <a:bodyPr/>
                    <a:lstStyle/>
                    <a:p>
                      <a:r>
                        <a:rPr lang="en-US" sz="1400" u="none" dirty="0" err="1">
                          <a:solidFill>
                            <a:schemeClr val="accent1">
                              <a:lumMod val="75000"/>
                            </a:schemeClr>
                          </a:solidFill>
                          <a:effectLst/>
                          <a:latin typeface="Arial" panose="020B0604020202020204" pitchFamily="34" charset="0"/>
                          <a:cs typeface="Arial" panose="020B0604020202020204" pitchFamily="34" charset="0"/>
                        </a:rPr>
                        <a:t>Pushpesh</a:t>
                      </a:r>
                      <a:r>
                        <a:rPr lang="en-US" sz="1400" u="none" dirty="0">
                          <a:solidFill>
                            <a:schemeClr val="accent1">
                              <a:lumMod val="75000"/>
                            </a:schemeClr>
                          </a:solidFill>
                          <a:effectLst/>
                          <a:latin typeface="Arial" panose="020B0604020202020204" pitchFamily="34" charset="0"/>
                          <a:cs typeface="Arial" panose="020B0604020202020204" pitchFamily="34" charset="0"/>
                        </a:rPr>
                        <a:t> Sharma</a:t>
                      </a:r>
                    </a:p>
                  </a:txBody>
                  <a:tcPr marL="31606" marR="31606" marT="31606" marB="31606" anchor="ctr"/>
                </a:tc>
                <a:tc>
                  <a:txBody>
                    <a:bodyPr/>
                    <a:lstStyle/>
                    <a:p>
                      <a:r>
                        <a:rPr lang="en-US" sz="1400" u="none" dirty="0">
                          <a:solidFill>
                            <a:schemeClr val="accent1">
                              <a:lumMod val="75000"/>
                            </a:schemeClr>
                          </a:solidFill>
                          <a:effectLst/>
                          <a:latin typeface="Arial" panose="020B0604020202020204" pitchFamily="34" charset="0"/>
                          <a:cs typeface="Arial" panose="020B0604020202020204" pitchFamily="34" charset="0"/>
                          <a:hlinkClick r:id="rId5">
                            <a:extLst>
                              <a:ext uri="{A12FA001-AC4F-418D-AE19-62706E023703}">
                                <ahyp:hlinkClr xmlns:ahyp="http://schemas.microsoft.com/office/drawing/2018/hyperlinkcolor" val="tx"/>
                              </a:ext>
                            </a:extLst>
                          </a:hlinkClick>
                        </a:rPr>
                        <a:t>s.pushpesh@gmail.com</a:t>
                      </a:r>
                      <a:r>
                        <a:rPr lang="en-US" sz="1400" u="none" dirty="0">
                          <a:solidFill>
                            <a:schemeClr val="accent1">
                              <a:lumMod val="75000"/>
                            </a:schemeClr>
                          </a:solidFill>
                          <a:effectLst/>
                          <a:latin typeface="Arial" panose="020B0604020202020204" pitchFamily="34" charset="0"/>
                          <a:cs typeface="Arial" panose="020B0604020202020204" pitchFamily="34" charset="0"/>
                        </a:rPr>
                        <a:t> </a:t>
                      </a:r>
                    </a:p>
                  </a:txBody>
                  <a:tcPr marL="31606" marR="31606" marT="31606" marB="31606" anchor="ctr"/>
                </a:tc>
                <a:extLst>
                  <a:ext uri="{0D108BD9-81ED-4DB2-BD59-A6C34878D82A}">
                    <a16:rowId xmlns:a16="http://schemas.microsoft.com/office/drawing/2014/main" val="374849892"/>
                  </a:ext>
                </a:extLst>
              </a:tr>
              <a:tr h="294640">
                <a:tc>
                  <a:txBody>
                    <a:bodyPr/>
                    <a:lstStyle/>
                    <a:p>
                      <a:pPr rtl="0" fontAlgn="ctr"/>
                      <a:r>
                        <a:rPr lang="en-US" sz="1400" b="0" dirty="0">
                          <a:solidFill>
                            <a:schemeClr val="accent1">
                              <a:lumMod val="75000"/>
                            </a:schemeClr>
                          </a:solidFill>
                          <a:effectLst/>
                          <a:latin typeface="Arial" panose="020B0604020202020204" pitchFamily="34" charset="0"/>
                          <a:cs typeface="Arial" panose="020B0604020202020204" pitchFamily="34" charset="0"/>
                        </a:rPr>
                        <a:t>Drilling</a:t>
                      </a:r>
                    </a:p>
                  </a:txBody>
                  <a:tcPr marL="22860" marR="22860" marT="0" marB="0" anchor="ctr"/>
                </a:tc>
                <a:tc>
                  <a:txBody>
                    <a:bodyPr/>
                    <a:lstStyle/>
                    <a:p>
                      <a:pPr rtl="0" fontAlgn="ctr"/>
                      <a:r>
                        <a:rPr lang="en-US" sz="1400" b="0">
                          <a:solidFill>
                            <a:schemeClr val="accent1">
                              <a:lumMod val="75000"/>
                            </a:schemeClr>
                          </a:solidFill>
                          <a:effectLst/>
                          <a:latin typeface="Arial" panose="020B0604020202020204" pitchFamily="34" charset="0"/>
                          <a:cs typeface="Arial" panose="020B0604020202020204" pitchFamily="34" charset="0"/>
                        </a:rPr>
                        <a:t>Tyler Reynolds </a:t>
                      </a:r>
                    </a:p>
                  </a:txBody>
                  <a:tcPr marL="22860" marR="22860" marT="0" marB="0" anchor="ctr"/>
                </a:tc>
                <a:tc>
                  <a:txBody>
                    <a:bodyPr/>
                    <a:lstStyle/>
                    <a:p>
                      <a:pPr rtl="0" fontAlgn="ctr"/>
                      <a:r>
                        <a:rPr lang="en-US" sz="1400" b="0" u="sng" dirty="0">
                          <a:solidFill>
                            <a:schemeClr val="accent1">
                              <a:lumMod val="75000"/>
                            </a:schemeClr>
                          </a:solidFill>
                          <a:effectLst/>
                          <a:latin typeface="Arial" panose="020B0604020202020204" pitchFamily="34" charset="0"/>
                          <a:cs typeface="Arial" panose="020B0604020202020204" pitchFamily="34" charset="0"/>
                        </a:rPr>
                        <a:t>tyler.r.reynolds@gmail.com</a:t>
                      </a:r>
                    </a:p>
                  </a:txBody>
                  <a:tcPr marL="22860" marR="22860" marT="0" marB="0" anchor="ctr"/>
                </a:tc>
                <a:extLst>
                  <a:ext uri="{0D108BD9-81ED-4DB2-BD59-A6C34878D82A}">
                    <a16:rowId xmlns:a16="http://schemas.microsoft.com/office/drawing/2014/main" val="1829286166"/>
                  </a:ext>
                </a:extLst>
              </a:tr>
              <a:tr h="294640">
                <a:tc>
                  <a:txBody>
                    <a:bodyPr/>
                    <a:lstStyle/>
                    <a:p>
                      <a:pPr rtl="0" fontAlgn="ctr"/>
                      <a:r>
                        <a:rPr lang="en-US" sz="1400" b="0" dirty="0">
                          <a:solidFill>
                            <a:schemeClr val="accent1">
                              <a:lumMod val="75000"/>
                            </a:schemeClr>
                          </a:solidFill>
                          <a:effectLst/>
                          <a:latin typeface="Arial" panose="020B0604020202020204" pitchFamily="34" charset="0"/>
                          <a:cs typeface="Arial" panose="020B0604020202020204" pitchFamily="34" charset="0"/>
                        </a:rPr>
                        <a:t>General Meeting</a:t>
                      </a:r>
                    </a:p>
                  </a:txBody>
                  <a:tcPr marL="22860" marR="22860" marT="0" marB="0" anchor="ctr"/>
                </a:tc>
                <a:tc>
                  <a:txBody>
                    <a:bodyPr/>
                    <a:lstStyle/>
                    <a:p>
                      <a:pPr rtl="0" fontAlgn="ctr"/>
                      <a:r>
                        <a:rPr lang="en-US" sz="1400" b="0">
                          <a:solidFill>
                            <a:schemeClr val="accent1">
                              <a:lumMod val="75000"/>
                            </a:schemeClr>
                          </a:solidFill>
                          <a:effectLst/>
                          <a:latin typeface="Arial" panose="020B0604020202020204" pitchFamily="34" charset="0"/>
                          <a:cs typeface="Arial" panose="020B0604020202020204" pitchFamily="34" charset="0"/>
                        </a:rPr>
                        <a:t>Roberto Saucedo</a:t>
                      </a:r>
                    </a:p>
                  </a:txBody>
                  <a:tcPr marL="22860" marR="22860" marT="0" marB="0" anchor="ctr"/>
                </a:tc>
                <a:tc>
                  <a:txBody>
                    <a:bodyPr/>
                    <a:lstStyle/>
                    <a:p>
                      <a:pPr rtl="0" fontAlgn="ctr"/>
                      <a:r>
                        <a:rPr lang="en-US" sz="1400" b="0" u="sng" dirty="0">
                          <a:solidFill>
                            <a:schemeClr val="accent1">
                              <a:lumMod val="75000"/>
                            </a:schemeClr>
                          </a:solidFill>
                          <a:effectLst/>
                          <a:latin typeface="Arial" panose="020B0604020202020204" pitchFamily="34" charset="0"/>
                          <a:cs typeface="Arial" panose="020B0604020202020204" pitchFamily="34" charset="0"/>
                          <a:hlinkClick r:id="rId6">
                            <a:extLst>
                              <a:ext uri="{A12FA001-AC4F-418D-AE19-62706E023703}">
                                <ahyp:hlinkClr xmlns:ahyp="http://schemas.microsoft.com/office/drawing/2018/hyperlinkcolor" val="tx"/>
                              </a:ext>
                            </a:extLst>
                          </a:hlinkClick>
                        </a:rPr>
                        <a:t>robertsaucedo@gmail.com</a:t>
                      </a:r>
                      <a:endParaRPr lang="en-US" sz="1400" b="0" u="sng" dirty="0">
                        <a:solidFill>
                          <a:schemeClr val="accent1">
                            <a:lumMod val="75000"/>
                          </a:schemeClr>
                        </a:solidFill>
                        <a:effectLst/>
                        <a:latin typeface="Arial" panose="020B0604020202020204" pitchFamily="34" charset="0"/>
                        <a:cs typeface="Arial" panose="020B0604020202020204" pitchFamily="34" charset="0"/>
                      </a:endParaRPr>
                    </a:p>
                  </a:txBody>
                  <a:tcPr marL="22860" marR="22860" marT="0" marB="0" anchor="ctr"/>
                </a:tc>
                <a:extLst>
                  <a:ext uri="{0D108BD9-81ED-4DB2-BD59-A6C34878D82A}">
                    <a16:rowId xmlns:a16="http://schemas.microsoft.com/office/drawing/2014/main" val="3540062286"/>
                  </a:ext>
                </a:extLst>
              </a:tr>
              <a:tr h="294640">
                <a:tc>
                  <a:txBody>
                    <a:bodyPr/>
                    <a:lstStyle/>
                    <a:p>
                      <a:pPr rtl="0" fontAlgn="ctr"/>
                      <a:r>
                        <a:rPr lang="en-US" sz="1400" b="0" dirty="0">
                          <a:solidFill>
                            <a:schemeClr val="accent1">
                              <a:lumMod val="75000"/>
                            </a:schemeClr>
                          </a:solidFill>
                          <a:effectLst/>
                          <a:latin typeface="Arial" panose="020B0604020202020204" pitchFamily="34" charset="0"/>
                          <a:cs typeface="Arial" panose="020B0604020202020204" pitchFamily="34" charset="0"/>
                        </a:rPr>
                        <a:t>Innovate</a:t>
                      </a:r>
                    </a:p>
                  </a:txBody>
                  <a:tcPr marL="22860" marR="22860" marT="0" marB="0" anchor="ctr"/>
                </a:tc>
                <a:tc>
                  <a:txBody>
                    <a:bodyPr/>
                    <a:lstStyle/>
                    <a:p>
                      <a:pPr rtl="0" fontAlgn="ctr"/>
                      <a:r>
                        <a:rPr lang="en-US" sz="1400" b="0" dirty="0">
                          <a:solidFill>
                            <a:schemeClr val="accent1">
                              <a:lumMod val="75000"/>
                            </a:schemeClr>
                          </a:solidFill>
                          <a:effectLst/>
                          <a:latin typeface="Arial" panose="020B0604020202020204" pitchFamily="34" charset="0"/>
                          <a:cs typeface="Arial" panose="020B0604020202020204" pitchFamily="34" charset="0"/>
                        </a:rPr>
                        <a:t>Tim Stephens</a:t>
                      </a:r>
                    </a:p>
                  </a:txBody>
                  <a:tcPr marL="22860" marR="22860" marT="0" marB="0" anchor="ctr"/>
                </a:tc>
                <a:tc>
                  <a:txBody>
                    <a:bodyPr/>
                    <a:lstStyle/>
                    <a:p>
                      <a:pPr rtl="0" fontAlgn="ctr"/>
                      <a:r>
                        <a:rPr lang="en-US" sz="1400" b="0" u="sng">
                          <a:solidFill>
                            <a:schemeClr val="accent1">
                              <a:lumMod val="75000"/>
                            </a:schemeClr>
                          </a:solidFill>
                          <a:effectLst/>
                          <a:latin typeface="Arial" panose="020B0604020202020204" pitchFamily="34" charset="0"/>
                          <a:cs typeface="Arial" panose="020B0604020202020204" pitchFamily="34" charset="0"/>
                          <a:hlinkClick r:id="rId7">
                            <a:extLst>
                              <a:ext uri="{A12FA001-AC4F-418D-AE19-62706E023703}">
                                <ahyp:hlinkClr xmlns:ahyp="http://schemas.microsoft.com/office/drawing/2018/hyperlinkcolor" val="tx"/>
                              </a:ext>
                            </a:extLst>
                          </a:hlinkClick>
                        </a:rPr>
                        <a:t>ceramist@att.net</a:t>
                      </a:r>
                      <a:endParaRPr lang="en-US" sz="1400" b="0" u="sng">
                        <a:solidFill>
                          <a:schemeClr val="accent1">
                            <a:lumMod val="75000"/>
                          </a:schemeClr>
                        </a:solidFill>
                        <a:effectLst/>
                        <a:latin typeface="Arial" panose="020B0604020202020204" pitchFamily="34" charset="0"/>
                        <a:cs typeface="Arial" panose="020B0604020202020204" pitchFamily="34" charset="0"/>
                      </a:endParaRPr>
                    </a:p>
                  </a:txBody>
                  <a:tcPr marL="22860" marR="22860" marT="0" marB="0" anchor="ctr"/>
                </a:tc>
                <a:extLst>
                  <a:ext uri="{0D108BD9-81ED-4DB2-BD59-A6C34878D82A}">
                    <a16:rowId xmlns:a16="http://schemas.microsoft.com/office/drawing/2014/main" val="3721908217"/>
                  </a:ext>
                </a:extLst>
              </a:tr>
              <a:tr h="294640">
                <a:tc>
                  <a:txBody>
                    <a:bodyPr/>
                    <a:lstStyle/>
                    <a:p>
                      <a:pPr rtl="0" fontAlgn="ctr"/>
                      <a:r>
                        <a:rPr lang="en-US" sz="1400" b="0" dirty="0">
                          <a:solidFill>
                            <a:schemeClr val="accent1">
                              <a:lumMod val="75000"/>
                            </a:schemeClr>
                          </a:solidFill>
                          <a:effectLst/>
                          <a:latin typeface="Arial" panose="020B0604020202020204" pitchFamily="34" charset="0"/>
                          <a:cs typeface="Arial" panose="020B0604020202020204" pitchFamily="34" charset="0"/>
                        </a:rPr>
                        <a:t>Northside</a:t>
                      </a:r>
                    </a:p>
                  </a:txBody>
                  <a:tcPr marL="22860" marR="22860" marT="0" marB="0" anchor="ctr"/>
                </a:tc>
                <a:tc>
                  <a:txBody>
                    <a:bodyPr/>
                    <a:lstStyle/>
                    <a:p>
                      <a:pPr rtl="0" fontAlgn="ctr"/>
                      <a:r>
                        <a:rPr lang="en-US" sz="1400" b="0">
                          <a:solidFill>
                            <a:schemeClr val="accent1">
                              <a:lumMod val="75000"/>
                            </a:schemeClr>
                          </a:solidFill>
                          <a:effectLst/>
                          <a:latin typeface="Arial" panose="020B0604020202020204" pitchFamily="34" charset="0"/>
                          <a:cs typeface="Arial" panose="020B0604020202020204" pitchFamily="34" charset="0"/>
                        </a:rPr>
                        <a:t>Holli Cramm </a:t>
                      </a:r>
                    </a:p>
                  </a:txBody>
                  <a:tcPr marL="22860" marR="22860" marT="0" marB="0" anchor="ctr"/>
                </a:tc>
                <a:tc>
                  <a:txBody>
                    <a:bodyPr/>
                    <a:lstStyle/>
                    <a:p>
                      <a:pPr rtl="0" fontAlgn="ctr"/>
                      <a:r>
                        <a:rPr lang="en-US" sz="1400" b="0" u="sng" dirty="0">
                          <a:solidFill>
                            <a:schemeClr val="accent1">
                              <a:lumMod val="75000"/>
                            </a:schemeClr>
                          </a:solidFill>
                          <a:effectLst/>
                          <a:latin typeface="Arial" panose="020B0604020202020204" pitchFamily="34" charset="0"/>
                          <a:cs typeface="Arial" panose="020B0604020202020204" pitchFamily="34" charset="0"/>
                          <a:hlinkClick r:id="rId8">
                            <a:extLst>
                              <a:ext uri="{A12FA001-AC4F-418D-AE19-62706E023703}">
                                <ahyp:hlinkClr xmlns:ahyp="http://schemas.microsoft.com/office/drawing/2018/hyperlinkcolor" val="tx"/>
                              </a:ext>
                            </a:extLst>
                          </a:hlinkClick>
                        </a:rPr>
                        <a:t>hcramm@stokesandspiehler.net</a:t>
                      </a:r>
                      <a:endParaRPr lang="en-US" sz="1400" b="0" u="sng" dirty="0">
                        <a:solidFill>
                          <a:schemeClr val="accent1">
                            <a:lumMod val="75000"/>
                          </a:schemeClr>
                        </a:solidFill>
                        <a:effectLst/>
                        <a:latin typeface="Arial" panose="020B0604020202020204" pitchFamily="34" charset="0"/>
                        <a:cs typeface="Arial" panose="020B0604020202020204" pitchFamily="34" charset="0"/>
                      </a:endParaRPr>
                    </a:p>
                  </a:txBody>
                  <a:tcPr marL="22860" marR="22860" marT="0" marB="0" anchor="ctr"/>
                </a:tc>
                <a:extLst>
                  <a:ext uri="{0D108BD9-81ED-4DB2-BD59-A6C34878D82A}">
                    <a16:rowId xmlns:a16="http://schemas.microsoft.com/office/drawing/2014/main" val="4104300420"/>
                  </a:ext>
                </a:extLst>
              </a:tr>
              <a:tr h="294640">
                <a:tc>
                  <a:txBody>
                    <a:bodyPr/>
                    <a:lstStyle/>
                    <a:p>
                      <a:pPr rtl="0" fontAlgn="ctr"/>
                      <a:r>
                        <a:rPr lang="en-US" sz="1400" b="0" dirty="0">
                          <a:solidFill>
                            <a:schemeClr val="accent1">
                              <a:lumMod val="75000"/>
                            </a:schemeClr>
                          </a:solidFill>
                          <a:effectLst/>
                          <a:latin typeface="Arial" panose="020B0604020202020204" pitchFamily="34" charset="0"/>
                          <a:cs typeface="Arial" panose="020B0604020202020204" pitchFamily="34" charset="0"/>
                        </a:rPr>
                        <a:t>Permian Basin</a:t>
                      </a:r>
                    </a:p>
                  </a:txBody>
                  <a:tcPr marL="22860" marR="22860" marT="0" marB="0" anchor="ctr"/>
                </a:tc>
                <a:tc>
                  <a:txBody>
                    <a:bodyPr/>
                    <a:lstStyle/>
                    <a:p>
                      <a:pPr rtl="0" fontAlgn="ctr"/>
                      <a:r>
                        <a:rPr lang="en-US" sz="1400" dirty="0">
                          <a:solidFill>
                            <a:schemeClr val="accent1">
                              <a:lumMod val="75000"/>
                            </a:schemeClr>
                          </a:solidFill>
                          <a:effectLst/>
                          <a:latin typeface="Arial" panose="020B0604020202020204" pitchFamily="34" charset="0"/>
                          <a:cs typeface="Arial" panose="020B0604020202020204" pitchFamily="34" charset="0"/>
                        </a:rPr>
                        <a:t>Pending</a:t>
                      </a:r>
                    </a:p>
                  </a:txBody>
                  <a:tcPr marL="22860" marR="22860" marT="0" marB="0" anchor="ctr"/>
                </a:tc>
                <a:tc>
                  <a:txBody>
                    <a:bodyPr/>
                    <a:lstStyle/>
                    <a:p>
                      <a:pPr rtl="0" fontAlgn="ctr"/>
                      <a:r>
                        <a:rPr lang="en-US" sz="1400" dirty="0">
                          <a:solidFill>
                            <a:schemeClr val="accent1">
                              <a:lumMod val="75000"/>
                            </a:schemeClr>
                          </a:solidFill>
                          <a:effectLst/>
                          <a:latin typeface="Arial" panose="020B0604020202020204" pitchFamily="34" charset="0"/>
                          <a:cs typeface="Arial" panose="020B0604020202020204" pitchFamily="34" charset="0"/>
                        </a:rPr>
                        <a:t>TBD</a:t>
                      </a:r>
                    </a:p>
                  </a:txBody>
                  <a:tcPr marL="22860" marR="22860" marT="0" marB="0" anchor="ctr"/>
                </a:tc>
                <a:extLst>
                  <a:ext uri="{0D108BD9-81ED-4DB2-BD59-A6C34878D82A}">
                    <a16:rowId xmlns:a16="http://schemas.microsoft.com/office/drawing/2014/main" val="3205104180"/>
                  </a:ext>
                </a:extLst>
              </a:tr>
              <a:tr h="294640">
                <a:tc>
                  <a:txBody>
                    <a:bodyPr/>
                    <a:lstStyle/>
                    <a:p>
                      <a:pPr rtl="0" fontAlgn="ctr"/>
                      <a:r>
                        <a:rPr lang="en-US" sz="1400" b="0" dirty="0">
                          <a:solidFill>
                            <a:schemeClr val="accent1">
                              <a:lumMod val="75000"/>
                            </a:schemeClr>
                          </a:solidFill>
                          <a:effectLst/>
                          <a:latin typeface="Arial" panose="020B0604020202020204" pitchFamily="34" charset="0"/>
                          <a:cs typeface="Arial" panose="020B0604020202020204" pitchFamily="34" charset="0"/>
                        </a:rPr>
                        <a:t>Research &amp; Development </a:t>
                      </a:r>
                    </a:p>
                  </a:txBody>
                  <a:tcPr marL="22860" marR="22860" marT="0" marB="0" anchor="ctr"/>
                </a:tc>
                <a:tc>
                  <a:txBody>
                    <a:bodyPr/>
                    <a:lstStyle/>
                    <a:p>
                      <a:pPr rtl="0" fontAlgn="ctr"/>
                      <a:r>
                        <a:rPr lang="en-US" sz="1400" b="0">
                          <a:solidFill>
                            <a:schemeClr val="accent1">
                              <a:lumMod val="75000"/>
                            </a:schemeClr>
                          </a:solidFill>
                          <a:effectLst/>
                          <a:latin typeface="Arial" panose="020B0604020202020204" pitchFamily="34" charset="0"/>
                          <a:cs typeface="Arial" panose="020B0604020202020204" pitchFamily="34" charset="0"/>
                        </a:rPr>
                        <a:t>Amit Patil</a:t>
                      </a:r>
                    </a:p>
                  </a:txBody>
                  <a:tcPr marL="22860" marR="22860" marT="0" marB="0" anchor="ctr"/>
                </a:tc>
                <a:tc>
                  <a:txBody>
                    <a:bodyPr/>
                    <a:lstStyle/>
                    <a:p>
                      <a:pPr rtl="0" fontAlgn="ctr"/>
                      <a:r>
                        <a:rPr lang="en-US" sz="1400" b="0" u="sng" dirty="0">
                          <a:solidFill>
                            <a:schemeClr val="accent1">
                              <a:lumMod val="75000"/>
                            </a:schemeClr>
                          </a:solidFill>
                          <a:effectLst/>
                          <a:latin typeface="Arial" panose="020B0604020202020204" pitchFamily="34" charset="0"/>
                          <a:cs typeface="Arial" panose="020B0604020202020204" pitchFamily="34" charset="0"/>
                          <a:hlinkClick r:id="rId9">
                            <a:extLst>
                              <a:ext uri="{A12FA001-AC4F-418D-AE19-62706E023703}">
                                <ahyp:hlinkClr xmlns:ahyp="http://schemas.microsoft.com/office/drawing/2018/hyperlinkcolor" val="tx"/>
                              </a:ext>
                            </a:extLst>
                          </a:hlinkClick>
                        </a:rPr>
                        <a:t>apatil14@onesubsea.slb.com</a:t>
                      </a:r>
                      <a:endParaRPr lang="en-US" sz="1400" b="0" u="sng" dirty="0">
                        <a:solidFill>
                          <a:schemeClr val="accent1">
                            <a:lumMod val="75000"/>
                          </a:schemeClr>
                        </a:solidFill>
                        <a:effectLst/>
                        <a:latin typeface="Arial" panose="020B0604020202020204" pitchFamily="34" charset="0"/>
                        <a:cs typeface="Arial" panose="020B0604020202020204" pitchFamily="34" charset="0"/>
                      </a:endParaRPr>
                    </a:p>
                  </a:txBody>
                  <a:tcPr marL="22860" marR="22860" marT="0" marB="0" anchor="ctr"/>
                </a:tc>
                <a:extLst>
                  <a:ext uri="{0D108BD9-81ED-4DB2-BD59-A6C34878D82A}">
                    <a16:rowId xmlns:a16="http://schemas.microsoft.com/office/drawing/2014/main" val="4224830576"/>
                  </a:ext>
                </a:extLst>
              </a:tr>
              <a:tr h="294640">
                <a:tc>
                  <a:txBody>
                    <a:bodyPr/>
                    <a:lstStyle/>
                    <a:p>
                      <a:pPr rtl="0" fontAlgn="ctr"/>
                      <a:r>
                        <a:rPr lang="en-US" sz="1400" b="0" dirty="0">
                          <a:solidFill>
                            <a:schemeClr val="accent1">
                              <a:lumMod val="75000"/>
                            </a:schemeClr>
                          </a:solidFill>
                          <a:effectLst/>
                          <a:latin typeface="Arial" panose="020B0604020202020204" pitchFamily="34" charset="0"/>
                          <a:cs typeface="Arial" panose="020B0604020202020204" pitchFamily="34" charset="0"/>
                        </a:rPr>
                        <a:t>Reservoir</a:t>
                      </a:r>
                    </a:p>
                  </a:txBody>
                  <a:tcPr marL="22860" marR="22860" marT="0" marB="0" anchor="ctr"/>
                </a:tc>
                <a:tc>
                  <a:txBody>
                    <a:bodyPr/>
                    <a:lstStyle/>
                    <a:p>
                      <a:pPr rtl="0" fontAlgn="ctr"/>
                      <a:r>
                        <a:rPr lang="en-US" sz="1400" b="0">
                          <a:solidFill>
                            <a:schemeClr val="accent1">
                              <a:lumMod val="75000"/>
                            </a:schemeClr>
                          </a:solidFill>
                          <a:effectLst/>
                          <a:latin typeface="Arial" panose="020B0604020202020204" pitchFamily="34" charset="0"/>
                          <a:cs typeface="Arial" panose="020B0604020202020204" pitchFamily="34" charset="0"/>
                        </a:rPr>
                        <a:t>Kiran Venepalli</a:t>
                      </a:r>
                    </a:p>
                  </a:txBody>
                  <a:tcPr marL="22860" marR="22860" marT="0" marB="0" anchor="ctr"/>
                </a:tc>
                <a:tc>
                  <a:txBody>
                    <a:bodyPr/>
                    <a:lstStyle/>
                    <a:p>
                      <a:pPr rtl="0" fontAlgn="ctr"/>
                      <a:r>
                        <a:rPr lang="en-US" sz="1400" b="0" u="sng" dirty="0">
                          <a:solidFill>
                            <a:schemeClr val="accent1">
                              <a:lumMod val="75000"/>
                            </a:schemeClr>
                          </a:solidFill>
                          <a:effectLst/>
                          <a:latin typeface="Arial" panose="020B0604020202020204" pitchFamily="34" charset="0"/>
                          <a:cs typeface="Arial" panose="020B0604020202020204" pitchFamily="34" charset="0"/>
                          <a:hlinkClick r:id="rId10">
                            <a:extLst>
                              <a:ext uri="{A12FA001-AC4F-418D-AE19-62706E023703}">
                                <ahyp:hlinkClr xmlns:ahyp="http://schemas.microsoft.com/office/drawing/2018/hyperlinkcolor" val="tx"/>
                              </a:ext>
                            </a:extLst>
                          </a:hlinkClick>
                        </a:rPr>
                        <a:t>kkvenepalli@gmail.com</a:t>
                      </a:r>
                      <a:endParaRPr lang="en-US" sz="1400" b="0" u="sng" dirty="0">
                        <a:solidFill>
                          <a:schemeClr val="accent1">
                            <a:lumMod val="75000"/>
                          </a:schemeClr>
                        </a:solidFill>
                        <a:effectLst/>
                        <a:latin typeface="Arial" panose="020B0604020202020204" pitchFamily="34" charset="0"/>
                        <a:cs typeface="Arial" panose="020B0604020202020204" pitchFamily="34" charset="0"/>
                      </a:endParaRPr>
                    </a:p>
                  </a:txBody>
                  <a:tcPr marL="22860" marR="22860" marT="0" marB="0" anchor="ctr"/>
                </a:tc>
                <a:extLst>
                  <a:ext uri="{0D108BD9-81ED-4DB2-BD59-A6C34878D82A}">
                    <a16:rowId xmlns:a16="http://schemas.microsoft.com/office/drawing/2014/main" val="712830051"/>
                  </a:ext>
                </a:extLst>
              </a:tr>
              <a:tr h="294640">
                <a:tc>
                  <a:txBody>
                    <a:bodyPr/>
                    <a:lstStyle/>
                    <a:p>
                      <a:pPr rtl="0" fontAlgn="ctr"/>
                      <a:r>
                        <a:rPr lang="en-US" sz="1400" b="0" dirty="0">
                          <a:solidFill>
                            <a:schemeClr val="accent1">
                              <a:lumMod val="75000"/>
                            </a:schemeClr>
                          </a:solidFill>
                          <a:effectLst/>
                          <a:latin typeface="Arial" panose="020B0604020202020204" pitchFamily="34" charset="0"/>
                          <a:cs typeface="Arial" panose="020B0604020202020204" pitchFamily="34" charset="0"/>
                        </a:rPr>
                        <a:t>Westside</a:t>
                      </a:r>
                    </a:p>
                  </a:txBody>
                  <a:tcPr marL="22860" marR="22860" marT="0" marB="0" anchor="ctr"/>
                </a:tc>
                <a:tc>
                  <a:txBody>
                    <a:bodyPr/>
                    <a:lstStyle/>
                    <a:p>
                      <a:pPr rtl="0" fontAlgn="ctr"/>
                      <a:r>
                        <a:rPr lang="en-US" sz="1400" dirty="0">
                          <a:solidFill>
                            <a:schemeClr val="accent1">
                              <a:lumMod val="75000"/>
                            </a:schemeClr>
                          </a:solidFill>
                          <a:effectLst/>
                          <a:latin typeface="Arial" panose="020B0604020202020204" pitchFamily="34" charset="0"/>
                          <a:cs typeface="Arial" panose="020B0604020202020204" pitchFamily="34" charset="0"/>
                        </a:rPr>
                        <a:t>Pending</a:t>
                      </a:r>
                    </a:p>
                  </a:txBody>
                  <a:tcPr marL="22860" marR="22860" marT="0" marB="0" anchor="ctr"/>
                </a:tc>
                <a:tc>
                  <a:txBody>
                    <a:bodyPr/>
                    <a:lstStyle/>
                    <a:p>
                      <a:pPr rtl="0" fontAlgn="ctr"/>
                      <a:r>
                        <a:rPr lang="en-US" sz="1400">
                          <a:solidFill>
                            <a:schemeClr val="accent1">
                              <a:lumMod val="75000"/>
                            </a:schemeClr>
                          </a:solidFill>
                          <a:effectLst/>
                          <a:latin typeface="Arial" panose="020B0604020202020204" pitchFamily="34" charset="0"/>
                          <a:cs typeface="Arial" panose="020B0604020202020204" pitchFamily="34" charset="0"/>
                        </a:rPr>
                        <a:t>TBD</a:t>
                      </a:r>
                      <a:endParaRPr lang="en-US" sz="1400" dirty="0">
                        <a:solidFill>
                          <a:schemeClr val="accent1">
                            <a:lumMod val="75000"/>
                          </a:schemeClr>
                        </a:solidFill>
                        <a:effectLst/>
                        <a:latin typeface="Arial" panose="020B0604020202020204" pitchFamily="34" charset="0"/>
                        <a:cs typeface="Arial" panose="020B0604020202020204" pitchFamily="34" charset="0"/>
                      </a:endParaRPr>
                    </a:p>
                  </a:txBody>
                  <a:tcPr marL="22860" marR="22860" marT="0" marB="0" anchor="ctr"/>
                </a:tc>
                <a:extLst>
                  <a:ext uri="{0D108BD9-81ED-4DB2-BD59-A6C34878D82A}">
                    <a16:rowId xmlns:a16="http://schemas.microsoft.com/office/drawing/2014/main" val="1069724567"/>
                  </a:ext>
                </a:extLst>
              </a:tr>
            </a:tbl>
          </a:graphicData>
        </a:graphic>
      </p:graphicFrame>
    </p:spTree>
    <p:extLst>
      <p:ext uri="{BB962C8B-B14F-4D97-AF65-F5344CB8AC3E}">
        <p14:creationId xmlns:p14="http://schemas.microsoft.com/office/powerpoint/2010/main" val="15202746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8F64F6-9CE8-4199-81DF-80CC7199F5ED}"/>
              </a:ext>
            </a:extLst>
          </p:cNvPr>
          <p:cNvSpPr>
            <a:spLocks noGrp="1"/>
          </p:cNvSpPr>
          <p:nvPr>
            <p:ph type="title"/>
          </p:nvPr>
        </p:nvSpPr>
        <p:spPr/>
        <p:txBody>
          <a:bodyPr/>
          <a:lstStyle/>
          <a:p>
            <a:r>
              <a:rPr lang="en-US" dirty="0"/>
              <a:t>SPE GCS Committee Contacts</a:t>
            </a:r>
          </a:p>
        </p:txBody>
      </p:sp>
      <p:graphicFrame>
        <p:nvGraphicFramePr>
          <p:cNvPr id="3" name="Table 2">
            <a:extLst>
              <a:ext uri="{FF2B5EF4-FFF2-40B4-BE49-F238E27FC236}">
                <a16:creationId xmlns:a16="http://schemas.microsoft.com/office/drawing/2014/main" id="{5B51D5B1-4084-4564-B384-9BD89B2F71B7}"/>
              </a:ext>
            </a:extLst>
          </p:cNvPr>
          <p:cNvGraphicFramePr>
            <a:graphicFrameLocks noGrp="1"/>
          </p:cNvGraphicFramePr>
          <p:nvPr>
            <p:extLst>
              <p:ext uri="{D42A27DB-BD31-4B8C-83A1-F6EECF244321}">
                <p14:modId xmlns:p14="http://schemas.microsoft.com/office/powerpoint/2010/main" val="652369927"/>
              </p:ext>
            </p:extLst>
          </p:nvPr>
        </p:nvGraphicFramePr>
        <p:xfrm>
          <a:off x="455340" y="1600200"/>
          <a:ext cx="8184544" cy="3535680"/>
        </p:xfrm>
        <a:graphic>
          <a:graphicData uri="http://schemas.openxmlformats.org/drawingml/2006/table">
            <a:tbl>
              <a:tblPr>
                <a:tableStyleId>{8EC20E35-A176-4012-BC5E-935CFFF8708E}</a:tableStyleId>
              </a:tblPr>
              <a:tblGrid>
                <a:gridCol w="2317145">
                  <a:extLst>
                    <a:ext uri="{9D8B030D-6E8A-4147-A177-3AD203B41FA5}">
                      <a16:colId xmlns:a16="http://schemas.microsoft.com/office/drawing/2014/main" val="3999347127"/>
                    </a:ext>
                  </a:extLst>
                </a:gridCol>
                <a:gridCol w="2590800">
                  <a:extLst>
                    <a:ext uri="{9D8B030D-6E8A-4147-A177-3AD203B41FA5}">
                      <a16:colId xmlns:a16="http://schemas.microsoft.com/office/drawing/2014/main" val="894788629"/>
                    </a:ext>
                  </a:extLst>
                </a:gridCol>
                <a:gridCol w="3276599">
                  <a:extLst>
                    <a:ext uri="{9D8B030D-6E8A-4147-A177-3AD203B41FA5}">
                      <a16:colId xmlns:a16="http://schemas.microsoft.com/office/drawing/2014/main" val="1145240694"/>
                    </a:ext>
                  </a:extLst>
                </a:gridCol>
              </a:tblGrid>
              <a:tr h="294640">
                <a:tc>
                  <a:txBody>
                    <a:bodyPr/>
                    <a:lstStyle/>
                    <a:p>
                      <a:r>
                        <a:rPr lang="en-US" sz="1400" b="1" dirty="0">
                          <a:solidFill>
                            <a:schemeClr val="accent1">
                              <a:lumMod val="75000"/>
                            </a:schemeClr>
                          </a:solidFill>
                          <a:effectLst/>
                          <a:latin typeface="Arial" panose="020B0604020202020204" pitchFamily="34" charset="0"/>
                          <a:cs typeface="Arial" panose="020B0604020202020204" pitchFamily="34" charset="0"/>
                        </a:rPr>
                        <a:t>Committee</a:t>
                      </a:r>
                    </a:p>
                  </a:txBody>
                  <a:tcPr marL="31606" marR="31606" marT="31606" marB="31606" anchor="ctr"/>
                </a:tc>
                <a:tc>
                  <a:txBody>
                    <a:bodyPr/>
                    <a:lstStyle/>
                    <a:p>
                      <a:r>
                        <a:rPr lang="en-US" sz="1400" b="1" dirty="0">
                          <a:solidFill>
                            <a:schemeClr val="accent1">
                              <a:lumMod val="75000"/>
                            </a:schemeClr>
                          </a:solidFill>
                          <a:effectLst/>
                          <a:latin typeface="Arial" panose="020B0604020202020204" pitchFamily="34" charset="0"/>
                          <a:cs typeface="Arial" panose="020B0604020202020204" pitchFamily="34" charset="0"/>
                        </a:rPr>
                        <a:t>Name</a:t>
                      </a:r>
                    </a:p>
                  </a:txBody>
                  <a:tcPr marL="31606" marR="31606" marT="31606" marB="31606" anchor="ctr"/>
                </a:tc>
                <a:tc>
                  <a:txBody>
                    <a:bodyPr/>
                    <a:lstStyle/>
                    <a:p>
                      <a:r>
                        <a:rPr lang="en-US" sz="1400" b="1" dirty="0">
                          <a:solidFill>
                            <a:schemeClr val="accent1">
                              <a:lumMod val="75000"/>
                            </a:schemeClr>
                          </a:solidFill>
                          <a:effectLst/>
                          <a:latin typeface="Arial" panose="020B0604020202020204" pitchFamily="34" charset="0"/>
                          <a:cs typeface="Arial" panose="020B0604020202020204" pitchFamily="34" charset="0"/>
                        </a:rPr>
                        <a:t>Contact Email</a:t>
                      </a:r>
                    </a:p>
                  </a:txBody>
                  <a:tcPr marL="31606" marR="31606" marT="31606" marB="31606" anchor="ctr"/>
                </a:tc>
                <a:extLst>
                  <a:ext uri="{0D108BD9-81ED-4DB2-BD59-A6C34878D82A}">
                    <a16:rowId xmlns:a16="http://schemas.microsoft.com/office/drawing/2014/main" val="18706282"/>
                  </a:ext>
                </a:extLst>
              </a:tr>
              <a:tr h="294640">
                <a:tc>
                  <a:txBody>
                    <a:bodyPr/>
                    <a:lstStyle/>
                    <a:p>
                      <a:r>
                        <a:rPr lang="en-US" sz="1400" u="none" dirty="0">
                          <a:solidFill>
                            <a:schemeClr val="tx1"/>
                          </a:solidFill>
                          <a:effectLst/>
                          <a:latin typeface="Arial" panose="020B0604020202020204" pitchFamily="34" charset="0"/>
                          <a:cs typeface="Arial" panose="020B0604020202020204" pitchFamily="34" charset="0"/>
                        </a:rPr>
                        <a:t>Continuing Education</a:t>
                      </a:r>
                    </a:p>
                  </a:txBody>
                  <a:tcPr marL="31606" marR="31606" marT="31606" marB="31606" anchor="ctr"/>
                </a:tc>
                <a:tc>
                  <a:txBody>
                    <a:bodyPr/>
                    <a:lstStyle/>
                    <a:p>
                      <a:pPr rtl="0" fontAlgn="ctr"/>
                      <a:r>
                        <a:rPr lang="en-US" sz="1400" b="0" dirty="0">
                          <a:effectLst/>
                          <a:latin typeface="Arial" panose="020B0604020202020204" pitchFamily="34" charset="0"/>
                        </a:rPr>
                        <a:t>Patricia Carreras</a:t>
                      </a:r>
                    </a:p>
                  </a:txBody>
                  <a:tcPr marL="22860" marR="22860" marT="0" marB="0" anchor="ctr"/>
                </a:tc>
                <a:tc>
                  <a:txBody>
                    <a:bodyPr/>
                    <a:lstStyle/>
                    <a:p>
                      <a:pPr rtl="0" fontAlgn="ctr"/>
                      <a:r>
                        <a:rPr lang="en-US" sz="1400" b="0" u="sng" dirty="0">
                          <a:solidFill>
                            <a:schemeClr val="accent1">
                              <a:lumMod val="75000"/>
                            </a:schemeClr>
                          </a:solidFill>
                          <a:effectLst/>
                          <a:latin typeface="Arial" panose="020B0604020202020204" pitchFamily="34" charset="0"/>
                          <a:hlinkClick r:id="rId2">
                            <a:extLst>
                              <a:ext uri="{A12FA001-AC4F-418D-AE19-62706E023703}">
                                <ahyp:hlinkClr xmlns:ahyp="http://schemas.microsoft.com/office/drawing/2018/hyperlinkcolor" val="tx"/>
                              </a:ext>
                            </a:extLst>
                          </a:hlinkClick>
                        </a:rPr>
                        <a:t>patricia.e.carreras@gmail.com</a:t>
                      </a:r>
                      <a:endParaRPr lang="en-US" sz="1400" b="0" u="sng" dirty="0">
                        <a:solidFill>
                          <a:schemeClr val="accent1">
                            <a:lumMod val="75000"/>
                          </a:schemeClr>
                        </a:solidFill>
                        <a:effectLst/>
                        <a:latin typeface="Arial" panose="020B0604020202020204" pitchFamily="34" charset="0"/>
                      </a:endParaRPr>
                    </a:p>
                  </a:txBody>
                  <a:tcPr marL="22860" marR="22860" marT="0" marB="0" anchor="ctr"/>
                </a:tc>
                <a:extLst>
                  <a:ext uri="{0D108BD9-81ED-4DB2-BD59-A6C34878D82A}">
                    <a16:rowId xmlns:a16="http://schemas.microsoft.com/office/drawing/2014/main" val="2322567754"/>
                  </a:ext>
                </a:extLst>
              </a:tr>
              <a:tr h="294640">
                <a:tc>
                  <a:txBody>
                    <a:bodyPr/>
                    <a:lstStyle/>
                    <a:p>
                      <a:r>
                        <a:rPr lang="en-US" sz="1400" u="none" dirty="0">
                          <a:solidFill>
                            <a:schemeClr val="tx1"/>
                          </a:solidFill>
                          <a:effectLst/>
                          <a:latin typeface="Arial" panose="020B0604020202020204" pitchFamily="34" charset="0"/>
                          <a:cs typeface="Arial" panose="020B0604020202020204" pitchFamily="34" charset="0"/>
                        </a:rPr>
                        <a:t>Awards Banquet </a:t>
                      </a:r>
                    </a:p>
                  </a:txBody>
                  <a:tcPr marL="31606" marR="31606" marT="31606" marB="31606" anchor="ctr"/>
                </a:tc>
                <a:tc>
                  <a:txBody>
                    <a:bodyPr/>
                    <a:lstStyle/>
                    <a:p>
                      <a:pPr rtl="0" fontAlgn="ctr"/>
                      <a:r>
                        <a:rPr lang="en-US" sz="1400" b="0" dirty="0" err="1">
                          <a:effectLst/>
                          <a:latin typeface="Arial" panose="020B0604020202020204" pitchFamily="34" charset="0"/>
                        </a:rPr>
                        <a:t>Alfiya</a:t>
                      </a:r>
                      <a:r>
                        <a:rPr lang="en-US" sz="1400" b="0" dirty="0">
                          <a:effectLst/>
                          <a:latin typeface="Arial" panose="020B0604020202020204" pitchFamily="34" charset="0"/>
                        </a:rPr>
                        <a:t> </a:t>
                      </a:r>
                      <a:r>
                        <a:rPr lang="en-US" sz="1400" b="0" dirty="0" err="1">
                          <a:effectLst/>
                          <a:latin typeface="Arial" panose="020B0604020202020204" pitchFamily="34" charset="0"/>
                        </a:rPr>
                        <a:t>Nikolaeva</a:t>
                      </a:r>
                      <a:endParaRPr lang="en-US" sz="1400" b="0" dirty="0">
                        <a:effectLst/>
                        <a:latin typeface="Arial" panose="020B0604020202020204" pitchFamily="34" charset="0"/>
                      </a:endParaRPr>
                    </a:p>
                  </a:txBody>
                  <a:tcPr marL="22860" marR="22860" marT="0" marB="0" anchor="ctr"/>
                </a:tc>
                <a:tc>
                  <a:txBody>
                    <a:bodyPr/>
                    <a:lstStyle/>
                    <a:p>
                      <a:pPr rtl="0" fontAlgn="ctr"/>
                      <a:r>
                        <a:rPr lang="en-US" sz="1400" b="0" u="sng">
                          <a:solidFill>
                            <a:schemeClr val="accent1">
                              <a:lumMod val="75000"/>
                            </a:schemeClr>
                          </a:solidFill>
                          <a:effectLst/>
                          <a:latin typeface="Arial" panose="020B0604020202020204" pitchFamily="34" charset="0"/>
                          <a:hlinkClick r:id="rId3">
                            <a:extLst>
                              <a:ext uri="{A12FA001-AC4F-418D-AE19-62706E023703}">
                                <ahyp:hlinkClr xmlns:ahyp="http://schemas.microsoft.com/office/drawing/2018/hyperlinkcolor" val="tx"/>
                              </a:ext>
                            </a:extLst>
                          </a:hlinkClick>
                        </a:rPr>
                        <a:t>AShakirova@slb.com</a:t>
                      </a:r>
                      <a:endParaRPr lang="en-US" sz="1400" b="0" u="sng">
                        <a:solidFill>
                          <a:schemeClr val="accent1">
                            <a:lumMod val="75000"/>
                          </a:schemeClr>
                        </a:solidFill>
                        <a:effectLst/>
                        <a:latin typeface="Arial" panose="020B0604020202020204" pitchFamily="34" charset="0"/>
                      </a:endParaRPr>
                    </a:p>
                  </a:txBody>
                  <a:tcPr marL="22860" marR="22860" marT="0" marB="0" anchor="ctr"/>
                </a:tc>
                <a:extLst>
                  <a:ext uri="{0D108BD9-81ED-4DB2-BD59-A6C34878D82A}">
                    <a16:rowId xmlns:a16="http://schemas.microsoft.com/office/drawing/2014/main" val="875256033"/>
                  </a:ext>
                </a:extLst>
              </a:tr>
              <a:tr h="294640">
                <a:tc>
                  <a:txBody>
                    <a:bodyPr/>
                    <a:lstStyle/>
                    <a:p>
                      <a:r>
                        <a:rPr lang="en-US" sz="1400" u="none" dirty="0">
                          <a:solidFill>
                            <a:schemeClr val="tx1"/>
                          </a:solidFill>
                          <a:effectLst/>
                          <a:latin typeface="Arial" panose="020B0604020202020204" pitchFamily="34" charset="0"/>
                          <a:cs typeface="Arial" panose="020B0604020202020204" pitchFamily="34" charset="0"/>
                        </a:rPr>
                        <a:t>Community Services</a:t>
                      </a:r>
                    </a:p>
                  </a:txBody>
                  <a:tcPr marL="31606" marR="31606" marT="31606" marB="31606" anchor="ctr"/>
                </a:tc>
                <a:tc>
                  <a:txBody>
                    <a:bodyPr/>
                    <a:lstStyle/>
                    <a:p>
                      <a:pPr rtl="0" fontAlgn="ctr"/>
                      <a:r>
                        <a:rPr lang="en-US" sz="1400" b="0" dirty="0">
                          <a:effectLst/>
                          <a:latin typeface="Arial" panose="020B0604020202020204" pitchFamily="34" charset="0"/>
                        </a:rPr>
                        <a:t>Marshal Wigwe</a:t>
                      </a:r>
                    </a:p>
                  </a:txBody>
                  <a:tcPr marL="22860" marR="22860" marT="0" marB="0" anchor="ctr"/>
                </a:tc>
                <a:tc>
                  <a:txBody>
                    <a:bodyPr/>
                    <a:lstStyle/>
                    <a:p>
                      <a:pPr rtl="0" fontAlgn="ctr"/>
                      <a:r>
                        <a:rPr lang="en-US" sz="1400" b="0" u="sng">
                          <a:solidFill>
                            <a:schemeClr val="accent1">
                              <a:lumMod val="75000"/>
                            </a:schemeClr>
                          </a:solidFill>
                          <a:effectLst/>
                          <a:latin typeface="Arial" panose="020B0604020202020204" pitchFamily="34" charset="0"/>
                          <a:hlinkClick r:id="rId4">
                            <a:extLst>
                              <a:ext uri="{A12FA001-AC4F-418D-AE19-62706E023703}">
                                <ahyp:hlinkClr xmlns:ahyp="http://schemas.microsoft.com/office/drawing/2018/hyperlinkcolor" val="tx"/>
                              </a:ext>
                            </a:extLst>
                          </a:hlinkClick>
                        </a:rPr>
                        <a:t>marshal.wigwe@gmail.com</a:t>
                      </a:r>
                      <a:endParaRPr lang="en-US" sz="1400" b="0" u="sng">
                        <a:solidFill>
                          <a:schemeClr val="accent1">
                            <a:lumMod val="75000"/>
                          </a:schemeClr>
                        </a:solidFill>
                        <a:effectLst/>
                        <a:latin typeface="Arial" panose="020B0604020202020204" pitchFamily="34" charset="0"/>
                      </a:endParaRPr>
                    </a:p>
                  </a:txBody>
                  <a:tcPr marL="22860" marR="22860" marT="0" marB="0" anchor="ctr"/>
                </a:tc>
                <a:extLst>
                  <a:ext uri="{0D108BD9-81ED-4DB2-BD59-A6C34878D82A}">
                    <a16:rowId xmlns:a16="http://schemas.microsoft.com/office/drawing/2014/main" val="3248102094"/>
                  </a:ext>
                </a:extLst>
              </a:tr>
              <a:tr h="294640">
                <a:tc>
                  <a:txBody>
                    <a:bodyPr/>
                    <a:lstStyle/>
                    <a:p>
                      <a:r>
                        <a:rPr lang="en-US" sz="1400" u="none" dirty="0">
                          <a:solidFill>
                            <a:schemeClr val="tx1"/>
                          </a:solidFill>
                          <a:effectLst/>
                          <a:latin typeface="Arial" panose="020B0604020202020204" pitchFamily="34" charset="0"/>
                          <a:cs typeface="Arial" panose="020B0604020202020204" pitchFamily="34" charset="0"/>
                        </a:rPr>
                        <a:t>Golf Chair</a:t>
                      </a:r>
                    </a:p>
                  </a:txBody>
                  <a:tcPr marL="31606" marR="31606" marT="31606" marB="31606" anchor="ctr"/>
                </a:tc>
                <a:tc>
                  <a:txBody>
                    <a:bodyPr/>
                    <a:lstStyle/>
                    <a:p>
                      <a:pPr rtl="0" fontAlgn="ctr"/>
                      <a:r>
                        <a:rPr lang="en-US" sz="1400" b="0" dirty="0">
                          <a:effectLst/>
                          <a:latin typeface="Arial" panose="020B0604020202020204" pitchFamily="34" charset="0"/>
                        </a:rPr>
                        <a:t>Robin Smith</a:t>
                      </a:r>
                    </a:p>
                  </a:txBody>
                  <a:tcPr marL="22860" marR="22860" marT="0" marB="0" anchor="ctr"/>
                </a:tc>
                <a:tc>
                  <a:txBody>
                    <a:bodyPr/>
                    <a:lstStyle/>
                    <a:p>
                      <a:pPr rtl="0" fontAlgn="ctr"/>
                      <a:r>
                        <a:rPr lang="en-US" sz="1400" b="0" u="sng">
                          <a:solidFill>
                            <a:schemeClr val="accent1">
                              <a:lumMod val="75000"/>
                            </a:schemeClr>
                          </a:solidFill>
                          <a:effectLst/>
                          <a:latin typeface="Arial" panose="020B0604020202020204" pitchFamily="34" charset="0"/>
                          <a:hlinkClick r:id="rId5">
                            <a:extLst>
                              <a:ext uri="{A12FA001-AC4F-418D-AE19-62706E023703}">
                                <ahyp:hlinkClr xmlns:ahyp="http://schemas.microsoft.com/office/drawing/2018/hyperlinkcolor" val="tx"/>
                              </a:ext>
                            </a:extLst>
                          </a:hlinkClick>
                        </a:rPr>
                        <a:t>golf@spegcs.org</a:t>
                      </a:r>
                      <a:endParaRPr lang="en-US" sz="1400" b="0" u="sng">
                        <a:solidFill>
                          <a:schemeClr val="accent1">
                            <a:lumMod val="75000"/>
                          </a:schemeClr>
                        </a:solidFill>
                        <a:effectLst/>
                        <a:latin typeface="Arial" panose="020B0604020202020204" pitchFamily="34" charset="0"/>
                      </a:endParaRPr>
                    </a:p>
                  </a:txBody>
                  <a:tcPr marL="22860" marR="22860" marT="0" marB="0" anchor="ctr"/>
                </a:tc>
                <a:extLst>
                  <a:ext uri="{0D108BD9-81ED-4DB2-BD59-A6C34878D82A}">
                    <a16:rowId xmlns:a16="http://schemas.microsoft.com/office/drawing/2014/main" val="235417529"/>
                  </a:ext>
                </a:extLst>
              </a:tr>
              <a:tr h="294640">
                <a:tc>
                  <a:txBody>
                    <a:bodyPr/>
                    <a:lstStyle/>
                    <a:p>
                      <a:r>
                        <a:rPr lang="en-US" sz="1400" u="none" dirty="0">
                          <a:solidFill>
                            <a:schemeClr val="tx1"/>
                          </a:solidFill>
                          <a:effectLst/>
                          <a:latin typeface="Arial" panose="020B0604020202020204" pitchFamily="34" charset="0"/>
                          <a:cs typeface="Arial" panose="020B0604020202020204" pitchFamily="34" charset="0"/>
                        </a:rPr>
                        <a:t>ESP Symposium </a:t>
                      </a:r>
                    </a:p>
                  </a:txBody>
                  <a:tcPr marL="31606" marR="31606" marT="31606" marB="31606" anchor="ctr"/>
                </a:tc>
                <a:tc>
                  <a:txBody>
                    <a:bodyPr/>
                    <a:lstStyle/>
                    <a:p>
                      <a:pPr rtl="0" fontAlgn="ctr"/>
                      <a:r>
                        <a:rPr lang="en-US" sz="1400" b="0" dirty="0">
                          <a:effectLst/>
                          <a:latin typeface="Arial" panose="020B0604020202020204" pitchFamily="34" charset="0"/>
                        </a:rPr>
                        <a:t>Jeff </a:t>
                      </a:r>
                      <a:r>
                        <a:rPr lang="en-US" sz="1400" b="0" dirty="0" err="1">
                          <a:effectLst/>
                          <a:latin typeface="Arial" panose="020B0604020202020204" pitchFamily="34" charset="0"/>
                        </a:rPr>
                        <a:t>Dwiggins</a:t>
                      </a:r>
                      <a:endParaRPr lang="en-US" sz="1400" b="0" dirty="0">
                        <a:effectLst/>
                        <a:latin typeface="Arial" panose="020B0604020202020204" pitchFamily="34" charset="0"/>
                      </a:endParaRPr>
                    </a:p>
                  </a:txBody>
                  <a:tcPr marL="22860" marR="22860" marT="0" marB="0" anchor="ctr"/>
                </a:tc>
                <a:tc>
                  <a:txBody>
                    <a:bodyPr/>
                    <a:lstStyle/>
                    <a:p>
                      <a:pPr rtl="0" fontAlgn="ctr"/>
                      <a:r>
                        <a:rPr lang="en-US" sz="1400" b="0" u="sng">
                          <a:solidFill>
                            <a:schemeClr val="accent1">
                              <a:lumMod val="75000"/>
                            </a:schemeClr>
                          </a:solidFill>
                          <a:effectLst/>
                          <a:latin typeface="Arial" panose="020B0604020202020204" pitchFamily="34" charset="0"/>
                          <a:hlinkClick r:id="rId6">
                            <a:extLst>
                              <a:ext uri="{A12FA001-AC4F-418D-AE19-62706E023703}">
                                <ahyp:hlinkClr xmlns:ahyp="http://schemas.microsoft.com/office/drawing/2018/hyperlinkcolor" val="tx"/>
                              </a:ext>
                            </a:extLst>
                          </a:hlinkClick>
                        </a:rPr>
                        <a:t>jeff.dwiggins@artliftsolutions.com</a:t>
                      </a:r>
                      <a:endParaRPr lang="en-US" sz="1400" b="0" u="sng">
                        <a:solidFill>
                          <a:schemeClr val="accent1">
                            <a:lumMod val="75000"/>
                          </a:schemeClr>
                        </a:solidFill>
                        <a:effectLst/>
                        <a:latin typeface="Arial" panose="020B0604020202020204" pitchFamily="34" charset="0"/>
                      </a:endParaRPr>
                    </a:p>
                  </a:txBody>
                  <a:tcPr marL="22860" marR="22860" marT="0" marB="0" anchor="ctr"/>
                </a:tc>
                <a:extLst>
                  <a:ext uri="{0D108BD9-81ED-4DB2-BD59-A6C34878D82A}">
                    <a16:rowId xmlns:a16="http://schemas.microsoft.com/office/drawing/2014/main" val="2472230674"/>
                  </a:ext>
                </a:extLst>
              </a:tr>
              <a:tr h="294640">
                <a:tc>
                  <a:txBody>
                    <a:bodyPr/>
                    <a:lstStyle/>
                    <a:p>
                      <a:r>
                        <a:rPr lang="en-US" sz="1400" u="none" dirty="0">
                          <a:solidFill>
                            <a:schemeClr val="tx1"/>
                          </a:solidFill>
                          <a:effectLst/>
                          <a:latin typeface="Arial" panose="020B0604020202020204" pitchFamily="34" charset="0"/>
                          <a:cs typeface="Arial" panose="020B0604020202020204" pitchFamily="34" charset="0"/>
                        </a:rPr>
                        <a:t>Membership</a:t>
                      </a:r>
                    </a:p>
                  </a:txBody>
                  <a:tcPr marL="31606" marR="31606" marT="31606" marB="31606" anchor="ctr"/>
                </a:tc>
                <a:tc>
                  <a:txBody>
                    <a:bodyPr/>
                    <a:lstStyle/>
                    <a:p>
                      <a:pPr rtl="0" fontAlgn="ctr"/>
                      <a:r>
                        <a:rPr lang="en-US" sz="1400" b="0" dirty="0">
                          <a:effectLst/>
                          <a:latin typeface="Arial" panose="020B0604020202020204" pitchFamily="34" charset="0"/>
                        </a:rPr>
                        <a:t>Adonis Ichim</a:t>
                      </a:r>
                    </a:p>
                  </a:txBody>
                  <a:tcPr marL="22860" marR="22860" marT="0" marB="0" anchor="ctr"/>
                </a:tc>
                <a:tc>
                  <a:txBody>
                    <a:bodyPr/>
                    <a:lstStyle/>
                    <a:p>
                      <a:pPr rtl="0" fontAlgn="ctr"/>
                      <a:r>
                        <a:rPr lang="en-US" sz="1400" b="0" u="sng">
                          <a:solidFill>
                            <a:schemeClr val="accent1">
                              <a:lumMod val="75000"/>
                            </a:schemeClr>
                          </a:solidFill>
                          <a:effectLst/>
                          <a:latin typeface="Arial" panose="020B0604020202020204" pitchFamily="34" charset="0"/>
                        </a:rPr>
                        <a:t>adonis.ichim@gmail.com</a:t>
                      </a:r>
                    </a:p>
                  </a:txBody>
                  <a:tcPr marL="22860" marR="22860" marT="0" marB="0" anchor="ctr"/>
                </a:tc>
                <a:extLst>
                  <a:ext uri="{0D108BD9-81ED-4DB2-BD59-A6C34878D82A}">
                    <a16:rowId xmlns:a16="http://schemas.microsoft.com/office/drawing/2014/main" val="1564543040"/>
                  </a:ext>
                </a:extLst>
              </a:tr>
              <a:tr h="294640">
                <a:tc>
                  <a:txBody>
                    <a:bodyPr/>
                    <a:lstStyle/>
                    <a:p>
                      <a:r>
                        <a:rPr lang="en-US" sz="1400" u="none" dirty="0">
                          <a:solidFill>
                            <a:schemeClr val="tx1"/>
                          </a:solidFill>
                          <a:effectLst/>
                          <a:latin typeface="Arial" panose="020B0604020202020204" pitchFamily="34" charset="0"/>
                          <a:cs typeface="Arial" panose="020B0604020202020204" pitchFamily="34" charset="0"/>
                        </a:rPr>
                        <a:t>Members In Transition (</a:t>
                      </a:r>
                      <a:r>
                        <a:rPr lang="en-US" sz="1400" u="none" dirty="0" err="1">
                          <a:solidFill>
                            <a:schemeClr val="tx1"/>
                          </a:solidFill>
                          <a:effectLst/>
                          <a:latin typeface="Arial" panose="020B0604020202020204" pitchFamily="34" charset="0"/>
                          <a:cs typeface="Arial" panose="020B0604020202020204" pitchFamily="34" charset="0"/>
                        </a:rPr>
                        <a:t>MiT</a:t>
                      </a:r>
                      <a:r>
                        <a:rPr lang="en-US" sz="1400" u="none" dirty="0">
                          <a:solidFill>
                            <a:schemeClr val="tx1"/>
                          </a:solidFill>
                          <a:effectLst/>
                          <a:latin typeface="Arial" panose="020B0604020202020204" pitchFamily="34" charset="0"/>
                          <a:cs typeface="Arial" panose="020B0604020202020204" pitchFamily="34" charset="0"/>
                        </a:rPr>
                        <a:t>) </a:t>
                      </a:r>
                    </a:p>
                  </a:txBody>
                  <a:tcPr marL="31606" marR="31606" marT="31606" marB="31606" anchor="ctr"/>
                </a:tc>
                <a:tc>
                  <a:txBody>
                    <a:bodyPr/>
                    <a:lstStyle/>
                    <a:p>
                      <a:pPr rtl="0" fontAlgn="ctr"/>
                      <a:r>
                        <a:rPr lang="en-US" sz="1400" b="0" dirty="0">
                          <a:effectLst/>
                          <a:latin typeface="Arial" panose="020B0604020202020204" pitchFamily="34" charset="0"/>
                        </a:rPr>
                        <a:t>Yetunde </a:t>
                      </a:r>
                      <a:r>
                        <a:rPr lang="en-US" sz="1400" b="0" dirty="0" err="1">
                          <a:effectLst/>
                          <a:latin typeface="Arial" panose="020B0604020202020204" pitchFamily="34" charset="0"/>
                        </a:rPr>
                        <a:t>Okediji</a:t>
                      </a:r>
                      <a:r>
                        <a:rPr lang="en-US" sz="1400" b="0" dirty="0">
                          <a:effectLst/>
                          <a:latin typeface="Arial" panose="020B0604020202020204" pitchFamily="34" charset="0"/>
                        </a:rPr>
                        <a:t> </a:t>
                      </a:r>
                    </a:p>
                  </a:txBody>
                  <a:tcPr marL="22860" marR="22860" marT="0" marB="0" anchor="ctr"/>
                </a:tc>
                <a:tc>
                  <a:txBody>
                    <a:bodyPr/>
                    <a:lstStyle/>
                    <a:p>
                      <a:pPr rtl="0" fontAlgn="ctr"/>
                      <a:r>
                        <a:rPr lang="en-US" sz="1400" b="0" u="sng">
                          <a:solidFill>
                            <a:schemeClr val="accent1">
                              <a:lumMod val="75000"/>
                            </a:schemeClr>
                          </a:solidFill>
                          <a:effectLst/>
                          <a:latin typeface="Arial" panose="020B0604020202020204" pitchFamily="34" charset="0"/>
                          <a:hlinkClick r:id="rId7">
                            <a:extLst>
                              <a:ext uri="{A12FA001-AC4F-418D-AE19-62706E023703}">
                                <ahyp:hlinkClr xmlns:ahyp="http://schemas.microsoft.com/office/drawing/2018/hyperlinkcolor" val="tx"/>
                              </a:ext>
                            </a:extLst>
                          </a:hlinkClick>
                        </a:rPr>
                        <a:t>yetunde.okediji@gmail.com</a:t>
                      </a:r>
                      <a:endParaRPr lang="en-US" sz="1400" b="0" u="sng">
                        <a:solidFill>
                          <a:schemeClr val="accent1">
                            <a:lumMod val="75000"/>
                          </a:schemeClr>
                        </a:solidFill>
                        <a:effectLst/>
                        <a:latin typeface="Arial" panose="020B0604020202020204" pitchFamily="34" charset="0"/>
                      </a:endParaRPr>
                    </a:p>
                  </a:txBody>
                  <a:tcPr marL="22860" marR="22860" marT="0" marB="0" anchor="ctr"/>
                </a:tc>
                <a:extLst>
                  <a:ext uri="{0D108BD9-81ED-4DB2-BD59-A6C34878D82A}">
                    <a16:rowId xmlns:a16="http://schemas.microsoft.com/office/drawing/2014/main" val="1829286166"/>
                  </a:ext>
                </a:extLst>
              </a:tr>
              <a:tr h="294640">
                <a:tc>
                  <a:txBody>
                    <a:bodyPr/>
                    <a:lstStyle/>
                    <a:p>
                      <a:r>
                        <a:rPr lang="en-US" sz="1400" u="none" dirty="0">
                          <a:solidFill>
                            <a:schemeClr val="tx1"/>
                          </a:solidFill>
                          <a:effectLst/>
                          <a:latin typeface="Arial" panose="020B0604020202020204" pitchFamily="34" charset="0"/>
                          <a:cs typeface="Arial" panose="020B0604020202020204" pitchFamily="34" charset="0"/>
                        </a:rPr>
                        <a:t>Scholarship </a:t>
                      </a:r>
                    </a:p>
                  </a:txBody>
                  <a:tcPr marL="31606" marR="31606" marT="31606" marB="31606" anchor="ctr"/>
                </a:tc>
                <a:tc>
                  <a:txBody>
                    <a:bodyPr/>
                    <a:lstStyle/>
                    <a:p>
                      <a:pPr rtl="0" fontAlgn="ctr"/>
                      <a:r>
                        <a:rPr lang="en-US" sz="1400" b="0">
                          <a:effectLst/>
                          <a:latin typeface="Arial" panose="020B0604020202020204" pitchFamily="34" charset="0"/>
                        </a:rPr>
                        <a:t>Nami Southern</a:t>
                      </a:r>
                    </a:p>
                  </a:txBody>
                  <a:tcPr marL="22860" marR="22860" marT="0" marB="0" anchor="ctr"/>
                </a:tc>
                <a:tc>
                  <a:txBody>
                    <a:bodyPr/>
                    <a:lstStyle/>
                    <a:p>
                      <a:pPr rtl="0" fontAlgn="ctr"/>
                      <a:r>
                        <a:rPr lang="en-US" sz="1400" b="0" u="sng">
                          <a:solidFill>
                            <a:schemeClr val="accent1">
                              <a:lumMod val="75000"/>
                            </a:schemeClr>
                          </a:solidFill>
                          <a:effectLst/>
                          <a:latin typeface="Arial" panose="020B0604020202020204" pitchFamily="34" charset="0"/>
                          <a:hlinkClick r:id="rId8">
                            <a:extLst>
                              <a:ext uri="{A12FA001-AC4F-418D-AE19-62706E023703}">
                                <ahyp:hlinkClr xmlns:ahyp="http://schemas.microsoft.com/office/drawing/2018/hyperlinkcolor" val="tx"/>
                              </a:ext>
                            </a:extLst>
                          </a:hlinkClick>
                        </a:rPr>
                        <a:t>namisouthern@yahoo.com</a:t>
                      </a:r>
                      <a:endParaRPr lang="en-US" sz="1400" b="0" u="sng">
                        <a:solidFill>
                          <a:schemeClr val="accent1">
                            <a:lumMod val="75000"/>
                          </a:schemeClr>
                        </a:solidFill>
                        <a:effectLst/>
                        <a:latin typeface="Arial" panose="020B0604020202020204" pitchFamily="34" charset="0"/>
                      </a:endParaRPr>
                    </a:p>
                  </a:txBody>
                  <a:tcPr marL="22860" marR="22860" marT="0" marB="0" anchor="ctr"/>
                </a:tc>
                <a:extLst>
                  <a:ext uri="{0D108BD9-81ED-4DB2-BD59-A6C34878D82A}">
                    <a16:rowId xmlns:a16="http://schemas.microsoft.com/office/drawing/2014/main" val="3540062286"/>
                  </a:ext>
                </a:extLst>
              </a:tr>
              <a:tr h="294640">
                <a:tc>
                  <a:txBody>
                    <a:bodyPr/>
                    <a:lstStyle/>
                    <a:p>
                      <a:r>
                        <a:rPr lang="en-US" sz="1400" u="none" dirty="0">
                          <a:solidFill>
                            <a:schemeClr val="tx1"/>
                          </a:solidFill>
                          <a:effectLst/>
                          <a:latin typeface="Arial" panose="020B0604020202020204" pitchFamily="34" charset="0"/>
                          <a:cs typeface="Arial" panose="020B0604020202020204" pitchFamily="34" charset="0"/>
                        </a:rPr>
                        <a:t>Sporting Clays</a:t>
                      </a:r>
                    </a:p>
                  </a:txBody>
                  <a:tcPr marL="31606" marR="31606" marT="31606" marB="31606" anchor="ctr"/>
                </a:tc>
                <a:tc>
                  <a:txBody>
                    <a:bodyPr/>
                    <a:lstStyle/>
                    <a:p>
                      <a:pPr rtl="0" fontAlgn="ctr"/>
                      <a:r>
                        <a:rPr lang="en-US" sz="1400" b="0" dirty="0">
                          <a:effectLst/>
                          <a:latin typeface="Arial" panose="020B0604020202020204" pitchFamily="34" charset="0"/>
                        </a:rPr>
                        <a:t>Prue Smith</a:t>
                      </a:r>
                    </a:p>
                  </a:txBody>
                  <a:tcPr marL="22860" marR="22860" marT="0" marB="0" anchor="ctr"/>
                </a:tc>
                <a:tc>
                  <a:txBody>
                    <a:bodyPr/>
                    <a:lstStyle/>
                    <a:p>
                      <a:pPr rtl="0" fontAlgn="ctr"/>
                      <a:r>
                        <a:rPr lang="en-US" sz="1400" b="0" u="sng">
                          <a:solidFill>
                            <a:schemeClr val="accent1">
                              <a:lumMod val="75000"/>
                            </a:schemeClr>
                          </a:solidFill>
                          <a:effectLst/>
                          <a:latin typeface="Arial" panose="020B0604020202020204" pitchFamily="34" charset="0"/>
                          <a:hlinkClick r:id="rId9">
                            <a:extLst>
                              <a:ext uri="{A12FA001-AC4F-418D-AE19-62706E023703}">
                                <ahyp:hlinkClr xmlns:ahyp="http://schemas.microsoft.com/office/drawing/2018/hyperlinkcolor" val="tx"/>
                              </a:ext>
                            </a:extLst>
                          </a:hlinkClick>
                        </a:rPr>
                        <a:t>pruee.smith@bp.com</a:t>
                      </a:r>
                      <a:endParaRPr lang="en-US" sz="1400" b="0" u="sng">
                        <a:solidFill>
                          <a:schemeClr val="accent1">
                            <a:lumMod val="75000"/>
                          </a:schemeClr>
                        </a:solidFill>
                        <a:effectLst/>
                        <a:latin typeface="Arial" panose="020B0604020202020204" pitchFamily="34" charset="0"/>
                      </a:endParaRPr>
                    </a:p>
                  </a:txBody>
                  <a:tcPr marL="22860" marR="22860" marT="0" marB="0" anchor="ctr"/>
                </a:tc>
                <a:extLst>
                  <a:ext uri="{0D108BD9-81ED-4DB2-BD59-A6C34878D82A}">
                    <a16:rowId xmlns:a16="http://schemas.microsoft.com/office/drawing/2014/main" val="3721908217"/>
                  </a:ext>
                </a:extLst>
              </a:tr>
              <a:tr h="294640">
                <a:tc>
                  <a:txBody>
                    <a:bodyPr/>
                    <a:lstStyle/>
                    <a:p>
                      <a:r>
                        <a:rPr lang="en-US" sz="1400" u="none" dirty="0">
                          <a:solidFill>
                            <a:schemeClr val="tx1"/>
                          </a:solidFill>
                          <a:effectLst/>
                          <a:latin typeface="Arial" panose="020B0604020202020204" pitchFamily="34" charset="0"/>
                          <a:cs typeface="Arial" panose="020B0604020202020204" pitchFamily="34" charset="0"/>
                        </a:rPr>
                        <a:t>Web Technology</a:t>
                      </a:r>
                    </a:p>
                  </a:txBody>
                  <a:tcPr marL="31606" marR="31606" marT="31606" marB="31606" anchor="ctr"/>
                </a:tc>
                <a:tc>
                  <a:txBody>
                    <a:bodyPr/>
                    <a:lstStyle/>
                    <a:p>
                      <a:pPr rtl="0" fontAlgn="ctr"/>
                      <a:r>
                        <a:rPr lang="en-US" sz="1400" b="0" dirty="0">
                          <a:effectLst/>
                          <a:latin typeface="Arial" panose="020B0604020202020204" pitchFamily="34" charset="0"/>
                        </a:rPr>
                        <a:t>Lindsey Newsome</a:t>
                      </a:r>
                    </a:p>
                  </a:txBody>
                  <a:tcPr marL="22860" marR="22860" marT="0" marB="0" anchor="ctr"/>
                </a:tc>
                <a:tc>
                  <a:txBody>
                    <a:bodyPr/>
                    <a:lstStyle/>
                    <a:p>
                      <a:pPr rtl="0" fontAlgn="ctr"/>
                      <a:r>
                        <a:rPr lang="en-US" sz="1400" b="0" u="sng">
                          <a:solidFill>
                            <a:schemeClr val="accent1">
                              <a:lumMod val="75000"/>
                            </a:schemeClr>
                          </a:solidFill>
                          <a:effectLst/>
                          <a:latin typeface="Arial" panose="020B0604020202020204" pitchFamily="34" charset="0"/>
                          <a:hlinkClick r:id="rId10">
                            <a:extLst>
                              <a:ext uri="{A12FA001-AC4F-418D-AE19-62706E023703}">
                                <ahyp:hlinkClr xmlns:ahyp="http://schemas.microsoft.com/office/drawing/2018/hyperlinkcolor" val="tx"/>
                              </a:ext>
                            </a:extLst>
                          </a:hlinkClick>
                        </a:rPr>
                        <a:t>lindseynewsome@gmail.com</a:t>
                      </a:r>
                      <a:endParaRPr lang="en-US" sz="1400" b="0" u="sng">
                        <a:solidFill>
                          <a:schemeClr val="accent1">
                            <a:lumMod val="75000"/>
                          </a:schemeClr>
                        </a:solidFill>
                        <a:effectLst/>
                        <a:latin typeface="Arial" panose="020B0604020202020204" pitchFamily="34" charset="0"/>
                      </a:endParaRPr>
                    </a:p>
                  </a:txBody>
                  <a:tcPr marL="22860" marR="22860" marT="0" marB="0" anchor="ctr"/>
                </a:tc>
                <a:extLst>
                  <a:ext uri="{0D108BD9-81ED-4DB2-BD59-A6C34878D82A}">
                    <a16:rowId xmlns:a16="http://schemas.microsoft.com/office/drawing/2014/main" val="4104300420"/>
                  </a:ext>
                </a:extLst>
              </a:tr>
              <a:tr h="2946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u="none" dirty="0">
                          <a:solidFill>
                            <a:schemeClr val="tx1"/>
                          </a:solidFill>
                          <a:effectLst/>
                          <a:latin typeface="Arial" panose="020B0604020202020204" pitchFamily="34" charset="0"/>
                          <a:cs typeface="Arial" panose="020B0604020202020204" pitchFamily="34" charset="0"/>
                        </a:rPr>
                        <a:t>D&amp;I</a:t>
                      </a:r>
                    </a:p>
                  </a:txBody>
                  <a:tcPr marL="31606" marR="31606" marT="31606" marB="31606" anchor="ctr"/>
                </a:tc>
                <a:tc>
                  <a:txBody>
                    <a:bodyPr/>
                    <a:lstStyle/>
                    <a:p>
                      <a:pPr rtl="0" fontAlgn="ctr"/>
                      <a:r>
                        <a:rPr lang="en-US" sz="1400" b="0" dirty="0">
                          <a:effectLst/>
                          <a:latin typeface="Arial" panose="020B0604020202020204" pitchFamily="34" charset="0"/>
                        </a:rPr>
                        <a:t>Kehinde </a:t>
                      </a:r>
                      <a:r>
                        <a:rPr lang="en-US" sz="1400" b="0" dirty="0" err="1">
                          <a:effectLst/>
                          <a:latin typeface="Arial" panose="020B0604020202020204" pitchFamily="34" charset="0"/>
                        </a:rPr>
                        <a:t>Ekweribe</a:t>
                      </a:r>
                      <a:endParaRPr lang="en-US" sz="1400" b="0" dirty="0">
                        <a:effectLst/>
                        <a:latin typeface="Arial" panose="020B0604020202020204" pitchFamily="34" charset="0"/>
                      </a:endParaRPr>
                    </a:p>
                  </a:txBody>
                  <a:tcPr marL="22860" marR="22860" marT="0" marB="0" anchor="ctr"/>
                </a:tc>
                <a:tc>
                  <a:txBody>
                    <a:bodyPr/>
                    <a:lstStyle/>
                    <a:p>
                      <a:pPr rtl="0" fontAlgn="ctr"/>
                      <a:r>
                        <a:rPr lang="en-US" sz="1400" b="0" u="sng" dirty="0">
                          <a:solidFill>
                            <a:schemeClr val="accent1">
                              <a:lumMod val="75000"/>
                            </a:schemeClr>
                          </a:solidFill>
                          <a:effectLst/>
                          <a:latin typeface="Arial" panose="020B0604020202020204" pitchFamily="34" charset="0"/>
                        </a:rPr>
                        <a:t>kekweribe@hess.com</a:t>
                      </a:r>
                    </a:p>
                  </a:txBody>
                  <a:tcPr marL="22860" marR="22860" marT="0" marB="0" anchor="ctr"/>
                </a:tc>
                <a:extLst>
                  <a:ext uri="{0D108BD9-81ED-4DB2-BD59-A6C34878D82A}">
                    <a16:rowId xmlns:a16="http://schemas.microsoft.com/office/drawing/2014/main" val="3205104180"/>
                  </a:ext>
                </a:extLst>
              </a:tr>
            </a:tbl>
          </a:graphicData>
        </a:graphic>
      </p:graphicFrame>
    </p:spTree>
    <p:extLst>
      <p:ext uri="{BB962C8B-B14F-4D97-AF65-F5344CB8AC3E}">
        <p14:creationId xmlns:p14="http://schemas.microsoft.com/office/powerpoint/2010/main" val="793926200"/>
      </p:ext>
    </p:extLst>
  </p:cSld>
  <p:clrMapOvr>
    <a:masterClrMapping/>
  </p:clrMapOvr>
</p:sld>
</file>

<file path=ppt/theme/theme1.xml><?xml version="1.0" encoding="utf-8"?>
<a:theme xmlns:a="http://schemas.openxmlformats.org/drawingml/2006/main" name="Office Theme">
  <a:themeElements>
    <a:clrScheme name="Custom 2">
      <a:dk1>
        <a:srgbClr val="1F497D"/>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8bb759f6-5337-4dc5-b19b-e74b6da11f8f}" enabled="1" method="Standard" siteId="{41ff26dc-250f-4b13-8981-739be8610c21}" contentBits="2" removed="0"/>
</clbl:labelList>
</file>

<file path=docProps/app.xml><?xml version="1.0" encoding="utf-8"?>
<Properties xmlns="http://schemas.openxmlformats.org/officeDocument/2006/extended-properties" xmlns:vt="http://schemas.openxmlformats.org/officeDocument/2006/docPropsVTypes">
  <Template/>
  <TotalTime>13050</TotalTime>
  <Words>1563</Words>
  <Application>Microsoft Office PowerPoint</Application>
  <PresentationFormat>On-screen Show (4:3)</PresentationFormat>
  <Paragraphs>190</Paragraphs>
  <Slides>8</Slides>
  <Notes>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Calibri</vt:lpstr>
      <vt:lpstr>Office Theme</vt:lpstr>
      <vt:lpstr>Study Group &amp; Committee FAQ</vt:lpstr>
      <vt:lpstr>Study Group &amp; Committee FAQ</vt:lpstr>
      <vt:lpstr>Study Group &amp; Committee FAQ</vt:lpstr>
      <vt:lpstr>Study Group &amp; Committee FAQ</vt:lpstr>
      <vt:lpstr>Study Group &amp; Committee FAQ</vt:lpstr>
      <vt:lpstr>SPE GCS Board of Directors</vt:lpstr>
      <vt:lpstr>SPE GCS Study Group Chairs</vt:lpstr>
      <vt:lpstr>SPE GCS Committee Contacts</vt:lpstr>
    </vt:vector>
  </TitlesOfParts>
  <Company>Programs Chair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Programs Committee - SPE GCS Kickoff 2014-2015</dc:title>
  <dc:subject>Programs Committee</dc:subject>
  <dc:creator>Fady Chaban</dc:creator>
  <dc:description>brief slide show for kickoff meeting 140822</dc:description>
  <cp:lastModifiedBy>Thomas Shattuck</cp:lastModifiedBy>
  <cp:revision>649</cp:revision>
  <cp:lastPrinted>2017-12-12T20:09:22Z</cp:lastPrinted>
  <dcterms:created xsi:type="dcterms:W3CDTF">2006-08-24T23:40:27Z</dcterms:created>
  <dcterms:modified xsi:type="dcterms:W3CDTF">2022-08-16T19:27:35Z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lassificationContentMarkingFooterLocations">
    <vt:lpwstr>Office Theme:8</vt:lpwstr>
  </property>
  <property fmtid="{D5CDD505-2E9C-101B-9397-08002B2CF9AE}" pid="3" name="ClassificationContentMarkingFooterText">
    <vt:lpwstr>Schlumberger-Private</vt:lpwstr>
  </property>
</Properties>
</file>