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987"/>
    <a:srgbClr val="003386"/>
    <a:srgbClr val="002C74"/>
    <a:srgbClr val="002868"/>
    <a:srgbClr val="00368E"/>
    <a:srgbClr val="003DA5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68"/>
    </p:cViewPr>
  </p:sorterViewPr>
  <p:notesViewPr>
    <p:cSldViewPr snapToGrid="0"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5B9E-A627-430E-8E98-03DE4F404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5" y="1122363"/>
            <a:ext cx="109156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5" y="3602038"/>
            <a:ext cx="109346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FB59-0A91-491C-95B8-AE6A881A6C93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6272A-D752-4949-AC73-30CE199FB011}"/>
              </a:ext>
            </a:extLst>
          </p:cNvPr>
          <p:cNvSpPr txBox="1"/>
          <p:nvPr userDrawn="1"/>
        </p:nvSpPr>
        <p:spPr>
          <a:xfrm>
            <a:off x="103695" y="63024"/>
            <a:ext cx="1048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009650"/>
            <a:ext cx="10896599" cy="399172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75" y="5184250"/>
            <a:ext cx="10906125" cy="6958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3F07-6156-4DD2-9B9A-D62D675EBE97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16529-F118-4201-98A4-AA2AC1E8CDF1}"/>
              </a:ext>
            </a:extLst>
          </p:cNvPr>
          <p:cNvSpPr txBox="1"/>
          <p:nvPr userDrawn="1"/>
        </p:nvSpPr>
        <p:spPr>
          <a:xfrm>
            <a:off x="103695" y="63024"/>
            <a:ext cx="1048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600F-5A29-41D0-8569-20C1FE29E6A4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9857" y="952500"/>
            <a:ext cx="11594493" cy="517000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●"/>
              <a:defRPr/>
            </a:lvl1pPr>
            <a:lvl2pPr marL="685800" indent="-228600">
              <a:buFont typeface="Calibri" panose="020F050202020403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•"/>
              <a:defRPr/>
            </a:lvl3pPr>
            <a:lvl4pPr marL="1600200" indent="-228600">
              <a:buFont typeface="Calibri" panose="020F0502020204030204" pitchFamily="34" charset="0"/>
              <a:buChar char="•"/>
              <a:defRPr/>
            </a:lvl4pPr>
            <a:lvl5pPr marL="2057400" indent="-228600"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MainTitleBox">
            <a:extLst>
              <a:ext uri="{FF2B5EF4-FFF2-40B4-BE49-F238E27FC236}">
                <a16:creationId xmlns:a16="http://schemas.microsoft.com/office/drawing/2014/main" id="{734A0555-FA76-4BBA-81B0-8ABF4C0ABA0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920" y="91439"/>
            <a:ext cx="11948160" cy="644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7660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1A999-0581-49AF-AA9C-E05CE752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8435-CD79-46F7-8FD0-D080B77C70C5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74ACE-DFC3-430A-8ED1-AEAF23AF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304B9-8339-4C08-BBBA-6C600CBF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ainTitleBox">
            <a:extLst>
              <a:ext uri="{FF2B5EF4-FFF2-40B4-BE49-F238E27FC236}">
                <a16:creationId xmlns:a16="http://schemas.microsoft.com/office/drawing/2014/main" id="{8715730B-2077-45BE-B886-29150CB7E9C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920" y="91439"/>
            <a:ext cx="11948160" cy="644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249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11033"/>
            <a:ext cx="5391150" cy="5319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811033"/>
            <a:ext cx="5400675" cy="5319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0401-F3DD-46CD-B9C4-CF028AFE4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MainTitleBox">
            <a:extLst>
              <a:ext uri="{FF2B5EF4-FFF2-40B4-BE49-F238E27FC236}">
                <a16:creationId xmlns:a16="http://schemas.microsoft.com/office/drawing/2014/main" id="{83D159D4-859E-47C0-B5AA-4CD9FBF05B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920" y="91439"/>
            <a:ext cx="11948160" cy="644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85462"/>
            <a:ext cx="5368925" cy="680946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669774"/>
            <a:ext cx="5368925" cy="4484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885461"/>
            <a:ext cx="5400675" cy="68889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09530"/>
            <a:ext cx="5400675" cy="44527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BB6-D685-47D1-9AD5-D642664A205A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MainTitleBox">
            <a:extLst>
              <a:ext uri="{FF2B5EF4-FFF2-40B4-BE49-F238E27FC236}">
                <a16:creationId xmlns:a16="http://schemas.microsoft.com/office/drawing/2014/main" id="{9425D095-9401-4434-8991-481595C3174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920" y="91439"/>
            <a:ext cx="11948160" cy="644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B525-F2CA-4841-A049-FE2EE6A9984D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7829" y="6356350"/>
            <a:ext cx="477079" cy="365125"/>
          </a:xfrm>
        </p:spPr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ainTitleBox">
            <a:extLst>
              <a:ext uri="{FF2B5EF4-FFF2-40B4-BE49-F238E27FC236}">
                <a16:creationId xmlns:a16="http://schemas.microsoft.com/office/drawing/2014/main" id="{E9522D89-1C83-473E-A124-F0DF34FED43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920" y="91439"/>
            <a:ext cx="11948160" cy="644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8435-CD79-46F7-8FD0-D080B77C70C5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2120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22575"/>
            <a:ext cx="12188952" cy="98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96" y="5764633"/>
            <a:ext cx="12188905" cy="1095743"/>
            <a:chOff x="3096" y="5764633"/>
            <a:chExt cx="12188905" cy="109574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4669" y="5961298"/>
              <a:ext cx="12187332" cy="899078"/>
              <a:chOff x="4669" y="5961298"/>
              <a:chExt cx="12187332" cy="89907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8278153" y="5961298"/>
                <a:ext cx="3913848" cy="899078"/>
              </a:xfrm>
              <a:prstGeom prst="rect">
                <a:avLst/>
              </a:prstGeom>
              <a:solidFill>
                <a:srgbClr val="002C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9" y="5961298"/>
                <a:ext cx="8273484" cy="894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Rectangle 17"/>
            <p:cNvSpPr/>
            <p:nvPr userDrawn="1"/>
          </p:nvSpPr>
          <p:spPr>
            <a:xfrm>
              <a:off x="3096" y="5764633"/>
              <a:ext cx="12187331" cy="450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5" y="952500"/>
            <a:ext cx="11439525" cy="517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269D46-0DED-47A3-8DD2-1C24FC8082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86" y="-198038"/>
            <a:ext cx="1291566" cy="12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2" r:id="rId5"/>
    <p:sldLayoutId id="2147483653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5080672-727C-4373-BE9B-D8599836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631" y="1630865"/>
            <a:ext cx="8694737" cy="36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0000"/>
                </a:solidFill>
                <a:latin typeface="Calibri" pitchFamily="34" charset="0"/>
              </a:rPr>
              <a:t>Welcome to the</a:t>
            </a:r>
          </a:p>
          <a:p>
            <a:pPr algn="ctr" eaLnBrk="1" hangingPunct="1"/>
            <a:endParaRPr lang="en-US" alt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latin typeface="Calibri" pitchFamily="34" charset="0"/>
              </a:rPr>
              <a:t>SPE-GCS INSERT Study Group </a:t>
            </a:r>
          </a:p>
          <a:p>
            <a:pPr algn="ctr" eaLnBrk="1" hangingPunct="1"/>
            <a:endParaRPr lang="en-US" alt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latin typeface="Calibri" pitchFamily="34" charset="0"/>
              </a:rPr>
              <a:t>Monthly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1F043-A709-491F-94B1-EE9C68A79500}"/>
              </a:ext>
            </a:extLst>
          </p:cNvPr>
          <p:cNvSpPr/>
          <p:nvPr/>
        </p:nvSpPr>
        <p:spPr>
          <a:xfrm>
            <a:off x="174625" y="286542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173032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B6A6C-BB11-4F46-9971-8BC80012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A9B59-4645-46AA-AF82-8B332E54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C5F4A3CE-1237-479B-BDC0-4D75111F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4" y="-60574"/>
            <a:ext cx="12299687" cy="69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9598C-DAA1-4973-97A2-EB1E17F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FC349-D26F-429B-BB9A-018E566D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F02A75-8836-44DA-9096-822E23DD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3D4C4-9F6F-4C6E-A347-74EE09E7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3CC70E-6900-40EF-8CFE-4C0B0A18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E69EE95A-571D-453C-A326-86D5DC4A5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9" y="-9085"/>
            <a:ext cx="12310659" cy="6885370"/>
          </a:xfrm>
        </p:spPr>
      </p:pic>
    </p:spTree>
    <p:extLst>
      <p:ext uri="{BB962C8B-B14F-4D97-AF65-F5344CB8AC3E}">
        <p14:creationId xmlns:p14="http://schemas.microsoft.com/office/powerpoint/2010/main" val="110752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C9511-6135-4230-A883-29A40125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B0334-7834-43B1-9398-874B98EC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666750"/>
            <a:ext cx="7880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BDF7D1-B2D9-4211-BAAF-66305E9D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666750"/>
            <a:ext cx="7880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2800" b="1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E6AAB07-63A4-4684-8761-02B8ED09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80" y="1043701"/>
            <a:ext cx="110082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dirty="0"/>
              <a:t> Please remember to update your email preferences so that you are getting all of the emails for the various study groups/committees using this link:</a:t>
            </a:r>
          </a:p>
          <a:p>
            <a:pPr algn="ctr"/>
            <a:r>
              <a:rPr lang="en-US" altLang="en-US" dirty="0"/>
              <a:t>  </a:t>
            </a:r>
          </a:p>
          <a:p>
            <a:pPr algn="ctr"/>
            <a:endParaRPr lang="en-US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C1B5B-7CB6-488F-8773-C923C895451B}"/>
              </a:ext>
            </a:extLst>
          </p:cNvPr>
          <p:cNvSpPr txBox="1"/>
          <p:nvPr/>
        </p:nvSpPr>
        <p:spPr>
          <a:xfrm>
            <a:off x="3905633" y="1951170"/>
            <a:ext cx="456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Using the GCS Website (Option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223F3-18E1-49DF-A26E-D1FE53639F1F}"/>
              </a:ext>
            </a:extLst>
          </p:cNvPr>
          <p:cNvSpPr txBox="1"/>
          <p:nvPr/>
        </p:nvSpPr>
        <p:spPr>
          <a:xfrm>
            <a:off x="621975" y="2507019"/>
            <a:ext cx="109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Page spegcs.org </a:t>
            </a:r>
            <a:r>
              <a:rPr lang="en-US" dirty="0">
                <a:sym typeface="Wingdings" panose="05000000000000000000" pitchFamily="2" charset="2"/>
              </a:rPr>
              <a:t> Member Resources  Stay in Touch  Click here to Update Email Preferences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7F279-B0EE-4D84-8193-01614AB4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97" y="3220840"/>
            <a:ext cx="6490503" cy="332821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9C565441-BC94-4465-83A8-143771FE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91439"/>
            <a:ext cx="11948160" cy="644057"/>
          </a:xfrm>
        </p:spPr>
        <p:txBody>
          <a:bodyPr/>
          <a:lstStyle/>
          <a:p>
            <a:r>
              <a:rPr lang="en-US" altLang="en-US" sz="4000" b="1" i="1" dirty="0">
                <a:latin typeface="Arial Black" pitchFamily="34" charset="0"/>
              </a:rPr>
              <a:t>Update Email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2E948-7515-41F9-80C6-51369E87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FBAAE4-CB62-463D-B233-425C0938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56" y="892912"/>
            <a:ext cx="1097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/>
              <a:t> Please remember to update your email preferences so that you are getting all of the emails for the various study groups/committees using this link: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  </a:t>
            </a:r>
          </a:p>
          <a:p>
            <a:pPr algn="ctr"/>
            <a:r>
              <a:rPr lang="en-US" altLang="en-US" u="sng" dirty="0">
                <a:solidFill>
                  <a:schemeClr val="accent1">
                    <a:lumMod val="50000"/>
                  </a:schemeClr>
                </a:solidFill>
              </a:rPr>
              <a:t>http://spe-gulfcoast.informz.net/spe-gulfcoast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7F3E-4959-45BF-9F29-F96BA7A8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07" y="3238843"/>
            <a:ext cx="6497726" cy="3300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6A014-3FCA-4970-B597-0CA3EC9966FA}"/>
              </a:ext>
            </a:extLst>
          </p:cNvPr>
          <p:cNvSpPr txBox="1"/>
          <p:nvPr/>
        </p:nvSpPr>
        <p:spPr>
          <a:xfrm>
            <a:off x="2509285" y="2582981"/>
            <a:ext cx="761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 Page spegcs.org </a:t>
            </a:r>
            <a:r>
              <a:rPr lang="en-US" dirty="0">
                <a:sym typeface="Wingdings" panose="05000000000000000000" pitchFamily="2" charset="2"/>
              </a:rPr>
              <a:t> Events &amp; News Update Email Preferences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7B57E-7304-4C39-B12A-F38BD86C78F4}"/>
              </a:ext>
            </a:extLst>
          </p:cNvPr>
          <p:cNvSpPr txBox="1"/>
          <p:nvPr/>
        </p:nvSpPr>
        <p:spPr>
          <a:xfrm>
            <a:off x="4201603" y="1534777"/>
            <a:ext cx="378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the GCS Website (Option 2)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E578CD0-B492-43CF-9343-9522BC7D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91439"/>
            <a:ext cx="11948160" cy="644057"/>
          </a:xfrm>
        </p:spPr>
        <p:txBody>
          <a:bodyPr/>
          <a:lstStyle/>
          <a:p>
            <a:r>
              <a:rPr lang="en-US" altLang="en-US" sz="4000" b="1" i="1" dirty="0">
                <a:latin typeface="Arial Black" pitchFamily="34" charset="0"/>
              </a:rPr>
              <a:t>Update Email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0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56328-E261-4C22-8DF4-9C9F26EB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5359C9-2232-4AEC-9655-BB508BFEB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3" y="2535301"/>
            <a:ext cx="5200005" cy="3900004"/>
          </a:xfrm>
          <a:prstGeom prst="rect">
            <a:avLst/>
          </a:prstGeom>
        </p:spPr>
      </p:pic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3EE3A0FC-22F6-4FF1-9CE7-208FD8450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36" y="2535301"/>
            <a:ext cx="3855427" cy="385542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55767E4-AFA8-419D-9BAF-94304DA22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40" y="4862127"/>
            <a:ext cx="937541" cy="28142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131BDC4-FCE9-478A-9D26-791E81AC9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85" y="4002115"/>
            <a:ext cx="1103515" cy="5517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A148651-1387-42C4-8487-D1983D080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7" y="5601286"/>
            <a:ext cx="824050" cy="306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D3DF3-307F-4F1A-A57B-B9EB45C91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952" y="210432"/>
            <a:ext cx="5087167" cy="2193338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A0107C21-75B8-406A-BBA7-53AF9881DC22}"/>
              </a:ext>
            </a:extLst>
          </p:cNvPr>
          <p:cNvSpPr/>
          <p:nvPr/>
        </p:nvSpPr>
        <p:spPr>
          <a:xfrm rot="2706058">
            <a:off x="4905172" y="2176238"/>
            <a:ext cx="352471" cy="692727"/>
          </a:xfrm>
          <a:prstGeom prst="downArrow">
            <a:avLst/>
          </a:prstGeom>
          <a:solidFill>
            <a:srgbClr val="EEB987"/>
          </a:solidFill>
          <a:ln>
            <a:solidFill>
              <a:srgbClr val="EEB987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3AB9211-D9D7-4B29-A6E9-02C7799D07D5}"/>
              </a:ext>
            </a:extLst>
          </p:cNvPr>
          <p:cNvSpPr/>
          <p:nvPr/>
        </p:nvSpPr>
        <p:spPr>
          <a:xfrm rot="19187172">
            <a:off x="7805002" y="2167278"/>
            <a:ext cx="352471" cy="692727"/>
          </a:xfrm>
          <a:prstGeom prst="downArrow">
            <a:avLst/>
          </a:prstGeom>
          <a:solidFill>
            <a:srgbClr val="EEB987"/>
          </a:solidFill>
          <a:ln>
            <a:solidFill>
              <a:srgbClr val="EEB987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F874C-B958-4864-B867-6DEB1464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1ECBE-CA30-465F-B16F-320FAB6C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068BCF-C956-4536-9AB7-EC57E1D5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92"/>
            <a:ext cx="12202295" cy="68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BA862-A737-4759-9B82-F0A974AE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667385-7181-434D-B80B-3596BB43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886" y="1891125"/>
            <a:ext cx="6259513" cy="44767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4400" b="1" i="1" kern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</a:rPr>
              <a:t>Today's Topic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CFAD0E-4331-44CB-81AC-F6F9EA1A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361" y="3311694"/>
            <a:ext cx="6003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/>
              <a:t>TOPIC</a:t>
            </a:r>
            <a:endParaRPr lang="en-US" alt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2490B-8A7C-411B-B960-D461CB405231}"/>
              </a:ext>
            </a:extLst>
          </p:cNvPr>
          <p:cNvSpPr txBox="1"/>
          <p:nvPr/>
        </p:nvSpPr>
        <p:spPr>
          <a:xfrm>
            <a:off x="3393649" y="5160140"/>
            <a:ext cx="539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Presenter </a:t>
            </a:r>
          </a:p>
          <a:p>
            <a:pPr algn="ctr"/>
            <a:r>
              <a:rPr lang="en-US" sz="2400" dirty="0"/>
              <a:t>This is Petroleum Systems LLC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F725-9541-40E5-95EA-F1E2B7C020E1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33653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DE56C-BC7D-4A21-AA88-90A1FED6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411C9-5524-4873-B894-46FD409B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dirty="0">
                <a:latin typeface="Arial Black" panose="020B0A04020102020204" pitchFamily="34" charset="0"/>
              </a:rPr>
              <a:t>Today’s Presentation - Abstract</a:t>
            </a:r>
            <a:br>
              <a:rPr lang="en-US" altLang="en-US" sz="4000" b="1" i="1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FFF005-6D82-407D-818F-2CC323E4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1444624"/>
            <a:ext cx="108450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dirty="0"/>
              <a:t>Understanding that capillary forces will act to limit petroleum fluid saturations in water-wet fine-grained rocks, including organic rich source rocks, dates back at least to Hubbert. But with current unconventional reservoir evaluation, we observe a disconnect between in situ (core exhumed to surface) measured total water saturations vs. the produced cumulative water volumes from a given stimulated rock volume. Water-free production in gas shales, from gas-wet organic matrix pores, created an early impression that unconventional plays don’t produce water. So, in more liquid-rich plays, water cuts were initially underappreciated: e.g. &gt;80% in the </a:t>
            </a:r>
            <a:r>
              <a:rPr lang="en-US" dirty="0" err="1"/>
              <a:t>Wolfcamp</a:t>
            </a:r>
            <a:r>
              <a:rPr lang="en-US" dirty="0"/>
              <a:t> (stock-tank basis). If measured </a:t>
            </a:r>
            <a:r>
              <a:rPr lang="en-US" dirty="0" err="1"/>
              <a:t>Sw</a:t>
            </a:r>
            <a:r>
              <a:rPr lang="en-US" dirty="0"/>
              <a:t> is so low (core-based calibration), where is the water coming from; or is there an alternative method to more accurately relate in situ to produced water and petroleum production?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9A8A8-9525-4E3B-B34E-C0BC2730AA03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2423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DE56C-BC7D-4A21-AA88-90A1FED6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411C9-5524-4873-B894-46FD409B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latin typeface="Arial Black" panose="020B0A04020102020204" pitchFamily="34" charset="0"/>
              </a:rPr>
              <a:t>Thank you Sponsor</a:t>
            </a:r>
            <a:br>
              <a:rPr lang="en-US" altLang="en-US" sz="4000" b="1" i="1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FFF005-6D82-407D-818F-2CC323E4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1444624"/>
            <a:ext cx="108450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sz="3600" dirty="0"/>
              <a:t>INSERT SPONSOR 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9A8A8-9525-4E3B-B34E-C0BC2730AA03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151282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45C84-F068-4AE2-810F-9F69F35C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D8EB4-A09C-4F93-A161-74B3ED2D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6025"/>
            <a:ext cx="11948160" cy="644057"/>
          </a:xfrm>
        </p:spPr>
        <p:txBody>
          <a:bodyPr/>
          <a:lstStyle/>
          <a:p>
            <a:r>
              <a:rPr lang="en-US" altLang="en-US" sz="4000" b="1" i="1" kern="0" dirty="0">
                <a:latin typeface="Arial Black" panose="020B0A04020102020204" pitchFamily="34" charset="0"/>
                <a:ea typeface="+mn-ea"/>
              </a:rPr>
              <a:t>Today’s Speaker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10A7A9-D789-45A9-B981-D8655110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1600200"/>
            <a:ext cx="8008938" cy="29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sz="4000" dirty="0"/>
              <a:t>Insert speaker’s bio</a:t>
            </a:r>
            <a:endParaRPr lang="en-US" alt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D4192-F4F7-4CDE-B72B-9A958EE5867E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482B0A-06A0-4194-B0D4-82E4D8EA3079}"/>
              </a:ext>
            </a:extLst>
          </p:cNvPr>
          <p:cNvSpPr/>
          <p:nvPr/>
        </p:nvSpPr>
        <p:spPr>
          <a:xfrm>
            <a:off x="633201" y="1631404"/>
            <a:ext cx="2741949" cy="270619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1990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23CE05-1909-4397-8BB8-3381FE2C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" y="1446028"/>
            <a:ext cx="11594493" cy="46764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i="1" dirty="0"/>
              <a:t>The SPE-GCS conferencing software being used allows meeting hosts and other authorized users to record conference sessions. Part or all this conference session may be recorded by the host and/or other authorized persons, and your participation in this conference shall constitute your consent to the recording of this conference session.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altLang="en-US" sz="2400" i="1" dirty="0"/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i="1" dirty="0"/>
              <a:t>SPE holds itself and its members to the upmost ethical standard. Event registrants are not authorized to record or distribute the event, nor any sections of it.</a:t>
            </a:r>
          </a:p>
          <a:p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7672D-4102-4CF3-B17F-31638D12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2AA205-223C-4AD9-9A47-50FD564D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i="1" kern="0" dirty="0">
                <a:latin typeface="Arial Black" panose="020B0A04020102020204" pitchFamily="34" charset="0"/>
                <a:ea typeface="+mn-ea"/>
              </a:rPr>
              <a:t>Please Note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DF29B-078A-4A48-B6B5-CB76B3B86E16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133572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9A6D5-EE4D-4208-BCC2-257084C2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163AA-E2EC-4A62-836D-8B437B98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kern="0" dirty="0">
                <a:latin typeface="Arial Black" panose="020B0A04020102020204" pitchFamily="34" charset="0"/>
                <a:ea typeface="+mn-ea"/>
              </a:rPr>
              <a:t>Webinar Etiquette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B9FB0-FA0A-4288-B375-D2F9020D7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30" b="2"/>
          <a:stretch/>
        </p:blipFill>
        <p:spPr>
          <a:xfrm>
            <a:off x="8698607" y="1836194"/>
            <a:ext cx="3104672" cy="2824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74EC9-506B-4939-AA49-25D622627892}"/>
              </a:ext>
            </a:extLst>
          </p:cNvPr>
          <p:cNvSpPr txBox="1"/>
          <p:nvPr/>
        </p:nvSpPr>
        <p:spPr>
          <a:xfrm>
            <a:off x="595491" y="2866862"/>
            <a:ext cx="7387541" cy="59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Please use “Chat” to send your questions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0AAE-B4E3-4748-B679-CE01DB750AE1}"/>
              </a:ext>
            </a:extLst>
          </p:cNvPr>
          <p:cNvSpPr txBox="1"/>
          <p:nvPr/>
        </p:nvSpPr>
        <p:spPr>
          <a:xfrm>
            <a:off x="572632" y="4311702"/>
            <a:ext cx="7410400" cy="59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The moderator will review the questions and pass them to the speaker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E7AFD-21BC-4239-8A44-847184E3F7A1}"/>
              </a:ext>
            </a:extLst>
          </p:cNvPr>
          <p:cNvSpPr txBox="1"/>
          <p:nvPr/>
        </p:nvSpPr>
        <p:spPr>
          <a:xfrm>
            <a:off x="595492" y="1638909"/>
            <a:ext cx="7387542" cy="59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Please remember to “mute” yourself and turn off your web cam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A3347-B822-4AE6-927C-F3D15BD96C4E}"/>
              </a:ext>
            </a:extLst>
          </p:cNvPr>
          <p:cNvSpPr txBox="1"/>
          <p:nvPr/>
        </p:nvSpPr>
        <p:spPr>
          <a:xfrm>
            <a:off x="9156700" y="2866862"/>
            <a:ext cx="230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Type Question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FA696D-585F-47C6-95E4-21B04A597A5C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582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D410D-A573-4412-AEF1-89FDCE82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CF9A7-4EA9-46AC-92D6-B694DA362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1" y="1376039"/>
            <a:ext cx="9016999" cy="83530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3200" b="1" i="1" kern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</a:rPr>
              <a:t>Upcoming Webinar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3200" i="1" kern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</a:rPr>
              <a:t>(April 21, 2021: 11 AM – 1 PM)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93D153-1233-467F-B188-4AA2E53E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1" y="3105524"/>
            <a:ext cx="911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sz="2400" dirty="0"/>
              <a:t>SPE GCS-Joint Webinar with 4 speakers covering Unconventional Completions and Reservoir Topics</a:t>
            </a:r>
          </a:p>
          <a:p>
            <a:pPr algn="ctr"/>
            <a:endParaRPr lang="en-US" altLang="en-US" sz="2400" b="1" dirty="0"/>
          </a:p>
          <a:p>
            <a:pPr algn="ctr"/>
            <a:r>
              <a:rPr lang="en-US" altLang="en-US" sz="2400" dirty="0"/>
              <a:t>Hosted by Northside, Westside, Permian Basin and Completions &amp; Production Study Groups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57107-EBB4-41CF-8334-24F12BEB2BAA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1791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1270D-773A-4CE7-9F7A-B71ADD65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D2219-0EBC-4A34-B6FA-36975BD4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dirty="0">
                <a:latin typeface="Arial Black" pitchFamily="34" charset="0"/>
              </a:rPr>
              <a:t>Join SPE-GCS as a Volunteer</a:t>
            </a:r>
            <a:endParaRPr lang="en-US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F5077ED-1096-4CA6-B922-607AE573D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006430"/>
            <a:ext cx="9271000" cy="14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dirty="0"/>
              <a:t>Please contact any committee member if you are interested in participating in the Northside Study Group or other committee.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6EB1B-C385-43C8-95B8-7DB3D04CA021}"/>
              </a:ext>
            </a:extLst>
          </p:cNvPr>
          <p:cNvSpPr/>
          <p:nvPr/>
        </p:nvSpPr>
        <p:spPr>
          <a:xfrm>
            <a:off x="633201" y="6286647"/>
            <a:ext cx="3863975" cy="4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SPE-GCS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Study Group</a:t>
            </a:r>
          </a:p>
        </p:txBody>
      </p:sp>
    </p:spTree>
    <p:extLst>
      <p:ext uri="{BB962C8B-B14F-4D97-AF65-F5344CB8AC3E}">
        <p14:creationId xmlns:p14="http://schemas.microsoft.com/office/powerpoint/2010/main" val="1220820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FIX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FIX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FIX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FIX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FIX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555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Today’s Presentation - Abstract </vt:lpstr>
      <vt:lpstr>Thank you Sponsor </vt:lpstr>
      <vt:lpstr>Today’s Speaker</vt:lpstr>
      <vt:lpstr>Please Note</vt:lpstr>
      <vt:lpstr>Webinar Etiquette</vt:lpstr>
      <vt:lpstr>PowerPoint Presentation</vt:lpstr>
      <vt:lpstr>Join SPE-GCS as a Volunteer</vt:lpstr>
      <vt:lpstr>PowerPoint Presentation</vt:lpstr>
      <vt:lpstr>PowerPoint Presentation</vt:lpstr>
      <vt:lpstr>PowerPoint Presentation</vt:lpstr>
      <vt:lpstr>Update Email Preferences</vt:lpstr>
      <vt:lpstr>Update Email Preferences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Martinez, Alexsandra</cp:lastModifiedBy>
  <cp:revision>37</cp:revision>
  <dcterms:created xsi:type="dcterms:W3CDTF">2015-05-14T16:01:47Z</dcterms:created>
  <dcterms:modified xsi:type="dcterms:W3CDTF">2021-11-20T00:41:23Z</dcterms:modified>
</cp:coreProperties>
</file>