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146846245" r:id="rId2"/>
    <p:sldId id="214684624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9526D-553C-4E66-8F7A-F61DBB6158F0}" type="datetimeFigureOut">
              <a:rPr lang="en-US" smtClean="0"/>
              <a:t>4/11/21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2CFF2-D6ED-4A4F-9EFA-293AF4C8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/>
                <a:ea typeface="Poppins"/>
                <a:cs typeface="Poppins"/>
                <a:sym typeface="Poppin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28040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/>
                <a:ea typeface="Poppins"/>
                <a:cs typeface="Poppins"/>
                <a:sym typeface="Poppin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56941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jpe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8AEC-0935-8D4E-8AC1-7528026E2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52" y="2679171"/>
            <a:ext cx="11112494" cy="640560"/>
          </a:xfrm>
        </p:spPr>
        <p:txBody>
          <a:bodyPr anchor="b">
            <a:spAutoFit/>
          </a:bodyPr>
          <a:lstStyle>
            <a:lvl1pPr marL="0" marR="0" indent="0" algn="l" defTabSz="121862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99" b="0">
                <a:solidFill>
                  <a:schemeClr val="accent2"/>
                </a:solidFill>
                <a:latin typeface="+mj-lt"/>
              </a:defRPr>
            </a:lvl1pPr>
          </a:lstStyle>
          <a:p>
            <a:pPr marL="0" marR="0" lvl="0" indent="0" algn="l" defTabSz="121862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Presentation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A631667-E28D-7640-95F5-66AB9F64F4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2" y="3421552"/>
            <a:ext cx="11112494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399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Subhead 1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DB91D220-690F-F743-8BF8-C2B6B49DCD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752" y="4597183"/>
            <a:ext cx="11112494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799" b="0" i="0">
                <a:solidFill>
                  <a:schemeClr val="tx1"/>
                </a:solidFill>
                <a:latin typeface="+mn-lt"/>
                <a:cs typeface="Poppins" pitchFamily="2" charset="77"/>
              </a:defRPr>
            </a:lvl1pPr>
          </a:lstStyle>
          <a:p>
            <a:pPr lvl="0"/>
            <a:r>
              <a:rPr lang="en-US"/>
              <a:t>Presenter’s name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6C91D94-1DB9-47B3-A78D-E0C59FC893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892" y="6302030"/>
            <a:ext cx="3725245" cy="16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+mn-lt"/>
              </a:defRPr>
            </a:lvl1pPr>
          </a:lstStyle>
          <a:p>
            <a:pPr lvl="0"/>
            <a:fld id="{F4D7BF67-1FB1-4572-9FA4-449E1F9DFAF5}" type="datetime4">
              <a:rPr lang="en-US" smtClean="0"/>
              <a:t>September 13,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FBF72E7-BE1E-4788-AEDF-AE0A178C4D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8532152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FBF72E7-BE1E-4788-AEDF-AE0A178C4D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29AE6F84-2C59-B242-985D-F6860D451A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140" y="1558798"/>
            <a:ext cx="11108794" cy="4270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</a:lstStyle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  <a:p>
            <a:pPr lvl="3"/>
            <a:r>
              <a:rPr lang="en-US"/>
              <a:t>Fourth level bullet</a:t>
            </a:r>
          </a:p>
          <a:p>
            <a:pPr lvl="4"/>
            <a:r>
              <a:rPr lang="en-US"/>
              <a:t>Fifth level bullet</a:t>
            </a:r>
          </a:p>
          <a:p>
            <a:pPr lvl="5"/>
            <a:r>
              <a:rPr lang="en-US"/>
              <a:t>Sixth level bullet</a:t>
            </a:r>
          </a:p>
          <a:p>
            <a:pPr lvl="6"/>
            <a:r>
              <a:rPr lang="en-US"/>
              <a:t>Seventh level bullet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04C7E-451E-E246-B880-1F1ABC33B9D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615A590-C7FE-DC40-8E18-E9E18603A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140" y="401403"/>
            <a:ext cx="11108794" cy="455509"/>
          </a:xfrm>
        </p:spPr>
        <p:txBody>
          <a:bodyPr vert="horz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6467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10BD7C4-3DD5-4D3C-82D6-2769EFA66C4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1853566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10BD7C4-3DD5-4D3C-82D6-2769EFA66C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5AE224-D143-9B4C-984F-2DAFBF5A8A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A7714C-C9D3-EA4F-AAAE-A0B2CFDFAB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891" y="1513543"/>
            <a:ext cx="11112493" cy="43359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399">
                <a:solidFill>
                  <a:schemeClr val="tx2"/>
                </a:solidFill>
                <a:latin typeface="+mj-lt"/>
              </a:defRPr>
            </a:lvl1pPr>
            <a:lvl2pPr marL="172748" indent="-172748">
              <a:buNone/>
              <a:defRPr/>
            </a:lvl2pPr>
            <a:lvl3pPr marL="172748">
              <a:defRPr/>
            </a:lvl3pPr>
            <a:lvl4pPr marL="345496">
              <a:defRPr/>
            </a:lvl4pPr>
            <a:lvl5pPr marL="518244">
              <a:defRPr/>
            </a:lvl5pPr>
            <a:lvl6pPr marL="690993">
              <a:defRPr/>
            </a:lvl6pPr>
            <a:lvl7pPr marL="863741">
              <a:defRPr/>
            </a:lvl7pPr>
            <a:lvl8pPr marL="1036489">
              <a:defRPr/>
            </a:lvl8pPr>
            <a:lvl9pPr marL="1209237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Body copy</a:t>
            </a:r>
          </a:p>
          <a:p>
            <a:pPr lvl="2"/>
            <a:r>
              <a:rPr lang="en-US"/>
              <a:t>First level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  <a:p>
            <a:pPr lvl="5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  <a:p>
            <a:pPr lvl="7"/>
            <a:r>
              <a:rPr lang="en-US"/>
              <a:t>Sixth level</a:t>
            </a:r>
          </a:p>
          <a:p>
            <a:pPr lvl="8"/>
            <a:r>
              <a:rPr lang="en-US"/>
              <a:t>Seventh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FAF2F8-E403-D645-B5E7-F3DC78AB77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141" y="401403"/>
            <a:ext cx="11112494" cy="455509"/>
          </a:xfrm>
        </p:spPr>
        <p:txBody>
          <a:bodyPr vert="horz"/>
          <a:lstStyle/>
          <a:p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76737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E5F813F-C7F4-4EA3-A27E-13F321B26B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3177467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E5F813F-C7F4-4EA3-A27E-13F321B26B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4AD1544-9F5B-6247-B2CE-CBCB59C49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141" y="391878"/>
            <a:ext cx="11112494" cy="455509"/>
          </a:xfrm>
        </p:spPr>
        <p:txBody>
          <a:bodyPr vert="horz"/>
          <a:lstStyle/>
          <a:p>
            <a:r>
              <a:rPr lang="en-US"/>
              <a:t>Slide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FE36E-202A-814F-AE8F-5976C6617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3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revers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91B37-C929-8D42-98C4-A32E7A9CD9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2995F-EF6F-4BD4-A7EB-2B5A4EDC93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97598" y="6299143"/>
            <a:ext cx="8323208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pc="-10"/>
              <a:t>Copyright 2020 Baker Hughes Company. All rights reserved.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85C520-020E-2744-9826-92A53832B3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504" y="6032409"/>
            <a:ext cx="2172909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29AE6F84-2C59-B242-985D-F6860D451A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140" y="1558798"/>
            <a:ext cx="11108794" cy="4270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04C7E-451E-E246-B880-1F1ABC33B9D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615A590-C7FE-DC40-8E18-E9E18603A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140" y="630001"/>
            <a:ext cx="11108794" cy="45550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79344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(image option B)">
    <p:bg>
      <p:bgPr>
        <a:blipFill dpi="0" rotWithShape="1"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E36D003-26AD-4CA8-B2F6-AD4DF9CF8E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9215016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E36D003-26AD-4CA8-B2F6-AD4DF9CF8E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2371E8D-534B-45A0-ABC6-A0E0D251082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9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Poppins" panose="00000500000000000000" pitchFamily="2" charset="0"/>
              <a:cs typeface="Poppins" panose="00000500000000000000" pitchFamily="2" charset="0"/>
              <a:sym typeface="Poppins" panose="00000500000000000000" pitchFamily="2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F2B5EAEA-81F9-D24D-9199-CD29CB680C7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12192775" cy="4943027"/>
          </a:xfrm>
          <a:custGeom>
            <a:avLst/>
            <a:gdLst>
              <a:gd name="T0" fmla="*/ 1281 w 1281"/>
              <a:gd name="T1" fmla="*/ 0 h 519"/>
              <a:gd name="T2" fmla="*/ 1281 w 1281"/>
              <a:gd name="T3" fmla="*/ 214 h 519"/>
              <a:gd name="T4" fmla="*/ 544 w 1281"/>
              <a:gd name="T5" fmla="*/ 482 h 519"/>
              <a:gd name="T6" fmla="*/ 544 w 1281"/>
              <a:gd name="T7" fmla="*/ 482 h 519"/>
              <a:gd name="T8" fmla="*/ 340 w 1281"/>
              <a:gd name="T9" fmla="*/ 519 h 519"/>
              <a:gd name="T10" fmla="*/ 0 w 1281"/>
              <a:gd name="T11" fmla="*/ 409 h 519"/>
              <a:gd name="T12" fmla="*/ 0 w 1281"/>
              <a:gd name="T13" fmla="*/ 0 h 519"/>
              <a:gd name="T14" fmla="*/ 1281 w 1281"/>
              <a:gd name="T15" fmla="*/ 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1" h="519">
                <a:moveTo>
                  <a:pt x="1281" y="0"/>
                </a:moveTo>
                <a:cubicBezTo>
                  <a:pt x="1281" y="214"/>
                  <a:pt x="1281" y="214"/>
                  <a:pt x="1281" y="214"/>
                </a:cubicBezTo>
                <a:cubicBezTo>
                  <a:pt x="544" y="482"/>
                  <a:pt x="544" y="482"/>
                  <a:pt x="544" y="482"/>
                </a:cubicBezTo>
                <a:cubicBezTo>
                  <a:pt x="544" y="482"/>
                  <a:pt x="544" y="482"/>
                  <a:pt x="544" y="482"/>
                </a:cubicBezTo>
                <a:cubicBezTo>
                  <a:pt x="481" y="506"/>
                  <a:pt x="412" y="519"/>
                  <a:pt x="340" y="519"/>
                </a:cubicBezTo>
                <a:cubicBezTo>
                  <a:pt x="213" y="519"/>
                  <a:pt x="96" y="478"/>
                  <a:pt x="0" y="409"/>
                </a:cubicBezTo>
                <a:cubicBezTo>
                  <a:pt x="0" y="0"/>
                  <a:pt x="0" y="0"/>
                  <a:pt x="0" y="0"/>
                </a:cubicBezTo>
                <a:lnTo>
                  <a:pt x="128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200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EAD4842-E457-A14D-BC7C-12013D02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53" y="2107562"/>
            <a:ext cx="7093847" cy="640560"/>
          </a:xfrm>
        </p:spPr>
        <p:txBody>
          <a:bodyPr anchor="b">
            <a:noAutofit/>
          </a:bodyPr>
          <a:lstStyle>
            <a:lvl1pPr marL="0" marR="0" indent="0" algn="l" defTabSz="121898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>
                <a:solidFill>
                  <a:schemeClr val="accent2"/>
                </a:solidFill>
              </a:defRPr>
            </a:lvl1pPr>
          </a:lstStyle>
          <a:p>
            <a:pPr marL="0" marR="0" lvl="0" indent="0" algn="l" defTabSz="121898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Presentation title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BBA4BED5-144F-5142-A515-742298593F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3" y="2849943"/>
            <a:ext cx="7093847" cy="369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Subhead 1</a:t>
            </a:r>
          </a:p>
        </p:txBody>
      </p:sp>
    </p:spTree>
    <p:extLst>
      <p:ext uri="{BB962C8B-B14F-4D97-AF65-F5344CB8AC3E}">
        <p14:creationId xmlns:p14="http://schemas.microsoft.com/office/powerpoint/2010/main" val="25433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812F9B4-B041-44A8-9D8B-C2DDB8FEC2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560099255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11" imgW="269" imgH="256" progId="TCLayout.ActiveDocument.1">
                  <p:embed/>
                </p:oleObj>
              </mc:Choice>
              <mc:Fallback>
                <p:oleObj name="think-cell Slide" r:id="rId11" imgW="269" imgH="25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7812F9B4-B041-44A8-9D8B-C2DDB8FEC2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141" y="630003"/>
            <a:ext cx="11112494" cy="455509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/>
          <a:p>
            <a:r>
              <a:rPr lang="en-CA"/>
              <a:t>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9753" y="6299143"/>
            <a:ext cx="253668" cy="15388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l">
              <a:defRPr sz="1000" b="0" spc="-13" baseline="0">
                <a:solidFill>
                  <a:schemeClr val="tx1"/>
                </a:solidFill>
                <a:latin typeface="+mj-lt"/>
                <a:cs typeface="Poppins" pitchFamily="2" charset="77"/>
              </a:defRPr>
            </a:lvl1pPr>
          </a:lstStyle>
          <a:p>
            <a:fld id="{00E6A5BD-C011-4A45-AA3A-201790FB7F2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C04FB-F95A-7644-A8D0-8254923AA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54" y="1541495"/>
            <a:ext cx="10515163" cy="4352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First level bullet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  <a:p>
            <a:pPr lvl="3"/>
            <a:r>
              <a:rPr lang="en-US"/>
              <a:t>Fourth level bullet</a:t>
            </a:r>
          </a:p>
          <a:p>
            <a:pPr lvl="4"/>
            <a:r>
              <a:rPr lang="en-US"/>
              <a:t>Fifth level bullet</a:t>
            </a:r>
          </a:p>
          <a:p>
            <a:pPr lvl="5"/>
            <a:r>
              <a:rPr lang="en-US"/>
              <a:t>Sixth level bullet</a:t>
            </a:r>
          </a:p>
          <a:p>
            <a:pPr lvl="6"/>
            <a:r>
              <a:rPr lang="en-US"/>
              <a:t>Seventh level bullet</a:t>
            </a:r>
          </a:p>
        </p:txBody>
      </p:sp>
    </p:spTree>
    <p:extLst>
      <p:ext uri="{BB962C8B-B14F-4D97-AF65-F5344CB8AC3E}">
        <p14:creationId xmlns:p14="http://schemas.microsoft.com/office/powerpoint/2010/main" val="14542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1218621" rtl="0" eaLnBrk="1" latinLnBrk="0" hangingPunct="1">
        <a:lnSpc>
          <a:spcPct val="90000"/>
        </a:lnSpc>
        <a:spcBef>
          <a:spcPct val="0"/>
        </a:spcBef>
        <a:buNone/>
        <a:defRPr sz="3199" b="0" i="0" kern="1200">
          <a:solidFill>
            <a:schemeClr val="accent2"/>
          </a:solidFill>
          <a:latin typeface="+mj-lt"/>
          <a:ea typeface="+mj-ea"/>
          <a:cs typeface="Poppins SemiBold" pitchFamily="2" charset="77"/>
        </a:defRPr>
      </a:lvl1pPr>
    </p:titleStyle>
    <p:bodyStyle>
      <a:lvl1pPr marL="172748" indent="-172748" algn="l" defTabSz="1218621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Poppins SemiBold" pitchFamily="2" charset="77"/>
        </a:defRPr>
      </a:lvl1pPr>
      <a:lvl2pPr marL="345496" indent="-172748" algn="l" defTabSz="1218621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Cambria" panose="02040503050406030204" pitchFamily="18" charset="0"/>
        <a:buChar char="⎻"/>
        <a:defRPr sz="1400" kern="1200">
          <a:solidFill>
            <a:schemeClr val="tx1"/>
          </a:solidFill>
          <a:latin typeface="+mn-lt"/>
          <a:ea typeface="+mn-ea"/>
          <a:cs typeface="Poppins" pitchFamily="2" charset="77"/>
        </a:defRPr>
      </a:lvl2pPr>
      <a:lvl3pPr marL="518244" indent="-171399" algn="l" defTabSz="1218621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SzPct val="100000"/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Poppins" pitchFamily="2" charset="77"/>
        </a:defRPr>
      </a:lvl3pPr>
      <a:lvl4pPr marL="690993" indent="-171399" algn="l" defTabSz="1218621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Cambria Math" panose="02040503050406030204" pitchFamily="18" charset="0"/>
        <a:buChar char="⎯"/>
        <a:defRPr sz="1400" kern="1200">
          <a:solidFill>
            <a:schemeClr val="tx1"/>
          </a:solidFill>
          <a:latin typeface="+mn-lt"/>
          <a:ea typeface="+mn-ea"/>
          <a:cs typeface="Poppins" pitchFamily="2" charset="77"/>
        </a:defRPr>
      </a:lvl4pPr>
      <a:lvl5pPr marL="863741" indent="-171399" algn="l" defTabSz="1218621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SzPct val="100000"/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Poppins" pitchFamily="2" charset="77"/>
        </a:defRPr>
      </a:lvl5pPr>
      <a:lvl6pPr marL="1036489" indent="-172748" algn="l" defTabSz="1218621" rtl="0" eaLnBrk="1" latinLnBrk="0" hangingPunct="1">
        <a:lnSpc>
          <a:spcPct val="99000"/>
        </a:lnSpc>
        <a:spcBef>
          <a:spcPts val="0"/>
        </a:spcBef>
        <a:spcAft>
          <a:spcPts val="500"/>
        </a:spcAft>
        <a:buSzPct val="100000"/>
        <a:buFont typeface="Cambria Math" panose="02040503050406030204" pitchFamily="18" charset="0"/>
        <a:buChar char="⎯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237" indent="-172748" algn="l" defTabSz="1218621" rtl="0" eaLnBrk="1" latinLnBrk="0" hangingPunct="1">
        <a:lnSpc>
          <a:spcPct val="99000"/>
        </a:lnSpc>
        <a:spcBef>
          <a:spcPts val="0"/>
        </a:spcBef>
        <a:spcAft>
          <a:spcPts val="50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381985" indent="-172748" algn="l" defTabSz="1218621" rtl="0" eaLnBrk="1" latinLnBrk="0" hangingPunct="1">
        <a:lnSpc>
          <a:spcPct val="99000"/>
        </a:lnSpc>
        <a:spcBef>
          <a:spcPts val="0"/>
        </a:spcBef>
        <a:spcAft>
          <a:spcPts val="500"/>
        </a:spcAft>
        <a:buSzPct val="100000"/>
        <a:buFont typeface="Cambria Math" panose="02040503050406030204" pitchFamily="18" charset="0"/>
        <a:buChar char="⎯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733" indent="-172748" algn="l" defTabSz="1218621" rtl="0" eaLnBrk="1" latinLnBrk="0" hangingPunct="1">
        <a:lnSpc>
          <a:spcPct val="99000"/>
        </a:lnSpc>
        <a:spcBef>
          <a:spcPts val="0"/>
        </a:spcBef>
        <a:spcAft>
          <a:spcPts val="50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algn="l" defTabSz="1218621" rtl="0" eaLnBrk="1" latinLnBrk="0" hangingPunct="1">
        <a:defRPr sz="1600" kern="1200">
          <a:solidFill>
            <a:schemeClr val="accent2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tags" Target="../tags/tag8.xml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sv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svg"/><Relationship Id="rId14" Type="http://schemas.openxmlformats.org/officeDocument/2006/relationships/hyperlink" Target="mailto:ies2021sharktank@g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0.xml"/><Relationship Id="rId7" Type="http://schemas.openxmlformats.org/officeDocument/2006/relationships/oleObject" Target="../embeddings/oleObject7.bin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6BBC1BB-62F0-4CBE-B4CA-D5055459EB9F}"/>
              </a:ext>
            </a:extLst>
          </p:cNvPr>
          <p:cNvSpPr txBox="1">
            <a:spLocks/>
          </p:cNvSpPr>
          <p:nvPr/>
        </p:nvSpPr>
        <p:spPr>
          <a:xfrm>
            <a:off x="4216342" y="976283"/>
            <a:ext cx="3657600" cy="588133"/>
          </a:xfrm>
          <a:prstGeom prst="roundRect">
            <a:avLst/>
          </a:prstGeom>
          <a:solidFill>
            <a:schemeClr val="accent2"/>
          </a:solidFill>
        </p:spPr>
        <p:txBody>
          <a:bodyPr vert="horz" lIns="0" tIns="0" rIns="0" bIns="0" rtlCol="0" anchor="ctr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 algn="ctr">
              <a:spcAft>
                <a:spcPts val="0"/>
              </a:spcAft>
              <a:buNone/>
            </a:pPr>
            <a:r>
              <a:rPr lang="en-US" sz="1000" dirty="0">
                <a:solidFill>
                  <a:schemeClr val="bg1"/>
                </a:solidFill>
              </a:rPr>
              <a:t>Team Info</a:t>
            </a:r>
            <a:endParaRPr lang="en-US" sz="1000" i="1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2780DE5-1E3A-4E4C-80F2-DEF216C4AE4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762" y="248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think-cell Slide" r:id="rId6" imgW="473" imgH="473" progId="TCLayout.ActiveDocument.1">
                  <p:embed/>
                </p:oleObj>
              </mc:Choice>
              <mc:Fallback>
                <p:oleObj name="think-cell Slide" r:id="rId6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2780DE5-1E3A-4E4C-80F2-DEF216C4AE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62" y="248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90D0063-4378-4CB7-B984-8898417C34A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76" y="894"/>
            <a:ext cx="158709" cy="1587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87">
              <a:buClr>
                <a:srgbClr val="000000"/>
              </a:buClr>
            </a:pPr>
            <a:endParaRPr lang="en-US" sz="2799" dirty="0">
              <a:solidFill>
                <a:srgbClr val="000000"/>
              </a:solidFill>
              <a:latin typeface="Poppins SemiBold" panose="00000700000000000000" pitchFamily="2" charset="0"/>
              <a:cs typeface="Poppins SemiBold" panose="00000700000000000000" pitchFamily="2" charset="0"/>
              <a:sym typeface="Poppins SemiBold" panose="00000700000000000000" pitchFamily="2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CF475EE-BBB2-4E2E-9122-D106412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03" y="315965"/>
            <a:ext cx="11108794" cy="455509"/>
          </a:xfrm>
        </p:spPr>
        <p:txBody>
          <a:bodyPr/>
          <a:lstStyle/>
          <a:p>
            <a:r>
              <a:rPr lang="en-US" dirty="0"/>
              <a:t>SPE IES Shark Tank Application 2021- ABC Company</a:t>
            </a:r>
          </a:p>
        </p:txBody>
      </p:sp>
      <p:sp>
        <p:nvSpPr>
          <p:cNvPr id="133" name="Content Placeholder 2">
            <a:extLst>
              <a:ext uri="{FF2B5EF4-FFF2-40B4-BE49-F238E27FC236}">
                <a16:creationId xmlns:a16="http://schemas.microsoft.com/office/drawing/2014/main" id="{D3E071CC-D94D-42C7-8E24-DBA760E091A7}"/>
              </a:ext>
            </a:extLst>
          </p:cNvPr>
          <p:cNvSpPr txBox="1">
            <a:spLocks/>
          </p:cNvSpPr>
          <p:nvPr/>
        </p:nvSpPr>
        <p:spPr>
          <a:xfrm>
            <a:off x="375997" y="976283"/>
            <a:ext cx="3657600" cy="588133"/>
          </a:xfrm>
          <a:prstGeom prst="roundRect">
            <a:avLst/>
          </a:prstGeom>
          <a:solidFill>
            <a:schemeClr val="accent2"/>
          </a:solidFill>
        </p:spPr>
        <p:txBody>
          <a:bodyPr vert="horz" lIns="0" tIns="0" rIns="0" bIns="0" rtlCol="0" anchor="ctr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 algn="ctr"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</a:rPr>
              <a:t>Company Name</a:t>
            </a:r>
          </a:p>
          <a:p>
            <a:pPr marL="48600" indent="0" algn="ctr">
              <a:spcAft>
                <a:spcPts val="0"/>
              </a:spcAft>
              <a:buNone/>
            </a:pPr>
            <a:r>
              <a:rPr lang="en-US" sz="800" i="1" dirty="0">
                <a:solidFill>
                  <a:schemeClr val="bg1"/>
                </a:solidFill>
              </a:rPr>
              <a:t>Location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BCD519-1E53-42AD-9625-A7C278B32681}"/>
              </a:ext>
            </a:extLst>
          </p:cNvPr>
          <p:cNvGrpSpPr/>
          <p:nvPr/>
        </p:nvGrpSpPr>
        <p:grpSpPr>
          <a:xfrm>
            <a:off x="246044" y="880368"/>
            <a:ext cx="365760" cy="365760"/>
            <a:chOff x="332290" y="917044"/>
            <a:chExt cx="731520" cy="73152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3E69080-C2A0-4B3B-9AF8-C32B200DD150}"/>
                </a:ext>
              </a:extLst>
            </p:cNvPr>
            <p:cNvSpPr/>
            <p:nvPr/>
          </p:nvSpPr>
          <p:spPr>
            <a:xfrm>
              <a:off x="332290" y="917044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Graphic 2" descr="Building">
              <a:extLst>
                <a:ext uri="{FF2B5EF4-FFF2-40B4-BE49-F238E27FC236}">
                  <a16:creationId xmlns:a16="http://schemas.microsoft.com/office/drawing/2014/main" id="{878E83EE-6F63-437D-A1A6-46674FFD5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23730" y="1008484"/>
              <a:ext cx="548640" cy="54864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2D0B960-7EC1-4354-A6E2-5BB69D0AA50D}"/>
              </a:ext>
            </a:extLst>
          </p:cNvPr>
          <p:cNvGrpSpPr/>
          <p:nvPr/>
        </p:nvGrpSpPr>
        <p:grpSpPr>
          <a:xfrm>
            <a:off x="4106790" y="880368"/>
            <a:ext cx="365760" cy="365760"/>
            <a:chOff x="2485694" y="3487560"/>
            <a:chExt cx="731520" cy="73152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47D9A4D-674F-46ED-9CA7-7B96160F17EA}"/>
                </a:ext>
              </a:extLst>
            </p:cNvPr>
            <p:cNvSpPr/>
            <p:nvPr/>
          </p:nvSpPr>
          <p:spPr>
            <a:xfrm>
              <a:off x="2485694" y="3487560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Graphic 6" descr="Group brainstorm">
              <a:extLst>
                <a:ext uri="{FF2B5EF4-FFF2-40B4-BE49-F238E27FC236}">
                  <a16:creationId xmlns:a16="http://schemas.microsoft.com/office/drawing/2014/main" id="{8146A401-44CC-49A0-A558-11212E915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556072" y="3553600"/>
              <a:ext cx="548640" cy="548640"/>
            </a:xfrm>
            <a:prstGeom prst="rect">
              <a:avLst/>
            </a:prstGeom>
          </p:spPr>
        </p:pic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9C63BA25-96BB-4C46-AA4E-B65133E2806F}"/>
              </a:ext>
            </a:extLst>
          </p:cNvPr>
          <p:cNvSpPr txBox="1">
            <a:spLocks/>
          </p:cNvSpPr>
          <p:nvPr/>
        </p:nvSpPr>
        <p:spPr>
          <a:xfrm>
            <a:off x="8056686" y="976283"/>
            <a:ext cx="3657600" cy="588133"/>
          </a:xfrm>
          <a:prstGeom prst="roundRect">
            <a:avLst/>
          </a:prstGeom>
          <a:solidFill>
            <a:schemeClr val="accent2"/>
          </a:solidFill>
        </p:spPr>
        <p:txBody>
          <a:bodyPr vert="horz" lIns="0" tIns="0" rIns="0" bIns="0" rtlCol="0" anchor="ctr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 algn="ctr">
              <a:spcAft>
                <a:spcPts val="0"/>
              </a:spcAft>
              <a:buNone/>
            </a:pPr>
            <a:r>
              <a:rPr lang="en-US" sz="1050" dirty="0">
                <a:solidFill>
                  <a:schemeClr val="bg1"/>
                </a:solidFill>
              </a:rPr>
              <a:t>Team contact</a:t>
            </a:r>
          </a:p>
          <a:p>
            <a:pPr marL="48600" indent="0" algn="ctr">
              <a:spcAft>
                <a:spcPts val="0"/>
              </a:spcAft>
              <a:buNone/>
            </a:pPr>
            <a:r>
              <a:rPr lang="en-US" sz="1050" dirty="0">
                <a:solidFill>
                  <a:schemeClr val="bg1"/>
                </a:solidFill>
              </a:rPr>
              <a:t>Email/ Phone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54F887-F125-4369-812B-AFB76E1AB02F}"/>
              </a:ext>
            </a:extLst>
          </p:cNvPr>
          <p:cNvGrpSpPr/>
          <p:nvPr/>
        </p:nvGrpSpPr>
        <p:grpSpPr>
          <a:xfrm>
            <a:off x="7936615" y="880368"/>
            <a:ext cx="365760" cy="365760"/>
            <a:chOff x="1737178" y="3487560"/>
            <a:chExt cx="731520" cy="73152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E741BF-2294-40EB-AEE8-3F1E0504B74E}"/>
                </a:ext>
              </a:extLst>
            </p:cNvPr>
            <p:cNvSpPr/>
            <p:nvPr/>
          </p:nvSpPr>
          <p:spPr>
            <a:xfrm>
              <a:off x="1737178" y="3487560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Graphic 9" descr="Envelope">
              <a:extLst>
                <a:ext uri="{FF2B5EF4-FFF2-40B4-BE49-F238E27FC236}">
                  <a16:creationId xmlns:a16="http://schemas.microsoft.com/office/drawing/2014/main" id="{F7B26422-E2BD-4BE8-96D5-07E6BC630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28618" y="3579000"/>
              <a:ext cx="548640" cy="548640"/>
            </a:xfrm>
            <a:prstGeom prst="rect">
              <a:avLst/>
            </a:prstGeom>
          </p:spPr>
        </p:pic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2F3E3010-71B3-4013-8A39-7531AECF6051}"/>
              </a:ext>
            </a:extLst>
          </p:cNvPr>
          <p:cNvSpPr txBox="1">
            <a:spLocks/>
          </p:cNvSpPr>
          <p:nvPr/>
        </p:nvSpPr>
        <p:spPr>
          <a:xfrm>
            <a:off x="4215725" y="1649792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Product / Service</a:t>
            </a:r>
          </a:p>
          <a:p>
            <a:pPr marL="171450" lvl="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  <a:ea typeface="+mn-ea"/>
                <a:cs typeface="+mn-cs"/>
              </a:rPr>
              <a:t>Describe the company history and accomplishments to date</a:t>
            </a:r>
          </a:p>
          <a:p>
            <a:pPr marL="171450" lvl="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  <a:ea typeface="+mn-ea"/>
                <a:cs typeface="+mn-cs"/>
              </a:rPr>
              <a:t>Product / Service description – What problem are you solving</a:t>
            </a:r>
          </a:p>
          <a:p>
            <a:pPr marL="171450" lvl="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  <a:ea typeface="+mn-ea"/>
                <a:cs typeface="+mn-cs"/>
              </a:rPr>
              <a:t>Who are your key partners, interfaces and/or suppliers if any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2C88B3B1-1F0C-4495-889A-A517019C84A3}"/>
              </a:ext>
            </a:extLst>
          </p:cNvPr>
          <p:cNvSpPr txBox="1">
            <a:spLocks/>
          </p:cNvSpPr>
          <p:nvPr/>
        </p:nvSpPr>
        <p:spPr>
          <a:xfrm>
            <a:off x="8064689" y="1649792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What’s Unique / IP </a:t>
            </a:r>
          </a:p>
          <a:p>
            <a:pPr marL="17145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</a:rPr>
              <a:t>Patents / Protection </a:t>
            </a:r>
          </a:p>
          <a:p>
            <a:pPr marL="17145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</a:rPr>
              <a:t>What is product differentiation</a:t>
            </a:r>
          </a:p>
          <a:p>
            <a:pPr marL="171450" indent="-171450">
              <a:spcAft>
                <a:spcPts val="0"/>
              </a:spcAft>
              <a:buSzTx/>
            </a:pPr>
            <a:endParaRPr lang="en-US" sz="1000" dirty="0">
              <a:solidFill>
                <a:srgbClr val="333333"/>
              </a:solidFill>
              <a:ea typeface="+mn-ea"/>
              <a:cs typeface="+mn-cs"/>
            </a:endParaRPr>
          </a:p>
          <a:p>
            <a:pPr marL="0" indent="0">
              <a:spcAft>
                <a:spcPts val="0"/>
              </a:spcAft>
              <a:buSzTx/>
              <a:buNone/>
            </a:pPr>
            <a:endParaRPr lang="en-US" sz="1800" b="1" dirty="0">
              <a:solidFill>
                <a:srgbClr val="333333"/>
              </a:solidFill>
              <a:ea typeface="+mn-ea"/>
              <a:cs typeface="+mn-cs"/>
            </a:endParaRPr>
          </a:p>
          <a:p>
            <a:pPr marL="48600" indent="0">
              <a:buNone/>
            </a:pPr>
            <a:endParaRPr lang="en-US" b="1" dirty="0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B09B7904-BC06-4D0A-9825-F30A545187F9}"/>
              </a:ext>
            </a:extLst>
          </p:cNvPr>
          <p:cNvSpPr txBox="1">
            <a:spLocks/>
          </p:cNvSpPr>
          <p:nvPr/>
        </p:nvSpPr>
        <p:spPr>
          <a:xfrm>
            <a:off x="4224964" y="3746848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Business Model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Describe and motivate the market size for your product/service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Go-To-Market Plan – How will you take your product/service from start to end customer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Describe the main perceived risks with your Go-To-Market plan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Describe the competitive landscape, your competitive advantage and how you plan to sustain it 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1490C8C-2A40-455F-A85D-84789F5A7D93}"/>
              </a:ext>
            </a:extLst>
          </p:cNvPr>
          <p:cNvSpPr txBox="1">
            <a:spLocks/>
          </p:cNvSpPr>
          <p:nvPr/>
        </p:nvSpPr>
        <p:spPr>
          <a:xfrm>
            <a:off x="8064690" y="3746848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Invest.(Raised/Ask) &amp; Use of Funds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Provide your financial projections and key metrics</a:t>
            </a:r>
          </a:p>
          <a:p>
            <a:pPr lvl="0"/>
            <a:r>
              <a:rPr lang="en-US" sz="1000" dirty="0">
                <a:solidFill>
                  <a:srgbClr val="333333"/>
                </a:solidFill>
              </a:rPr>
              <a:t>Describe your funding requirement and use of funds </a:t>
            </a:r>
            <a:endParaRPr lang="en-US" b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E512ADC4-61F8-4408-A297-2EA024ED08BD}"/>
              </a:ext>
            </a:extLst>
          </p:cNvPr>
          <p:cNvSpPr txBox="1">
            <a:spLocks/>
          </p:cNvSpPr>
          <p:nvPr/>
        </p:nvSpPr>
        <p:spPr>
          <a:xfrm>
            <a:off x="366765" y="5843904"/>
            <a:ext cx="11283632" cy="45550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000" b="1" dirty="0">
                <a:solidFill>
                  <a:schemeClr val="bg1"/>
                </a:solidFill>
              </a:rPr>
              <a:t>Market Size (TAM/SAM/SOM):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34B5D-C3DB-4B55-B622-0769CA380EE0}"/>
              </a:ext>
            </a:extLst>
          </p:cNvPr>
          <p:cNvSpPr/>
          <p:nvPr/>
        </p:nvSpPr>
        <p:spPr>
          <a:xfrm>
            <a:off x="291764" y="6359847"/>
            <a:ext cx="11422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Once completed please convert to PDF and save as </a:t>
            </a:r>
            <a:r>
              <a:rPr lang="en-US" sz="1000" b="1" dirty="0"/>
              <a:t>“IES21SHARKTANK-COMPANYNAME”</a:t>
            </a:r>
          </a:p>
          <a:p>
            <a:r>
              <a:rPr lang="en-US" sz="1000" dirty="0"/>
              <a:t>Please email the PDF to Preshit Gawade and Amanda Scott at </a:t>
            </a:r>
            <a:r>
              <a:rPr lang="en-US" sz="1000" dirty="0">
                <a:hlinkClick r:id="rId14"/>
              </a:rPr>
              <a:t>ies2021sharktank@gmail.com</a:t>
            </a:r>
            <a:r>
              <a:rPr lang="en-US" sz="1000" dirty="0"/>
              <a:t> with the title </a:t>
            </a:r>
            <a:r>
              <a:rPr lang="en-US" sz="1000" b="1" dirty="0"/>
              <a:t>“IES21SHARKTANK-COMPANYNAME</a:t>
            </a:r>
            <a:r>
              <a:rPr lang="en-US" sz="1000" dirty="0"/>
              <a:t>”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969889C8-5730-9842-83D6-67CC4957D6DE}"/>
              </a:ext>
            </a:extLst>
          </p:cNvPr>
          <p:cNvSpPr txBox="1">
            <a:spLocks/>
          </p:cNvSpPr>
          <p:nvPr/>
        </p:nvSpPr>
        <p:spPr>
          <a:xfrm>
            <a:off x="357523" y="1649792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Value Proposition</a:t>
            </a:r>
          </a:p>
          <a:p>
            <a:pPr marL="171450" lvl="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  <a:ea typeface="+mn-ea"/>
                <a:cs typeface="+mn-cs"/>
              </a:rPr>
              <a:t>What is the value proposition </a:t>
            </a:r>
          </a:p>
          <a:p>
            <a:pPr marL="171450" lvl="0" indent="-171450">
              <a:spcAft>
                <a:spcPts val="0"/>
              </a:spcAft>
              <a:buSzTx/>
            </a:pPr>
            <a:r>
              <a:rPr lang="en-US" sz="1000" dirty="0">
                <a:solidFill>
                  <a:srgbClr val="333333"/>
                </a:solidFill>
                <a:ea typeface="+mn-ea"/>
                <a:cs typeface="+mn-cs"/>
              </a:rPr>
              <a:t>Example – cost leadership, efficiency, superior product, safety, environment friendly, Green product, energy transition    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0AE1F01-11B6-D543-909E-62C496B601B9}"/>
              </a:ext>
            </a:extLst>
          </p:cNvPr>
          <p:cNvSpPr txBox="1">
            <a:spLocks/>
          </p:cNvSpPr>
          <p:nvPr/>
        </p:nvSpPr>
        <p:spPr>
          <a:xfrm>
            <a:off x="349109" y="3771790"/>
            <a:ext cx="3657600" cy="201168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vert="horz" lIns="0" tIns="0" rIns="0" bIns="0" rtlCol="0">
            <a:noAutofit/>
          </a:bodyPr>
          <a:lstStyle>
            <a:lvl1pPr marL="2286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defRPr sz="1600" kern="1200" spc="0" baseline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600" indent="0">
              <a:buNone/>
            </a:pPr>
            <a:r>
              <a:rPr lang="en-US" sz="1400" b="1" dirty="0"/>
              <a:t>Customer traction</a:t>
            </a:r>
          </a:p>
          <a:p>
            <a:pPr marL="176213" indent="-128588"/>
            <a:r>
              <a:rPr lang="en-US" sz="1000" dirty="0"/>
              <a:t>Who is your customer – Track record, pilots, case studies </a:t>
            </a:r>
          </a:p>
          <a:p>
            <a:pPr marL="176213" indent="-128588"/>
            <a:r>
              <a:rPr lang="en-US" sz="1000" dirty="0">
                <a:solidFill>
                  <a:srgbClr val="333333"/>
                </a:solidFill>
              </a:rPr>
              <a:t>Provide your financial history, accomplishments to date and timeline</a:t>
            </a:r>
          </a:p>
        </p:txBody>
      </p:sp>
    </p:spTree>
    <p:extLst>
      <p:ext uri="{BB962C8B-B14F-4D97-AF65-F5344CB8AC3E}">
        <p14:creationId xmlns:p14="http://schemas.microsoft.com/office/powerpoint/2010/main" val="365073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>
            <a:extLst>
              <a:ext uri="{FF2B5EF4-FFF2-40B4-BE49-F238E27FC236}">
                <a16:creationId xmlns:a16="http://schemas.microsoft.com/office/drawing/2014/main" id="{C8442A10-18FE-484A-8B94-9BAD37A1A64D}"/>
              </a:ext>
            </a:extLst>
          </p:cNvPr>
          <p:cNvSpPr txBox="1">
            <a:spLocks/>
          </p:cNvSpPr>
          <p:nvPr/>
        </p:nvSpPr>
        <p:spPr>
          <a:xfrm rot="19178206">
            <a:off x="2500058" y="2687521"/>
            <a:ext cx="5616257" cy="121879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l" defTabSz="12186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99" b="0" i="0" kern="1200">
                <a:solidFill>
                  <a:schemeClr val="accent2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8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Example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C6B2BF-45E7-4570-9F2F-66943609C5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341" y="145304"/>
            <a:ext cx="11485859" cy="6645216"/>
          </a:xfrm>
          <a:prstGeom prst="rect">
            <a:avLst/>
          </a:prstGeom>
        </p:spPr>
      </p:pic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2780DE5-1E3A-4E4C-80F2-DEF216C4AE4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762" y="248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think-cell Slide" r:id="rId7" imgW="473" imgH="473" progId="TCLayout.ActiveDocument.1">
                  <p:embed/>
                </p:oleObj>
              </mc:Choice>
              <mc:Fallback>
                <p:oleObj name="think-cell Slide" r:id="rId7" imgW="473" imgH="47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2780DE5-1E3A-4E4C-80F2-DEF216C4AE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62" y="248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90D0063-4378-4CB7-B984-8898417C34A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76" y="894"/>
            <a:ext cx="158709" cy="1587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87">
              <a:buClr>
                <a:srgbClr val="000000"/>
              </a:buClr>
            </a:pPr>
            <a:endParaRPr lang="en-US" sz="2799" dirty="0">
              <a:solidFill>
                <a:srgbClr val="000000"/>
              </a:solidFill>
              <a:latin typeface="Poppins SemiBold" panose="00000700000000000000" pitchFamily="2" charset="0"/>
              <a:cs typeface="Poppins SemiBold" panose="00000700000000000000" pitchFamily="2" charset="0"/>
              <a:sym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2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T7OUSd1tVcsKqcSe3w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Ew6xqW9_DZZeUpIO8I6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T7OUSd1tVcsKqcSe3wT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aker Hughes template">
  <a:themeElements>
    <a:clrScheme name="Custom 5">
      <a:dk1>
        <a:srgbClr val="000000"/>
      </a:dk1>
      <a:lt1>
        <a:srgbClr val="FFFFFF"/>
      </a:lt1>
      <a:dk2>
        <a:srgbClr val="05322B"/>
      </a:dk2>
      <a:lt2>
        <a:srgbClr val="D0D0D0"/>
      </a:lt2>
      <a:accent1>
        <a:srgbClr val="05322B"/>
      </a:accent1>
      <a:accent2>
        <a:srgbClr val="018374"/>
      </a:accent2>
      <a:accent3>
        <a:srgbClr val="02BC94"/>
      </a:accent3>
      <a:accent4>
        <a:srgbClr val="939393"/>
      </a:accent4>
      <a:accent5>
        <a:srgbClr val="D0D0D0"/>
      </a:accent5>
      <a:accent6>
        <a:srgbClr val="05322B"/>
      </a:accent6>
      <a:hlink>
        <a:srgbClr val="018374"/>
      </a:hlink>
      <a:folHlink>
        <a:srgbClr val="02BC94"/>
      </a:folHlink>
    </a:clrScheme>
    <a:fontScheme name="Poppins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6A5E7A1-7DC3-4262-8485-2B36081E0BBC}" vid="{29B93154-2012-464C-8421-8C3CAFC3EF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238</Words>
  <Application>Microsoft Macintosh PowerPoint</Application>
  <PresentationFormat>Widescreen</PresentationFormat>
  <Paragraphs>34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Cambria</vt:lpstr>
      <vt:lpstr>Cambria Math</vt:lpstr>
      <vt:lpstr>Poppins</vt:lpstr>
      <vt:lpstr>Poppins SemiBold</vt:lpstr>
      <vt:lpstr>Verdana</vt:lpstr>
      <vt:lpstr>Baker Hughes template</vt:lpstr>
      <vt:lpstr>think-cell Slide</vt:lpstr>
      <vt:lpstr>SPE IES Shark Tank Application 2021- ABC Company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Gawade, Preshit</dc:creator>
  <cp:lastModifiedBy>P G</cp:lastModifiedBy>
  <cp:revision>18</cp:revision>
  <dcterms:created xsi:type="dcterms:W3CDTF">2021-02-24T19:23:54Z</dcterms:created>
  <dcterms:modified xsi:type="dcterms:W3CDTF">2021-04-11T23:09:53Z</dcterms:modified>
</cp:coreProperties>
</file>