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1" r:id="rId4"/>
    <p:sldId id="262" r:id="rId5"/>
    <p:sldId id="258" r:id="rId6"/>
    <p:sldId id="259" r:id="rId7"/>
    <p:sldId id="260"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49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412CBB-6701-4D23-BBA5-362C736E18DD}" type="datetimeFigureOut">
              <a:rPr lang="en-US" smtClean="0"/>
              <a:t>05/23/18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094D79-449C-4ACF-B160-E8976C0E33F3}" type="slidenum">
              <a:rPr lang="en-US" smtClean="0"/>
              <a:t>‹#›</a:t>
            </a:fld>
            <a:endParaRPr lang="en-US"/>
          </a:p>
        </p:txBody>
      </p:sp>
    </p:spTree>
    <p:extLst>
      <p:ext uri="{BB962C8B-B14F-4D97-AF65-F5344CB8AC3E}">
        <p14:creationId xmlns:p14="http://schemas.microsoft.com/office/powerpoint/2010/main" val="1767518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09FEA-C138-4D3E-82D4-CEAA1C365E7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364215A-EBC1-4078-A761-6D8207DC85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8F456D3-DB66-409C-82E2-612A8F7E066E}"/>
              </a:ext>
            </a:extLst>
          </p:cNvPr>
          <p:cNvSpPr>
            <a:spLocks noGrp="1"/>
          </p:cNvSpPr>
          <p:nvPr>
            <p:ph type="dt" sz="half" idx="10"/>
          </p:nvPr>
        </p:nvSpPr>
        <p:spPr/>
        <p:txBody>
          <a:bodyPr/>
          <a:lstStyle/>
          <a:p>
            <a:fld id="{F3DE636F-4E6D-4B6B-8BCA-BC6DB446898E}" type="datetime1">
              <a:rPr lang="en-US" smtClean="0"/>
              <a:t>05/23/18</a:t>
            </a:fld>
            <a:endParaRPr lang="en-US"/>
          </a:p>
        </p:txBody>
      </p:sp>
      <p:sp>
        <p:nvSpPr>
          <p:cNvPr id="5" name="Footer Placeholder 4">
            <a:extLst>
              <a:ext uri="{FF2B5EF4-FFF2-40B4-BE49-F238E27FC236}">
                <a16:creationId xmlns:a16="http://schemas.microsoft.com/office/drawing/2014/main" id="{CD411E7E-2579-4BD0-87F6-6312A73306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25D21A-53F3-451C-B375-380690934A29}"/>
              </a:ext>
            </a:extLst>
          </p:cNvPr>
          <p:cNvSpPr>
            <a:spLocks noGrp="1"/>
          </p:cNvSpPr>
          <p:nvPr>
            <p:ph type="sldNum" sz="quarter" idx="12"/>
          </p:nvPr>
        </p:nvSpPr>
        <p:spPr/>
        <p:txBody>
          <a:bodyPr/>
          <a:lstStyle/>
          <a:p>
            <a:fld id="{D774F8C1-D5E6-4570-AA11-3EE02CB0C590}" type="slidenum">
              <a:rPr lang="en-US" smtClean="0"/>
              <a:t>‹#›</a:t>
            </a:fld>
            <a:endParaRPr lang="en-US"/>
          </a:p>
        </p:txBody>
      </p:sp>
    </p:spTree>
    <p:extLst>
      <p:ext uri="{BB962C8B-B14F-4D97-AF65-F5344CB8AC3E}">
        <p14:creationId xmlns:p14="http://schemas.microsoft.com/office/powerpoint/2010/main" val="2728664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12FC0-58C6-4E6A-982C-36F45CD202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71349A5-E437-4C2E-A530-12C7BE7A4BA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8F3E22-9633-4696-AA4F-9B40BA76AA76}"/>
              </a:ext>
            </a:extLst>
          </p:cNvPr>
          <p:cNvSpPr>
            <a:spLocks noGrp="1"/>
          </p:cNvSpPr>
          <p:nvPr>
            <p:ph type="dt" sz="half" idx="10"/>
          </p:nvPr>
        </p:nvSpPr>
        <p:spPr/>
        <p:txBody>
          <a:bodyPr/>
          <a:lstStyle/>
          <a:p>
            <a:fld id="{DA95F820-CBF1-4BD0-8365-7D7E5B2C73D2}" type="datetime1">
              <a:rPr lang="en-US" smtClean="0"/>
              <a:t>05/23/18</a:t>
            </a:fld>
            <a:endParaRPr lang="en-US"/>
          </a:p>
        </p:txBody>
      </p:sp>
      <p:sp>
        <p:nvSpPr>
          <p:cNvPr id="5" name="Footer Placeholder 4">
            <a:extLst>
              <a:ext uri="{FF2B5EF4-FFF2-40B4-BE49-F238E27FC236}">
                <a16:creationId xmlns:a16="http://schemas.microsoft.com/office/drawing/2014/main" id="{0DC39D52-A7C5-4BC8-B593-FFDE74CC99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2DBFA0-4ECB-4F64-A93B-449E24A5F8C6}"/>
              </a:ext>
            </a:extLst>
          </p:cNvPr>
          <p:cNvSpPr>
            <a:spLocks noGrp="1"/>
          </p:cNvSpPr>
          <p:nvPr>
            <p:ph type="sldNum" sz="quarter" idx="12"/>
          </p:nvPr>
        </p:nvSpPr>
        <p:spPr/>
        <p:txBody>
          <a:bodyPr/>
          <a:lstStyle/>
          <a:p>
            <a:fld id="{D774F8C1-D5E6-4570-AA11-3EE02CB0C590}" type="slidenum">
              <a:rPr lang="en-US" smtClean="0"/>
              <a:t>‹#›</a:t>
            </a:fld>
            <a:endParaRPr lang="en-US"/>
          </a:p>
        </p:txBody>
      </p:sp>
    </p:spTree>
    <p:extLst>
      <p:ext uri="{BB962C8B-B14F-4D97-AF65-F5344CB8AC3E}">
        <p14:creationId xmlns:p14="http://schemas.microsoft.com/office/powerpoint/2010/main" val="2172564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E496D5-DE53-4ABD-A345-A9B65979FC2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93CF349-2ACD-4F6E-9167-1853334113D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96BE31-6831-4F7C-AA2A-B16261F82A60}"/>
              </a:ext>
            </a:extLst>
          </p:cNvPr>
          <p:cNvSpPr>
            <a:spLocks noGrp="1"/>
          </p:cNvSpPr>
          <p:nvPr>
            <p:ph type="dt" sz="half" idx="10"/>
          </p:nvPr>
        </p:nvSpPr>
        <p:spPr/>
        <p:txBody>
          <a:bodyPr/>
          <a:lstStyle/>
          <a:p>
            <a:fld id="{8977D4B9-AE31-4315-8AD5-2AFF4093EF12}" type="datetime1">
              <a:rPr lang="en-US" smtClean="0"/>
              <a:t>05/23/18</a:t>
            </a:fld>
            <a:endParaRPr lang="en-US"/>
          </a:p>
        </p:txBody>
      </p:sp>
      <p:sp>
        <p:nvSpPr>
          <p:cNvPr id="5" name="Footer Placeholder 4">
            <a:extLst>
              <a:ext uri="{FF2B5EF4-FFF2-40B4-BE49-F238E27FC236}">
                <a16:creationId xmlns:a16="http://schemas.microsoft.com/office/drawing/2014/main" id="{75415426-3521-4F9D-944E-132C14E091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A65050-2A33-4C57-A530-C8DA89D456F8}"/>
              </a:ext>
            </a:extLst>
          </p:cNvPr>
          <p:cNvSpPr>
            <a:spLocks noGrp="1"/>
          </p:cNvSpPr>
          <p:nvPr>
            <p:ph type="sldNum" sz="quarter" idx="12"/>
          </p:nvPr>
        </p:nvSpPr>
        <p:spPr/>
        <p:txBody>
          <a:bodyPr/>
          <a:lstStyle/>
          <a:p>
            <a:fld id="{D774F8C1-D5E6-4570-AA11-3EE02CB0C590}" type="slidenum">
              <a:rPr lang="en-US" smtClean="0"/>
              <a:t>‹#›</a:t>
            </a:fld>
            <a:endParaRPr lang="en-US"/>
          </a:p>
        </p:txBody>
      </p:sp>
    </p:spTree>
    <p:extLst>
      <p:ext uri="{BB962C8B-B14F-4D97-AF65-F5344CB8AC3E}">
        <p14:creationId xmlns:p14="http://schemas.microsoft.com/office/powerpoint/2010/main" val="3087380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1A93D-C5E2-413C-8DA9-913FC7FCBDAE}"/>
              </a:ext>
            </a:extLst>
          </p:cNvPr>
          <p:cNvSpPr>
            <a:spLocks noGrp="1"/>
          </p:cNvSpPr>
          <p:nvPr>
            <p:ph type="title"/>
          </p:nvPr>
        </p:nvSpPr>
        <p:spPr>
          <a:xfrm>
            <a:off x="838200" y="352425"/>
            <a:ext cx="10515600" cy="638175"/>
          </a:xfrm>
          <a:solidFill>
            <a:srgbClr val="C00000"/>
          </a:solidFill>
        </p:spPr>
        <p:txBody>
          <a:bodyPr/>
          <a:lstStyle>
            <a:lvl1pPr>
              <a:defRPr>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5E0C3B7F-DEE6-43E1-80AD-AFF3AE6B7867}"/>
              </a:ext>
            </a:extLst>
          </p:cNvPr>
          <p:cNvSpPr>
            <a:spLocks noGrp="1"/>
          </p:cNvSpPr>
          <p:nvPr>
            <p:ph idx="1"/>
          </p:nvPr>
        </p:nvSpPr>
        <p:spPr>
          <a:xfrm>
            <a:off x="838200" y="1371600"/>
            <a:ext cx="10515600" cy="48053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a:extLst>
              <a:ext uri="{FF2B5EF4-FFF2-40B4-BE49-F238E27FC236}">
                <a16:creationId xmlns:a16="http://schemas.microsoft.com/office/drawing/2014/main" id="{361C9438-7BE6-4652-9D54-1195F73E19F2}"/>
              </a:ext>
            </a:extLst>
          </p:cNvPr>
          <p:cNvSpPr txBox="1"/>
          <p:nvPr userDrawn="1"/>
        </p:nvSpPr>
        <p:spPr>
          <a:xfrm>
            <a:off x="11582400" y="6400803"/>
            <a:ext cx="489830" cy="369332"/>
          </a:xfrm>
          <a:prstGeom prst="rect">
            <a:avLst/>
          </a:prstGeom>
          <a:solidFill>
            <a:srgbClr val="C00000"/>
          </a:solidFill>
          <a:ln>
            <a:noFill/>
          </a:ln>
        </p:spPr>
        <p:txBody>
          <a:bodyPr wrap="square" rtlCol="0">
            <a:spAutoFit/>
          </a:bodyPr>
          <a:lstStyle/>
          <a:p>
            <a:pPr algn="ctr"/>
            <a:fld id="{365A2F38-D4A5-4654-9BE3-5026CB802705}" type="slidenum">
              <a:rPr lang="en-US" smtClean="0">
                <a:solidFill>
                  <a:schemeClr val="bg1"/>
                </a:solidFill>
              </a:rPr>
              <a:pPr algn="ctr"/>
              <a:t>‹#›</a:t>
            </a:fld>
            <a:endParaRPr lang="en-US" dirty="0">
              <a:solidFill>
                <a:schemeClr val="bg1"/>
              </a:solidFill>
            </a:endParaRPr>
          </a:p>
        </p:txBody>
      </p:sp>
    </p:spTree>
    <p:extLst>
      <p:ext uri="{BB962C8B-B14F-4D97-AF65-F5344CB8AC3E}">
        <p14:creationId xmlns:p14="http://schemas.microsoft.com/office/powerpoint/2010/main" val="2959955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C0ACB-6757-43B0-9C05-0FDB194FF63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036583A-E899-4C6C-BB85-525ED2C332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D963781-94B3-4A9B-95C6-6165AECFBA0A}"/>
              </a:ext>
            </a:extLst>
          </p:cNvPr>
          <p:cNvSpPr>
            <a:spLocks noGrp="1"/>
          </p:cNvSpPr>
          <p:nvPr>
            <p:ph type="dt" sz="half" idx="10"/>
          </p:nvPr>
        </p:nvSpPr>
        <p:spPr/>
        <p:txBody>
          <a:bodyPr/>
          <a:lstStyle/>
          <a:p>
            <a:fld id="{CBE733EC-8FF0-4E1B-A035-1D66F91229F2}" type="datetime1">
              <a:rPr lang="en-US" smtClean="0"/>
              <a:t>05/23/18</a:t>
            </a:fld>
            <a:endParaRPr lang="en-US"/>
          </a:p>
        </p:txBody>
      </p:sp>
      <p:sp>
        <p:nvSpPr>
          <p:cNvPr id="5" name="Footer Placeholder 4">
            <a:extLst>
              <a:ext uri="{FF2B5EF4-FFF2-40B4-BE49-F238E27FC236}">
                <a16:creationId xmlns:a16="http://schemas.microsoft.com/office/drawing/2014/main" id="{306E674B-86D3-43B3-8572-45F1FA9573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EC6DA9-3D30-41F9-85E3-0EB73E7020E5}"/>
              </a:ext>
            </a:extLst>
          </p:cNvPr>
          <p:cNvSpPr>
            <a:spLocks noGrp="1"/>
          </p:cNvSpPr>
          <p:nvPr>
            <p:ph type="sldNum" sz="quarter" idx="12"/>
          </p:nvPr>
        </p:nvSpPr>
        <p:spPr/>
        <p:txBody>
          <a:bodyPr/>
          <a:lstStyle/>
          <a:p>
            <a:fld id="{D774F8C1-D5E6-4570-AA11-3EE02CB0C590}" type="slidenum">
              <a:rPr lang="en-US" smtClean="0"/>
              <a:t>‹#›</a:t>
            </a:fld>
            <a:endParaRPr lang="en-US"/>
          </a:p>
        </p:txBody>
      </p:sp>
    </p:spTree>
    <p:extLst>
      <p:ext uri="{BB962C8B-B14F-4D97-AF65-F5344CB8AC3E}">
        <p14:creationId xmlns:p14="http://schemas.microsoft.com/office/powerpoint/2010/main" val="3226790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61DFC-408F-4AB2-8156-5202EDD0D5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09F556-8089-40F3-8BAE-C54B0BD947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36473E-54B5-49E1-9E49-8FEFEA4308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761B50-096F-4E53-8224-1945E49CFAA6}"/>
              </a:ext>
            </a:extLst>
          </p:cNvPr>
          <p:cNvSpPr>
            <a:spLocks noGrp="1"/>
          </p:cNvSpPr>
          <p:nvPr>
            <p:ph type="dt" sz="half" idx="10"/>
          </p:nvPr>
        </p:nvSpPr>
        <p:spPr/>
        <p:txBody>
          <a:bodyPr/>
          <a:lstStyle/>
          <a:p>
            <a:fld id="{C333FA6F-33FD-414F-BD24-13830804728E}" type="datetime1">
              <a:rPr lang="en-US" smtClean="0"/>
              <a:t>05/23/18</a:t>
            </a:fld>
            <a:endParaRPr lang="en-US"/>
          </a:p>
        </p:txBody>
      </p:sp>
      <p:sp>
        <p:nvSpPr>
          <p:cNvPr id="6" name="Footer Placeholder 5">
            <a:extLst>
              <a:ext uri="{FF2B5EF4-FFF2-40B4-BE49-F238E27FC236}">
                <a16:creationId xmlns:a16="http://schemas.microsoft.com/office/drawing/2014/main" id="{F6D731C4-DC02-4BCC-96F3-7D2C2EE8F8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988A14-8D8C-4520-AC3D-C7F12296E21C}"/>
              </a:ext>
            </a:extLst>
          </p:cNvPr>
          <p:cNvSpPr>
            <a:spLocks noGrp="1"/>
          </p:cNvSpPr>
          <p:nvPr>
            <p:ph type="sldNum" sz="quarter" idx="12"/>
          </p:nvPr>
        </p:nvSpPr>
        <p:spPr/>
        <p:txBody>
          <a:bodyPr/>
          <a:lstStyle/>
          <a:p>
            <a:fld id="{D774F8C1-D5E6-4570-AA11-3EE02CB0C590}" type="slidenum">
              <a:rPr lang="en-US" smtClean="0"/>
              <a:t>‹#›</a:t>
            </a:fld>
            <a:endParaRPr lang="en-US"/>
          </a:p>
        </p:txBody>
      </p:sp>
    </p:spTree>
    <p:extLst>
      <p:ext uri="{BB962C8B-B14F-4D97-AF65-F5344CB8AC3E}">
        <p14:creationId xmlns:p14="http://schemas.microsoft.com/office/powerpoint/2010/main" val="1353064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B413D-FCEA-48CD-8BED-200311C465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356CE8-06E0-4C51-B5DD-DA70342F0E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A721834-20ED-4990-BD7F-04B217081DB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29AADC-4C4B-4D72-91CF-2228D252F6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7634E7B-E9C1-4778-803A-6C7E6211A47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8D7659-3048-4076-AF73-CA4B6894532D}"/>
              </a:ext>
            </a:extLst>
          </p:cNvPr>
          <p:cNvSpPr>
            <a:spLocks noGrp="1"/>
          </p:cNvSpPr>
          <p:nvPr>
            <p:ph type="dt" sz="half" idx="10"/>
          </p:nvPr>
        </p:nvSpPr>
        <p:spPr/>
        <p:txBody>
          <a:bodyPr/>
          <a:lstStyle/>
          <a:p>
            <a:fld id="{3A45D9D4-A677-4E4D-90A0-E009EC8BC3AB}" type="datetime1">
              <a:rPr lang="en-US" smtClean="0"/>
              <a:t>05/23/18</a:t>
            </a:fld>
            <a:endParaRPr lang="en-US"/>
          </a:p>
        </p:txBody>
      </p:sp>
      <p:sp>
        <p:nvSpPr>
          <p:cNvPr id="8" name="Footer Placeholder 7">
            <a:extLst>
              <a:ext uri="{FF2B5EF4-FFF2-40B4-BE49-F238E27FC236}">
                <a16:creationId xmlns:a16="http://schemas.microsoft.com/office/drawing/2014/main" id="{3D1A5F38-0B95-4036-A300-BAC589222B8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5F1F576-AEA0-412C-8D75-DA55DBD1DB97}"/>
              </a:ext>
            </a:extLst>
          </p:cNvPr>
          <p:cNvSpPr>
            <a:spLocks noGrp="1"/>
          </p:cNvSpPr>
          <p:nvPr>
            <p:ph type="sldNum" sz="quarter" idx="12"/>
          </p:nvPr>
        </p:nvSpPr>
        <p:spPr/>
        <p:txBody>
          <a:bodyPr/>
          <a:lstStyle/>
          <a:p>
            <a:fld id="{D774F8C1-D5E6-4570-AA11-3EE02CB0C590}" type="slidenum">
              <a:rPr lang="en-US" smtClean="0"/>
              <a:t>‹#›</a:t>
            </a:fld>
            <a:endParaRPr lang="en-US"/>
          </a:p>
        </p:txBody>
      </p:sp>
    </p:spTree>
    <p:extLst>
      <p:ext uri="{BB962C8B-B14F-4D97-AF65-F5344CB8AC3E}">
        <p14:creationId xmlns:p14="http://schemas.microsoft.com/office/powerpoint/2010/main" val="1147461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225C0-8E2E-4B4A-8782-4AF46A8534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476B6-0053-4AA1-98D8-73686B13FE95}"/>
              </a:ext>
            </a:extLst>
          </p:cNvPr>
          <p:cNvSpPr>
            <a:spLocks noGrp="1"/>
          </p:cNvSpPr>
          <p:nvPr>
            <p:ph type="dt" sz="half" idx="10"/>
          </p:nvPr>
        </p:nvSpPr>
        <p:spPr/>
        <p:txBody>
          <a:bodyPr/>
          <a:lstStyle/>
          <a:p>
            <a:fld id="{FC73D71E-59DB-461F-9449-883069F8CB98}" type="datetime1">
              <a:rPr lang="en-US" smtClean="0"/>
              <a:t>05/23/18</a:t>
            </a:fld>
            <a:endParaRPr lang="en-US"/>
          </a:p>
        </p:txBody>
      </p:sp>
      <p:sp>
        <p:nvSpPr>
          <p:cNvPr id="4" name="Footer Placeholder 3">
            <a:extLst>
              <a:ext uri="{FF2B5EF4-FFF2-40B4-BE49-F238E27FC236}">
                <a16:creationId xmlns:a16="http://schemas.microsoft.com/office/drawing/2014/main" id="{C0855FD5-45C2-456C-9BFB-C04BF9F89D9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1D318FF-B94A-4B2D-A06A-B5021DEC4782}"/>
              </a:ext>
            </a:extLst>
          </p:cNvPr>
          <p:cNvSpPr>
            <a:spLocks noGrp="1"/>
          </p:cNvSpPr>
          <p:nvPr>
            <p:ph type="sldNum" sz="quarter" idx="12"/>
          </p:nvPr>
        </p:nvSpPr>
        <p:spPr/>
        <p:txBody>
          <a:bodyPr/>
          <a:lstStyle/>
          <a:p>
            <a:fld id="{D774F8C1-D5E6-4570-AA11-3EE02CB0C590}" type="slidenum">
              <a:rPr lang="en-US" smtClean="0"/>
              <a:t>‹#›</a:t>
            </a:fld>
            <a:endParaRPr lang="en-US"/>
          </a:p>
        </p:txBody>
      </p:sp>
    </p:spTree>
    <p:extLst>
      <p:ext uri="{BB962C8B-B14F-4D97-AF65-F5344CB8AC3E}">
        <p14:creationId xmlns:p14="http://schemas.microsoft.com/office/powerpoint/2010/main" val="507233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3BB88-69B4-4E9C-9D5E-1686623B64B7}"/>
              </a:ext>
            </a:extLst>
          </p:cNvPr>
          <p:cNvSpPr>
            <a:spLocks noGrp="1"/>
          </p:cNvSpPr>
          <p:nvPr>
            <p:ph type="dt" sz="half" idx="10"/>
          </p:nvPr>
        </p:nvSpPr>
        <p:spPr/>
        <p:txBody>
          <a:bodyPr/>
          <a:lstStyle/>
          <a:p>
            <a:fld id="{6DAE9ECA-4A64-426A-AE6C-9E53433F8AC2}" type="datetime1">
              <a:rPr lang="en-US" smtClean="0"/>
              <a:t>05/23/18</a:t>
            </a:fld>
            <a:endParaRPr lang="en-US"/>
          </a:p>
        </p:txBody>
      </p:sp>
      <p:sp>
        <p:nvSpPr>
          <p:cNvPr id="3" name="Footer Placeholder 2">
            <a:extLst>
              <a:ext uri="{FF2B5EF4-FFF2-40B4-BE49-F238E27FC236}">
                <a16:creationId xmlns:a16="http://schemas.microsoft.com/office/drawing/2014/main" id="{06EACAE8-E506-4E8A-ACA2-9A2F082CB91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284F1B8-68A7-42DF-A569-AD77411A1BE6}"/>
              </a:ext>
            </a:extLst>
          </p:cNvPr>
          <p:cNvSpPr>
            <a:spLocks noGrp="1"/>
          </p:cNvSpPr>
          <p:nvPr>
            <p:ph type="sldNum" sz="quarter" idx="12"/>
          </p:nvPr>
        </p:nvSpPr>
        <p:spPr/>
        <p:txBody>
          <a:bodyPr/>
          <a:lstStyle/>
          <a:p>
            <a:fld id="{D774F8C1-D5E6-4570-AA11-3EE02CB0C590}" type="slidenum">
              <a:rPr lang="en-US" smtClean="0"/>
              <a:t>‹#›</a:t>
            </a:fld>
            <a:endParaRPr lang="en-US"/>
          </a:p>
        </p:txBody>
      </p:sp>
    </p:spTree>
    <p:extLst>
      <p:ext uri="{BB962C8B-B14F-4D97-AF65-F5344CB8AC3E}">
        <p14:creationId xmlns:p14="http://schemas.microsoft.com/office/powerpoint/2010/main" val="1381494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594B8-EF8C-44DE-967C-3166F9CD25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B53109-451B-4F4F-8435-D6D6177F5A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7DD221-83F7-4BC8-A351-1D17D36562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4D3A83B-37BD-44E5-AAAC-577080BBE720}"/>
              </a:ext>
            </a:extLst>
          </p:cNvPr>
          <p:cNvSpPr>
            <a:spLocks noGrp="1"/>
          </p:cNvSpPr>
          <p:nvPr>
            <p:ph type="dt" sz="half" idx="10"/>
          </p:nvPr>
        </p:nvSpPr>
        <p:spPr/>
        <p:txBody>
          <a:bodyPr/>
          <a:lstStyle/>
          <a:p>
            <a:fld id="{C57621F6-FED6-47A7-AB3E-AD36BBE6161D}" type="datetime1">
              <a:rPr lang="en-US" smtClean="0"/>
              <a:t>05/23/18</a:t>
            </a:fld>
            <a:endParaRPr lang="en-US"/>
          </a:p>
        </p:txBody>
      </p:sp>
      <p:sp>
        <p:nvSpPr>
          <p:cNvPr id="6" name="Footer Placeholder 5">
            <a:extLst>
              <a:ext uri="{FF2B5EF4-FFF2-40B4-BE49-F238E27FC236}">
                <a16:creationId xmlns:a16="http://schemas.microsoft.com/office/drawing/2014/main" id="{69C65045-5834-4E2D-856E-89986137D3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8DEE44-4B29-4D67-B1C9-BA526F9D4730}"/>
              </a:ext>
            </a:extLst>
          </p:cNvPr>
          <p:cNvSpPr>
            <a:spLocks noGrp="1"/>
          </p:cNvSpPr>
          <p:nvPr>
            <p:ph type="sldNum" sz="quarter" idx="12"/>
          </p:nvPr>
        </p:nvSpPr>
        <p:spPr/>
        <p:txBody>
          <a:bodyPr/>
          <a:lstStyle/>
          <a:p>
            <a:fld id="{D774F8C1-D5E6-4570-AA11-3EE02CB0C590}" type="slidenum">
              <a:rPr lang="en-US" smtClean="0"/>
              <a:t>‹#›</a:t>
            </a:fld>
            <a:endParaRPr lang="en-US"/>
          </a:p>
        </p:txBody>
      </p:sp>
    </p:spTree>
    <p:extLst>
      <p:ext uri="{BB962C8B-B14F-4D97-AF65-F5344CB8AC3E}">
        <p14:creationId xmlns:p14="http://schemas.microsoft.com/office/powerpoint/2010/main" val="2878600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2DA6-EAC6-452B-B292-6D30AEA6A9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430E11-A9AD-427F-BF27-565C38D896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AAB50B1-715F-4709-9F1A-F6A716A327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550303B-BF86-4F82-AD6C-86F38436820C}"/>
              </a:ext>
            </a:extLst>
          </p:cNvPr>
          <p:cNvSpPr>
            <a:spLocks noGrp="1"/>
          </p:cNvSpPr>
          <p:nvPr>
            <p:ph type="dt" sz="half" idx="10"/>
          </p:nvPr>
        </p:nvSpPr>
        <p:spPr/>
        <p:txBody>
          <a:bodyPr/>
          <a:lstStyle/>
          <a:p>
            <a:fld id="{BE57E87E-09B7-49D8-A590-6DB635F366BE}" type="datetime1">
              <a:rPr lang="en-US" smtClean="0"/>
              <a:t>05/23/18</a:t>
            </a:fld>
            <a:endParaRPr lang="en-US"/>
          </a:p>
        </p:txBody>
      </p:sp>
      <p:sp>
        <p:nvSpPr>
          <p:cNvPr id="6" name="Footer Placeholder 5">
            <a:extLst>
              <a:ext uri="{FF2B5EF4-FFF2-40B4-BE49-F238E27FC236}">
                <a16:creationId xmlns:a16="http://schemas.microsoft.com/office/drawing/2014/main" id="{448919C9-87DD-4FBC-8317-37C36D0FF9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B61435-FBB9-44D1-A1EA-3401D17DBE30}"/>
              </a:ext>
            </a:extLst>
          </p:cNvPr>
          <p:cNvSpPr>
            <a:spLocks noGrp="1"/>
          </p:cNvSpPr>
          <p:nvPr>
            <p:ph type="sldNum" sz="quarter" idx="12"/>
          </p:nvPr>
        </p:nvSpPr>
        <p:spPr/>
        <p:txBody>
          <a:bodyPr/>
          <a:lstStyle/>
          <a:p>
            <a:fld id="{D774F8C1-D5E6-4570-AA11-3EE02CB0C590}" type="slidenum">
              <a:rPr lang="en-US" smtClean="0"/>
              <a:t>‹#›</a:t>
            </a:fld>
            <a:endParaRPr lang="en-US"/>
          </a:p>
        </p:txBody>
      </p:sp>
    </p:spTree>
    <p:extLst>
      <p:ext uri="{BB962C8B-B14F-4D97-AF65-F5344CB8AC3E}">
        <p14:creationId xmlns:p14="http://schemas.microsoft.com/office/powerpoint/2010/main" val="2985265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0D295B-744C-4863-80D2-1DA2A6732B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6E3C32-67F8-4549-8A4B-2FBC3F80F3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2E09C8-F8C3-4EA7-A842-1CAF25ACFF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C3905D-AEFE-48E6-A0A5-B525B8402B2C}" type="datetime1">
              <a:rPr lang="en-US" smtClean="0"/>
              <a:t>05/23/18</a:t>
            </a:fld>
            <a:endParaRPr lang="en-US"/>
          </a:p>
        </p:txBody>
      </p:sp>
      <p:sp>
        <p:nvSpPr>
          <p:cNvPr id="5" name="Footer Placeholder 4">
            <a:extLst>
              <a:ext uri="{FF2B5EF4-FFF2-40B4-BE49-F238E27FC236}">
                <a16:creationId xmlns:a16="http://schemas.microsoft.com/office/drawing/2014/main" id="{207A4576-3BEC-48B0-A1A4-D7959380B2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36EB26E-D615-47E8-90D3-03B188E81E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74F8C1-D5E6-4570-AA11-3EE02CB0C590}" type="slidenum">
              <a:rPr lang="en-US" smtClean="0"/>
              <a:t>‹#›</a:t>
            </a:fld>
            <a:endParaRPr lang="en-US"/>
          </a:p>
        </p:txBody>
      </p:sp>
    </p:spTree>
    <p:extLst>
      <p:ext uri="{BB962C8B-B14F-4D97-AF65-F5344CB8AC3E}">
        <p14:creationId xmlns:p14="http://schemas.microsoft.com/office/powerpoint/2010/main" val="3912425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DEA9C1A-37FC-466D-9EFE-2D87C1070552}"/>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100000" contrast="-100000"/>
                    </a14:imgEffect>
                  </a14:imgLayer>
                </a14:imgProps>
              </a:ex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3D1C12D-50DB-4188-A7D7-A714A31B6FE8}"/>
              </a:ext>
            </a:extLst>
          </p:cNvPr>
          <p:cNvSpPr>
            <a:spLocks noGrp="1"/>
          </p:cNvSpPr>
          <p:nvPr>
            <p:ph type="ctrTitle"/>
          </p:nvPr>
        </p:nvSpPr>
        <p:spPr>
          <a:xfrm>
            <a:off x="1524000" y="1804937"/>
            <a:ext cx="9144000" cy="3269334"/>
          </a:xfrm>
        </p:spPr>
        <p:txBody>
          <a:bodyPr>
            <a:normAutofit/>
          </a:bodyPr>
          <a:lstStyle/>
          <a:p>
            <a:r>
              <a:rPr lang="en-US" sz="2400" b="1" dirty="0"/>
              <a:t>Digital Transformation Study Group</a:t>
            </a:r>
            <a:br>
              <a:rPr lang="en-US" sz="2400" b="1" dirty="0"/>
            </a:br>
            <a:br>
              <a:rPr lang="en-US" b="1" dirty="0"/>
            </a:br>
            <a:r>
              <a:rPr lang="en-US" b="1" dirty="0"/>
              <a:t>Blockchain in Oil &amp; Gas</a:t>
            </a:r>
            <a:br>
              <a:rPr lang="en-US" b="1" dirty="0"/>
            </a:br>
            <a:r>
              <a:rPr lang="en-US" sz="5400" b="1" dirty="0"/>
              <a:t>Observations and Trends</a:t>
            </a:r>
            <a:endParaRPr lang="en-US" b="1" dirty="0"/>
          </a:p>
        </p:txBody>
      </p:sp>
      <p:sp>
        <p:nvSpPr>
          <p:cNvPr id="3" name="Subtitle 2">
            <a:extLst>
              <a:ext uri="{FF2B5EF4-FFF2-40B4-BE49-F238E27FC236}">
                <a16:creationId xmlns:a16="http://schemas.microsoft.com/office/drawing/2014/main" id="{0B432079-7804-4E3A-9B0D-CFE8EA7BD7FA}"/>
              </a:ext>
            </a:extLst>
          </p:cNvPr>
          <p:cNvSpPr>
            <a:spLocks noGrp="1"/>
          </p:cNvSpPr>
          <p:nvPr>
            <p:ph type="subTitle" idx="1"/>
          </p:nvPr>
        </p:nvSpPr>
        <p:spPr>
          <a:xfrm>
            <a:off x="1524000" y="5151545"/>
            <a:ext cx="9144000" cy="557011"/>
          </a:xfrm>
        </p:spPr>
        <p:txBody>
          <a:bodyPr/>
          <a:lstStyle/>
          <a:p>
            <a:r>
              <a:rPr lang="en-US" b="1" dirty="0"/>
              <a:t>Claude Baudoin – 3 May 2018</a:t>
            </a:r>
          </a:p>
        </p:txBody>
      </p:sp>
      <p:pic>
        <p:nvPicPr>
          <p:cNvPr id="4" name="Picture 3">
            <a:extLst>
              <a:ext uri="{FF2B5EF4-FFF2-40B4-BE49-F238E27FC236}">
                <a16:creationId xmlns:a16="http://schemas.microsoft.com/office/drawing/2014/main" id="{9D2C4D15-8DB0-4F3A-8EC4-5F4DEACB056A}"/>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733330" y="379087"/>
            <a:ext cx="2725340" cy="1798275"/>
          </a:xfrm>
          <a:prstGeom prst="rect">
            <a:avLst/>
          </a:prstGeom>
          <a:noFill/>
          <a:ln>
            <a:noFill/>
          </a:ln>
        </p:spPr>
      </p:pic>
      <p:pic>
        <p:nvPicPr>
          <p:cNvPr id="6" name="Picture 5">
            <a:extLst>
              <a:ext uri="{FF2B5EF4-FFF2-40B4-BE49-F238E27FC236}">
                <a16:creationId xmlns:a16="http://schemas.microsoft.com/office/drawing/2014/main" id="{A2CE1970-4D0B-454D-A2A5-EDBF62A1860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43051" y="5675555"/>
            <a:ext cx="2105898" cy="897946"/>
          </a:xfrm>
          <a:prstGeom prst="rect">
            <a:avLst/>
          </a:prstGeom>
        </p:spPr>
      </p:pic>
      <p:sp>
        <p:nvSpPr>
          <p:cNvPr id="9" name="Slide Number Placeholder 8">
            <a:extLst>
              <a:ext uri="{FF2B5EF4-FFF2-40B4-BE49-F238E27FC236}">
                <a16:creationId xmlns:a16="http://schemas.microsoft.com/office/drawing/2014/main" id="{C1AA8A7D-B960-453A-975C-4D069912E068}"/>
              </a:ext>
            </a:extLst>
          </p:cNvPr>
          <p:cNvSpPr>
            <a:spLocks noGrp="1"/>
          </p:cNvSpPr>
          <p:nvPr>
            <p:ph type="sldNum" sz="quarter" idx="12"/>
          </p:nvPr>
        </p:nvSpPr>
        <p:spPr/>
        <p:txBody>
          <a:bodyPr/>
          <a:lstStyle/>
          <a:p>
            <a:fld id="{D774F8C1-D5E6-4570-AA11-3EE02CB0C590}" type="slidenum">
              <a:rPr lang="en-US" smtClean="0"/>
              <a:t>1</a:t>
            </a:fld>
            <a:endParaRPr lang="en-US"/>
          </a:p>
        </p:txBody>
      </p:sp>
    </p:spTree>
    <p:extLst>
      <p:ext uri="{BB962C8B-B14F-4D97-AF65-F5344CB8AC3E}">
        <p14:creationId xmlns:p14="http://schemas.microsoft.com/office/powerpoint/2010/main" val="4040781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8E658-5732-4AFD-9F70-9190FB75A5CC}"/>
              </a:ext>
            </a:extLst>
          </p:cNvPr>
          <p:cNvSpPr>
            <a:spLocks noGrp="1"/>
          </p:cNvSpPr>
          <p:nvPr>
            <p:ph type="title"/>
          </p:nvPr>
        </p:nvSpPr>
        <p:spPr/>
        <p:txBody>
          <a:bodyPr>
            <a:normAutofit fontScale="90000"/>
          </a:bodyPr>
          <a:lstStyle/>
          <a:p>
            <a:r>
              <a:rPr lang="en-US" dirty="0"/>
              <a:t>Background</a:t>
            </a:r>
          </a:p>
        </p:txBody>
      </p:sp>
      <p:sp>
        <p:nvSpPr>
          <p:cNvPr id="3" name="Content Placeholder 2">
            <a:extLst>
              <a:ext uri="{FF2B5EF4-FFF2-40B4-BE49-F238E27FC236}">
                <a16:creationId xmlns:a16="http://schemas.microsoft.com/office/drawing/2014/main" id="{CD2B0DD9-3469-41BF-8A8B-F0C235F5FF91}"/>
              </a:ext>
            </a:extLst>
          </p:cNvPr>
          <p:cNvSpPr>
            <a:spLocks noGrp="1"/>
          </p:cNvSpPr>
          <p:nvPr>
            <p:ph idx="1"/>
          </p:nvPr>
        </p:nvSpPr>
        <p:spPr>
          <a:xfrm>
            <a:off x="838200" y="1345842"/>
            <a:ext cx="9477777" cy="5235262"/>
          </a:xfrm>
        </p:spPr>
        <p:txBody>
          <a:bodyPr>
            <a:normAutofit/>
          </a:bodyPr>
          <a:lstStyle/>
          <a:p>
            <a:r>
              <a:rPr lang="en-US" dirty="0"/>
              <a:t>Expertise in IT strategy and Knowledge Management</a:t>
            </a:r>
          </a:p>
          <a:p>
            <a:r>
              <a:rPr lang="en-US" dirty="0"/>
              <a:t>Co-chair, OMG (Object Management Group) Business Modeling &amp; Integration Task Force</a:t>
            </a:r>
          </a:p>
          <a:p>
            <a:r>
              <a:rPr lang="en-US" dirty="0"/>
              <a:t>Leader, OMG Data Residency Working Group</a:t>
            </a:r>
          </a:p>
          <a:p>
            <a:r>
              <a:rPr lang="en-US" dirty="0"/>
              <a:t>Steering Committee member, Cloud Standards Customer Council</a:t>
            </a:r>
          </a:p>
          <a:p>
            <a:r>
              <a:rPr lang="en-US" dirty="0"/>
              <a:t>Energy Domain Consultant, Industrial Internet Consortium (IIC)</a:t>
            </a:r>
          </a:p>
          <a:p>
            <a:r>
              <a:rPr lang="en-US" dirty="0"/>
              <a:t>26 years at Schlumberger</a:t>
            </a:r>
          </a:p>
          <a:p>
            <a:r>
              <a:rPr lang="en-US" dirty="0"/>
              <a:t>Owner and Principal of a boutique consulting company</a:t>
            </a:r>
          </a:p>
          <a:p>
            <a:r>
              <a:rPr lang="en-US" dirty="0"/>
              <a:t>Chaired the “Blockchain, IoT and Machine Learning in O&amp;G – Canada” conference on Feb. 13-14 in Calgary</a:t>
            </a:r>
          </a:p>
        </p:txBody>
      </p:sp>
      <p:pic>
        <p:nvPicPr>
          <p:cNvPr id="5" name="Picture 4">
            <a:extLst>
              <a:ext uri="{FF2B5EF4-FFF2-40B4-BE49-F238E27FC236}">
                <a16:creationId xmlns:a16="http://schemas.microsoft.com/office/drawing/2014/main" id="{8D7FA40D-826D-42E6-AAC3-B7F91359EC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0967" y="1371600"/>
            <a:ext cx="1462833" cy="1719330"/>
          </a:xfrm>
          <a:prstGeom prst="rect">
            <a:avLst/>
          </a:prstGeom>
        </p:spPr>
      </p:pic>
    </p:spTree>
    <p:extLst>
      <p:ext uri="{BB962C8B-B14F-4D97-AF65-F5344CB8AC3E}">
        <p14:creationId xmlns:p14="http://schemas.microsoft.com/office/powerpoint/2010/main" val="2116071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05E3E-26F6-4424-8B33-4071CAFCBB7B}"/>
              </a:ext>
            </a:extLst>
          </p:cNvPr>
          <p:cNvSpPr>
            <a:spLocks noGrp="1"/>
          </p:cNvSpPr>
          <p:nvPr>
            <p:ph type="title"/>
          </p:nvPr>
        </p:nvSpPr>
        <p:spPr/>
        <p:txBody>
          <a:bodyPr>
            <a:normAutofit fontScale="90000"/>
          </a:bodyPr>
          <a:lstStyle/>
          <a:p>
            <a:r>
              <a:rPr lang="en-US" dirty="0"/>
              <a:t>Explosion of Interest</a:t>
            </a:r>
          </a:p>
        </p:txBody>
      </p:sp>
      <p:sp>
        <p:nvSpPr>
          <p:cNvPr id="3" name="Content Placeholder 2">
            <a:extLst>
              <a:ext uri="{FF2B5EF4-FFF2-40B4-BE49-F238E27FC236}">
                <a16:creationId xmlns:a16="http://schemas.microsoft.com/office/drawing/2014/main" id="{5FAE0F07-2475-4FD0-8BC0-46E79A663302}"/>
              </a:ext>
            </a:extLst>
          </p:cNvPr>
          <p:cNvSpPr>
            <a:spLocks noGrp="1"/>
          </p:cNvSpPr>
          <p:nvPr>
            <p:ph idx="1"/>
          </p:nvPr>
        </p:nvSpPr>
        <p:spPr>
          <a:xfrm>
            <a:off x="838200" y="1371600"/>
            <a:ext cx="4918656" cy="4805363"/>
          </a:xfrm>
        </p:spPr>
        <p:txBody>
          <a:bodyPr/>
          <a:lstStyle/>
          <a:p>
            <a:r>
              <a:rPr lang="en-US" dirty="0"/>
              <a:t>This year, we almost need a “guide to the guides of blockchain conferences” </a:t>
            </a:r>
            <a:r>
              <a:rPr lang="en-US" dirty="0">
                <a:sym typeface="Wingdings" panose="05000000000000000000" pitchFamily="2" charset="2"/>
              </a:rPr>
              <a:t></a:t>
            </a:r>
            <a:endParaRPr lang="en-US" dirty="0"/>
          </a:p>
          <a:p>
            <a:r>
              <a:rPr lang="en-US" dirty="0"/>
              <a:t>Peak of Inflated Expectations?</a:t>
            </a:r>
          </a:p>
          <a:p>
            <a:pPr lvl="1"/>
            <a:r>
              <a:rPr lang="en-US" dirty="0"/>
              <a:t>Will it be followed by a Trough of Disillusionment?</a:t>
            </a:r>
          </a:p>
          <a:p>
            <a:pPr lvl="1"/>
            <a:r>
              <a:rPr lang="en-US" dirty="0"/>
              <a:t>Not if you educate yourself and place the business value first, not the technology</a:t>
            </a:r>
          </a:p>
        </p:txBody>
      </p:sp>
      <p:pic>
        <p:nvPicPr>
          <p:cNvPr id="4" name="Picture 3">
            <a:extLst>
              <a:ext uri="{FF2B5EF4-FFF2-40B4-BE49-F238E27FC236}">
                <a16:creationId xmlns:a16="http://schemas.microsoft.com/office/drawing/2014/main" id="{F613773A-2ECF-4CC2-A38E-BCB21F54C052}"/>
              </a:ext>
            </a:extLst>
          </p:cNvPr>
          <p:cNvPicPr>
            <a:picLocks noChangeAspect="1"/>
          </p:cNvPicPr>
          <p:nvPr/>
        </p:nvPicPr>
        <p:blipFill>
          <a:blip r:embed="rId2"/>
          <a:stretch>
            <a:fillRect/>
          </a:stretch>
        </p:blipFill>
        <p:spPr>
          <a:xfrm>
            <a:off x="5568367" y="288030"/>
            <a:ext cx="6311719" cy="6061254"/>
          </a:xfrm>
          <a:prstGeom prst="rect">
            <a:avLst/>
          </a:prstGeom>
        </p:spPr>
      </p:pic>
    </p:spTree>
    <p:extLst>
      <p:ext uri="{BB962C8B-B14F-4D97-AF65-F5344CB8AC3E}">
        <p14:creationId xmlns:p14="http://schemas.microsoft.com/office/powerpoint/2010/main" val="3539977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40E46-74DF-4059-80D5-A11236DB28C1}"/>
              </a:ext>
            </a:extLst>
          </p:cNvPr>
          <p:cNvSpPr>
            <a:spLocks noGrp="1"/>
          </p:cNvSpPr>
          <p:nvPr>
            <p:ph type="title"/>
          </p:nvPr>
        </p:nvSpPr>
        <p:spPr/>
        <p:txBody>
          <a:bodyPr>
            <a:normAutofit fontScale="90000"/>
          </a:bodyPr>
          <a:lstStyle/>
          <a:p>
            <a:r>
              <a:rPr lang="en-US" dirty="0"/>
              <a:t>Gartner on Blockchain… FWIW</a:t>
            </a:r>
          </a:p>
        </p:txBody>
      </p:sp>
      <p:sp>
        <p:nvSpPr>
          <p:cNvPr id="3" name="Content Placeholder 2">
            <a:extLst>
              <a:ext uri="{FF2B5EF4-FFF2-40B4-BE49-F238E27FC236}">
                <a16:creationId xmlns:a16="http://schemas.microsoft.com/office/drawing/2014/main" id="{471C9F8D-DE69-4959-A2E9-2AFF12D0CB3D}"/>
              </a:ext>
            </a:extLst>
          </p:cNvPr>
          <p:cNvSpPr>
            <a:spLocks noGrp="1"/>
          </p:cNvSpPr>
          <p:nvPr>
            <p:ph idx="1"/>
          </p:nvPr>
        </p:nvSpPr>
        <p:spPr/>
        <p:txBody>
          <a:bodyPr>
            <a:normAutofit lnSpcReduction="10000"/>
          </a:bodyPr>
          <a:lstStyle/>
          <a:p>
            <a:pPr marL="0" indent="0">
              <a:buNone/>
            </a:pPr>
            <a:r>
              <a:rPr lang="en-US" i="1" dirty="0"/>
              <a:t>“</a:t>
            </a:r>
            <a:r>
              <a:rPr lang="en-US" dirty="0"/>
              <a:t>The recent rapid rise and fall in the value of Bitcoin has thrust </a:t>
            </a:r>
            <a:r>
              <a:rPr lang="en-US" i="1" dirty="0"/>
              <a:t>blockchain</a:t>
            </a:r>
            <a:r>
              <a:rPr lang="en-US" dirty="0"/>
              <a:t> into our everyday vocabulary and into the minds of CEOs, IT leaders and Boards.</a:t>
            </a:r>
            <a:r>
              <a:rPr lang="en-US" i="1" dirty="0"/>
              <a:t>”</a:t>
            </a:r>
          </a:p>
          <a:p>
            <a:pPr marL="0" indent="0">
              <a:buNone/>
            </a:pPr>
            <a:r>
              <a:rPr lang="en-US" i="1" dirty="0"/>
              <a:t>“Blockchain</a:t>
            </a:r>
            <a:r>
              <a:rPr lang="en-US" dirty="0"/>
              <a:t> has captured the interest of leaders across the spectrum as a technology that can radically transform business and society. But for most, the technology remains an enigma, and it is hard to find real enterprise projects where this promise has turned into reality.”</a:t>
            </a:r>
          </a:p>
          <a:p>
            <a:pPr marL="0" indent="0">
              <a:buNone/>
            </a:pPr>
            <a:r>
              <a:rPr lang="en-US" i="1" dirty="0"/>
              <a:t>“Blockchain</a:t>
            </a:r>
            <a:r>
              <a:rPr lang="en-US" dirty="0"/>
              <a:t> has transcended its bitcoin-related origins to reveal itself as a disruptive collection of technologies that can have an enormous impact on business and society. IT leaders in organizations (private and public sector) must cut through the hype and apply </a:t>
            </a:r>
            <a:r>
              <a:rPr lang="en-US" i="1" dirty="0"/>
              <a:t>blockchain</a:t>
            </a:r>
            <a:r>
              <a:rPr lang="en-US" dirty="0"/>
              <a:t> for maximum benefit.”</a:t>
            </a:r>
          </a:p>
        </p:txBody>
      </p:sp>
    </p:spTree>
    <p:extLst>
      <p:ext uri="{BB962C8B-B14F-4D97-AF65-F5344CB8AC3E}">
        <p14:creationId xmlns:p14="http://schemas.microsoft.com/office/powerpoint/2010/main" val="3419323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D53EF-039D-4E7C-9744-985809E93308}"/>
              </a:ext>
            </a:extLst>
          </p:cNvPr>
          <p:cNvSpPr>
            <a:spLocks noGrp="1"/>
          </p:cNvSpPr>
          <p:nvPr>
            <p:ph type="title"/>
          </p:nvPr>
        </p:nvSpPr>
        <p:spPr/>
        <p:txBody>
          <a:bodyPr>
            <a:normAutofit fontScale="90000"/>
          </a:bodyPr>
          <a:lstStyle/>
          <a:p>
            <a:r>
              <a:rPr lang="en-US" dirty="0"/>
              <a:t>General Observations</a:t>
            </a:r>
          </a:p>
        </p:txBody>
      </p:sp>
      <p:sp>
        <p:nvSpPr>
          <p:cNvPr id="3" name="Content Placeholder 2">
            <a:extLst>
              <a:ext uri="{FF2B5EF4-FFF2-40B4-BE49-F238E27FC236}">
                <a16:creationId xmlns:a16="http://schemas.microsoft.com/office/drawing/2014/main" id="{D762645D-C73E-4B6D-9869-3A89DF53821B}"/>
              </a:ext>
            </a:extLst>
          </p:cNvPr>
          <p:cNvSpPr>
            <a:spLocks noGrp="1"/>
          </p:cNvSpPr>
          <p:nvPr>
            <p:ph idx="1"/>
          </p:nvPr>
        </p:nvSpPr>
        <p:spPr>
          <a:xfrm>
            <a:off x="838200" y="1371600"/>
            <a:ext cx="10515600" cy="5133975"/>
          </a:xfrm>
        </p:spPr>
        <p:txBody>
          <a:bodyPr>
            <a:normAutofit/>
          </a:bodyPr>
          <a:lstStyle/>
          <a:p>
            <a:r>
              <a:rPr lang="en-US" dirty="0"/>
              <a:t>In most blockchain conferences, much time is spent “demystifying” blockchain</a:t>
            </a:r>
          </a:p>
          <a:p>
            <a:pPr lvl="1"/>
            <a:r>
              <a:rPr lang="en-US" dirty="0"/>
              <a:t>For most people, blockchain = Bitcoin, Ethereum, and perhaps ICOs</a:t>
            </a:r>
          </a:p>
          <a:p>
            <a:r>
              <a:rPr lang="en-US" dirty="0"/>
              <a:t>You have to clarify when blockchain is useful vs. overkill</a:t>
            </a:r>
          </a:p>
          <a:p>
            <a:pPr lvl="1"/>
            <a:r>
              <a:rPr lang="en-US" dirty="0"/>
              <a:t>You can secure data with simpler solutions if you trust the custodian</a:t>
            </a:r>
          </a:p>
          <a:p>
            <a:pPr lvl="1"/>
            <a:r>
              <a:rPr lang="en-US" dirty="0"/>
              <a:t>Blockchain is helpful when you have simultaneous requirements for:</a:t>
            </a:r>
          </a:p>
          <a:p>
            <a:pPr lvl="2"/>
            <a:r>
              <a:rPr lang="en-US" dirty="0"/>
              <a:t>Encryption</a:t>
            </a:r>
          </a:p>
          <a:p>
            <a:pPr lvl="2"/>
            <a:r>
              <a:rPr lang="en-US" dirty="0"/>
              <a:t>Distribution</a:t>
            </a:r>
          </a:p>
          <a:p>
            <a:pPr lvl="2"/>
            <a:r>
              <a:rPr lang="en-US" dirty="0"/>
              <a:t>Non-repudiation</a:t>
            </a:r>
          </a:p>
          <a:p>
            <a:r>
              <a:rPr lang="en-US" dirty="0"/>
              <a:t>Implementation is not simple…</a:t>
            </a:r>
          </a:p>
          <a:p>
            <a:r>
              <a:rPr lang="en-US" dirty="0"/>
              <a:t>… but there are now several positive case studies</a:t>
            </a:r>
          </a:p>
          <a:p>
            <a:r>
              <a:rPr lang="en-US" dirty="0"/>
              <a:t>Assess business value, define process, before selecting technology</a:t>
            </a:r>
          </a:p>
        </p:txBody>
      </p:sp>
    </p:spTree>
    <p:extLst>
      <p:ext uri="{BB962C8B-B14F-4D97-AF65-F5344CB8AC3E}">
        <p14:creationId xmlns:p14="http://schemas.microsoft.com/office/powerpoint/2010/main" val="343996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DCA4D-1EFF-444B-A093-E2AC8238B515}"/>
              </a:ext>
            </a:extLst>
          </p:cNvPr>
          <p:cNvSpPr>
            <a:spLocks noGrp="1"/>
          </p:cNvSpPr>
          <p:nvPr>
            <p:ph type="title"/>
          </p:nvPr>
        </p:nvSpPr>
        <p:spPr/>
        <p:txBody>
          <a:bodyPr>
            <a:normAutofit fontScale="90000"/>
          </a:bodyPr>
          <a:lstStyle/>
          <a:p>
            <a:r>
              <a:rPr lang="en-US" dirty="0"/>
              <a:t>Use Cases</a:t>
            </a:r>
          </a:p>
        </p:txBody>
      </p:sp>
      <p:sp>
        <p:nvSpPr>
          <p:cNvPr id="3" name="Content Placeholder 2">
            <a:extLst>
              <a:ext uri="{FF2B5EF4-FFF2-40B4-BE49-F238E27FC236}">
                <a16:creationId xmlns:a16="http://schemas.microsoft.com/office/drawing/2014/main" id="{DD9B1112-B0B6-498E-8397-E955CFD09361}"/>
              </a:ext>
            </a:extLst>
          </p:cNvPr>
          <p:cNvSpPr>
            <a:spLocks noGrp="1"/>
          </p:cNvSpPr>
          <p:nvPr>
            <p:ph idx="1"/>
          </p:nvPr>
        </p:nvSpPr>
        <p:spPr/>
        <p:txBody>
          <a:bodyPr/>
          <a:lstStyle/>
          <a:p>
            <a:pPr marL="0" indent="0">
              <a:buNone/>
            </a:pPr>
            <a:r>
              <a:rPr lang="en-US" i="1" dirty="0"/>
              <a:t>“Distributed energy business ledgers are coming rapidly”</a:t>
            </a:r>
          </a:p>
          <a:p>
            <a:r>
              <a:rPr lang="en-US" dirty="0"/>
              <a:t>Contracts and orders</a:t>
            </a:r>
          </a:p>
          <a:p>
            <a:pPr lvl="1"/>
            <a:r>
              <a:rPr lang="en-US" dirty="0"/>
              <a:t>Establish trust and confidentiality in the order-to-cash process</a:t>
            </a:r>
          </a:p>
          <a:p>
            <a:pPr lvl="1"/>
            <a:r>
              <a:rPr lang="en-US" dirty="0"/>
              <a:t>Eliminate paper</a:t>
            </a:r>
          </a:p>
          <a:p>
            <a:r>
              <a:rPr lang="en-US" dirty="0"/>
              <a:t>Royalty transactions</a:t>
            </a:r>
          </a:p>
          <a:p>
            <a:pPr lvl="1"/>
            <a:r>
              <a:rPr lang="en-US" dirty="0"/>
              <a:t>Royalty asset entitlement recording</a:t>
            </a:r>
          </a:p>
          <a:p>
            <a:pPr lvl="1"/>
            <a:r>
              <a:rPr lang="en-US" dirty="0"/>
              <a:t>NAL Resources eliminated their A/P department, handles 5,000 royalty invoices with just 4 person-days of work per month</a:t>
            </a:r>
          </a:p>
          <a:p>
            <a:r>
              <a:rPr lang="en-US" dirty="0"/>
              <a:t>Logistics</a:t>
            </a:r>
          </a:p>
          <a:p>
            <a:pPr lvl="1"/>
            <a:r>
              <a:rPr lang="en-US" dirty="0"/>
              <a:t>Water hauling (</a:t>
            </a:r>
            <a:r>
              <a:rPr lang="en-US" dirty="0" err="1"/>
              <a:t>Amalto</a:t>
            </a:r>
            <a:r>
              <a:rPr lang="en-US" dirty="0"/>
              <a:t>)</a:t>
            </a:r>
          </a:p>
          <a:p>
            <a:pPr lvl="1"/>
            <a:r>
              <a:rPr lang="en-US" dirty="0"/>
              <a:t>Recording of shipments</a:t>
            </a:r>
          </a:p>
        </p:txBody>
      </p:sp>
    </p:spTree>
    <p:extLst>
      <p:ext uri="{BB962C8B-B14F-4D97-AF65-F5344CB8AC3E}">
        <p14:creationId xmlns:p14="http://schemas.microsoft.com/office/powerpoint/2010/main" val="3438321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5A108-18D9-4C26-BD2C-262C43425827}"/>
              </a:ext>
            </a:extLst>
          </p:cNvPr>
          <p:cNvSpPr>
            <a:spLocks noGrp="1"/>
          </p:cNvSpPr>
          <p:nvPr>
            <p:ph type="title"/>
          </p:nvPr>
        </p:nvSpPr>
        <p:spPr/>
        <p:txBody>
          <a:bodyPr>
            <a:normAutofit fontScale="90000"/>
          </a:bodyPr>
          <a:lstStyle/>
          <a:p>
            <a:r>
              <a:rPr lang="en-US" dirty="0"/>
              <a:t>Key Actors</a:t>
            </a:r>
          </a:p>
        </p:txBody>
      </p:sp>
      <p:sp>
        <p:nvSpPr>
          <p:cNvPr id="3" name="Content Placeholder 2">
            <a:extLst>
              <a:ext uri="{FF2B5EF4-FFF2-40B4-BE49-F238E27FC236}">
                <a16:creationId xmlns:a16="http://schemas.microsoft.com/office/drawing/2014/main" id="{574F46ED-7F3B-45D5-AB63-BA4BD3F747B1}"/>
              </a:ext>
            </a:extLst>
          </p:cNvPr>
          <p:cNvSpPr>
            <a:spLocks noGrp="1"/>
          </p:cNvSpPr>
          <p:nvPr>
            <p:ph idx="1"/>
          </p:nvPr>
        </p:nvSpPr>
        <p:spPr/>
        <p:txBody>
          <a:bodyPr/>
          <a:lstStyle/>
          <a:p>
            <a:r>
              <a:rPr lang="en-US" dirty="0"/>
              <a:t>Some Technology Suppliers</a:t>
            </a:r>
          </a:p>
          <a:p>
            <a:pPr lvl="1"/>
            <a:r>
              <a:rPr lang="en-US" dirty="0" err="1"/>
              <a:t>GuildOne</a:t>
            </a:r>
            <a:endParaRPr lang="en-US" dirty="0"/>
          </a:p>
          <a:p>
            <a:pPr lvl="1"/>
            <a:r>
              <a:rPr lang="en-US" dirty="0"/>
              <a:t>CG Blockchain</a:t>
            </a:r>
          </a:p>
          <a:p>
            <a:pPr lvl="1"/>
            <a:r>
              <a:rPr lang="en-US" dirty="0"/>
              <a:t>BCT (The Blockchain Terminal)</a:t>
            </a:r>
          </a:p>
          <a:p>
            <a:pPr lvl="1"/>
            <a:r>
              <a:rPr lang="en-US" dirty="0"/>
              <a:t>Fast Access Blockchain</a:t>
            </a:r>
          </a:p>
          <a:p>
            <a:pPr lvl="1"/>
            <a:r>
              <a:rPr lang="en-US" dirty="0" err="1"/>
              <a:t>ShipChain</a:t>
            </a:r>
            <a:endParaRPr lang="en-US" dirty="0"/>
          </a:p>
          <a:p>
            <a:r>
              <a:rPr lang="en-US" dirty="0"/>
              <a:t>Others</a:t>
            </a:r>
          </a:p>
          <a:p>
            <a:pPr lvl="1"/>
            <a:r>
              <a:rPr lang="en-US" dirty="0"/>
              <a:t>Blockchain Association of Canada</a:t>
            </a:r>
          </a:p>
          <a:p>
            <a:pPr lvl="1"/>
            <a:r>
              <a:rPr lang="en-US" dirty="0"/>
              <a:t>University of Calgary</a:t>
            </a:r>
          </a:p>
          <a:p>
            <a:pPr lvl="1"/>
            <a:r>
              <a:rPr lang="en-US" dirty="0"/>
              <a:t>York University (Toronto)</a:t>
            </a:r>
          </a:p>
          <a:p>
            <a:pPr lvl="1"/>
            <a:r>
              <a:rPr lang="en-US" dirty="0"/>
              <a:t>Government Blockchain Association</a:t>
            </a:r>
          </a:p>
        </p:txBody>
      </p:sp>
    </p:spTree>
    <p:extLst>
      <p:ext uri="{BB962C8B-B14F-4D97-AF65-F5344CB8AC3E}">
        <p14:creationId xmlns:p14="http://schemas.microsoft.com/office/powerpoint/2010/main" val="3739573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BED31-07CF-472F-B328-C6F7774C1B46}"/>
              </a:ext>
            </a:extLst>
          </p:cNvPr>
          <p:cNvSpPr>
            <a:spLocks noGrp="1"/>
          </p:cNvSpPr>
          <p:nvPr>
            <p:ph type="title"/>
          </p:nvPr>
        </p:nvSpPr>
        <p:spPr/>
        <p:txBody>
          <a:bodyPr>
            <a:normAutofit fontScale="90000"/>
          </a:bodyPr>
          <a:lstStyle/>
          <a:p>
            <a:r>
              <a:rPr lang="en-US" dirty="0"/>
              <a:t>Concluding Thoughts</a:t>
            </a:r>
          </a:p>
        </p:txBody>
      </p:sp>
      <p:sp>
        <p:nvSpPr>
          <p:cNvPr id="3" name="Content Placeholder 2">
            <a:extLst>
              <a:ext uri="{FF2B5EF4-FFF2-40B4-BE49-F238E27FC236}">
                <a16:creationId xmlns:a16="http://schemas.microsoft.com/office/drawing/2014/main" id="{FAF92FDC-E81D-45C2-BF49-C39926FEFA8F}"/>
              </a:ext>
            </a:extLst>
          </p:cNvPr>
          <p:cNvSpPr>
            <a:spLocks noGrp="1"/>
          </p:cNvSpPr>
          <p:nvPr>
            <p:ph idx="1"/>
          </p:nvPr>
        </p:nvSpPr>
        <p:spPr/>
        <p:txBody>
          <a:bodyPr/>
          <a:lstStyle/>
          <a:p>
            <a:r>
              <a:rPr lang="en-US" dirty="0"/>
              <a:t>Blockchain is here to stay, and has legitimate uses</a:t>
            </a:r>
          </a:p>
          <a:p>
            <a:pPr lvl="1"/>
            <a:r>
              <a:rPr lang="en-US" dirty="0"/>
              <a:t>The key focus is </a:t>
            </a:r>
            <a:r>
              <a:rPr lang="en-US" i="1" dirty="0"/>
              <a:t>trust</a:t>
            </a:r>
            <a:endParaRPr lang="en-US" dirty="0"/>
          </a:p>
          <a:p>
            <a:r>
              <a:rPr lang="en-US" dirty="0"/>
              <a:t>Some applications require cryptography-based security, but not necessarily blockchain</a:t>
            </a:r>
          </a:p>
          <a:p>
            <a:pPr lvl="1"/>
            <a:r>
              <a:rPr lang="en-US" dirty="0"/>
              <a:t>Look into </a:t>
            </a:r>
            <a:r>
              <a:rPr lang="en-US" dirty="0" err="1"/>
              <a:t>Hashgraph</a:t>
            </a:r>
            <a:endParaRPr lang="en-US" dirty="0"/>
          </a:p>
          <a:p>
            <a:r>
              <a:rPr lang="en-US" dirty="0"/>
              <a:t>Educate yourself and people around you</a:t>
            </a:r>
          </a:p>
          <a:p>
            <a:pPr lvl="1"/>
            <a:r>
              <a:rPr lang="en-US" dirty="0"/>
              <a:t>Especially executives who read the airline magazines too much</a:t>
            </a:r>
          </a:p>
          <a:p>
            <a:r>
              <a:rPr lang="en-US" dirty="0"/>
              <a:t>Start small, prove the business value, iterate</a:t>
            </a:r>
          </a:p>
          <a:p>
            <a:pPr lvl="1"/>
            <a:r>
              <a:rPr lang="en-US" dirty="0"/>
              <a:t>Don’t stop after a single failure – Don’t stop after a single success</a:t>
            </a:r>
          </a:p>
          <a:p>
            <a:r>
              <a:rPr lang="en-US" dirty="0"/>
              <a:t>Don’t roll your own – partner with technology providers</a:t>
            </a:r>
          </a:p>
        </p:txBody>
      </p:sp>
    </p:spTree>
    <p:extLst>
      <p:ext uri="{BB962C8B-B14F-4D97-AF65-F5344CB8AC3E}">
        <p14:creationId xmlns:p14="http://schemas.microsoft.com/office/powerpoint/2010/main" val="41077601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TotalTime>
  <Words>535</Words>
  <Application>Microsoft Office PowerPoint</Application>
  <PresentationFormat>Widescreen</PresentationFormat>
  <Paragraphs>66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Wingdings</vt:lpstr>
      <vt:lpstr>Office Theme</vt:lpstr>
      <vt:lpstr>Digital Transformation Study Group  Blockchain in Oil &amp; Gas Observations and Trends</vt:lpstr>
      <vt:lpstr>Background</vt:lpstr>
      <vt:lpstr>Explosion of Interest</vt:lpstr>
      <vt:lpstr>Gartner on Blockchain… FWIW</vt:lpstr>
      <vt:lpstr>General Observations</vt:lpstr>
      <vt:lpstr>Use Cases</vt:lpstr>
      <vt:lpstr>Key Actors</vt:lpstr>
      <vt:lpstr>Concluding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Transformation Study Group  Blockchain in O&amp;G Trends and Observations</dc:title>
  <dc:creator>Claude Baudoin</dc:creator>
  <cp:lastModifiedBy>Claude Baudoin</cp:lastModifiedBy>
  <cp:revision>11</cp:revision>
  <dcterms:created xsi:type="dcterms:W3CDTF">2018-05-02T13:44:28Z</dcterms:created>
  <dcterms:modified xsi:type="dcterms:W3CDTF">2018-05-23T09:31:19Z</dcterms:modified>
</cp:coreProperties>
</file>