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1"/>
    <p:sldMasterId id="2147483725" r:id="rId2"/>
    <p:sldMasterId id="2147483749" r:id="rId3"/>
    <p:sldMasterId id="2147483762" r:id="rId4"/>
  </p:sldMasterIdLst>
  <p:notesMasterIdLst>
    <p:notesMasterId r:id="rId73"/>
  </p:notesMasterIdLst>
  <p:sldIdLst>
    <p:sldId id="329" r:id="rId5"/>
    <p:sldId id="330" r:id="rId6"/>
    <p:sldId id="369" r:id="rId7"/>
    <p:sldId id="337" r:id="rId8"/>
    <p:sldId id="370" r:id="rId9"/>
    <p:sldId id="338" r:id="rId10"/>
    <p:sldId id="339" r:id="rId11"/>
    <p:sldId id="340" r:id="rId12"/>
    <p:sldId id="341" r:id="rId13"/>
    <p:sldId id="355" r:id="rId14"/>
    <p:sldId id="356" r:id="rId15"/>
    <p:sldId id="357" r:id="rId16"/>
    <p:sldId id="358" r:id="rId17"/>
    <p:sldId id="359" r:id="rId18"/>
    <p:sldId id="360" r:id="rId19"/>
    <p:sldId id="404" r:id="rId20"/>
    <p:sldId id="371" r:id="rId21"/>
    <p:sldId id="372" r:id="rId22"/>
    <p:sldId id="373" r:id="rId23"/>
    <p:sldId id="361" r:id="rId24"/>
    <p:sldId id="380" r:id="rId25"/>
    <p:sldId id="381" r:id="rId26"/>
    <p:sldId id="401" r:id="rId27"/>
    <p:sldId id="363" r:id="rId28"/>
    <p:sldId id="350" r:id="rId29"/>
    <p:sldId id="391" r:id="rId30"/>
    <p:sldId id="382" r:id="rId31"/>
    <p:sldId id="365" r:id="rId32"/>
    <p:sldId id="392" r:id="rId33"/>
    <p:sldId id="366" r:id="rId34"/>
    <p:sldId id="367" r:id="rId35"/>
    <p:sldId id="384" r:id="rId36"/>
    <p:sldId id="385" r:id="rId37"/>
    <p:sldId id="386" r:id="rId38"/>
    <p:sldId id="387" r:id="rId39"/>
    <p:sldId id="388" r:id="rId40"/>
    <p:sldId id="393" r:id="rId41"/>
    <p:sldId id="343" r:id="rId42"/>
    <p:sldId id="344" r:id="rId43"/>
    <p:sldId id="345" r:id="rId44"/>
    <p:sldId id="346" r:id="rId45"/>
    <p:sldId id="347" r:id="rId46"/>
    <p:sldId id="389" r:id="rId47"/>
    <p:sldId id="375" r:id="rId48"/>
    <p:sldId id="368" r:id="rId49"/>
    <p:sldId id="402" r:id="rId50"/>
    <p:sldId id="349" r:id="rId51"/>
    <p:sldId id="374" r:id="rId52"/>
    <p:sldId id="342" r:id="rId53"/>
    <p:sldId id="348" r:id="rId54"/>
    <p:sldId id="403" r:id="rId55"/>
    <p:sldId id="376" r:id="rId56"/>
    <p:sldId id="377" r:id="rId57"/>
    <p:sldId id="378" r:id="rId58"/>
    <p:sldId id="379" r:id="rId59"/>
    <p:sldId id="334" r:id="rId60"/>
    <p:sldId id="396" r:id="rId61"/>
    <p:sldId id="335" r:id="rId62"/>
    <p:sldId id="397" r:id="rId63"/>
    <p:sldId id="395" r:id="rId64"/>
    <p:sldId id="394" r:id="rId65"/>
    <p:sldId id="398" r:id="rId66"/>
    <p:sldId id="364" r:id="rId67"/>
    <p:sldId id="399" r:id="rId68"/>
    <p:sldId id="352" r:id="rId69"/>
    <p:sldId id="353" r:id="rId70"/>
    <p:sldId id="406" r:id="rId71"/>
    <p:sldId id="400" r:id="rId72"/>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ca Vale" initials="MV" lastIdx="1" clrIdx="0">
    <p:extLst>
      <p:ext uri="{19B8F6BF-5375-455C-9EA6-DF929625EA0E}">
        <p15:presenceInfo xmlns:p15="http://schemas.microsoft.com/office/powerpoint/2012/main" userId="S-1-5-21-1367098092-924401858-475923621-16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7" autoAdjust="0"/>
    <p:restoredTop sz="94424" autoAdjust="0"/>
  </p:normalViewPr>
  <p:slideViewPr>
    <p:cSldViewPr snapToGrid="0" snapToObjects="1">
      <p:cViewPr varScale="1">
        <p:scale>
          <a:sx n="76" d="100"/>
          <a:sy n="76" d="100"/>
        </p:scale>
        <p:origin x="442" y="3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E95078F-77E4-4173-A371-1EAD1A0B4036}" type="datetimeFigureOut">
              <a:rPr lang="en-US" smtClean="0"/>
              <a:t>3/3/2017</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8DF8777-E561-428E-95F7-2784B1EDA3E1}" type="slidenum">
              <a:rPr lang="en-US" smtClean="0"/>
              <a:t>‹#›</a:t>
            </a:fld>
            <a:endParaRPr lang="en-US"/>
          </a:p>
        </p:txBody>
      </p:sp>
    </p:spTree>
    <p:extLst>
      <p:ext uri="{BB962C8B-B14F-4D97-AF65-F5344CB8AC3E}">
        <p14:creationId xmlns:p14="http://schemas.microsoft.com/office/powerpoint/2010/main" val="310912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1</a:t>
            </a:fld>
            <a:endParaRPr lang="en-US" dirty="0"/>
          </a:p>
        </p:txBody>
      </p:sp>
    </p:spTree>
    <p:extLst>
      <p:ext uri="{BB962C8B-B14F-4D97-AF65-F5344CB8AC3E}">
        <p14:creationId xmlns:p14="http://schemas.microsoft.com/office/powerpoint/2010/main" val="3643450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10</a:t>
            </a:fld>
            <a:endParaRPr lang="en-US" dirty="0"/>
          </a:p>
        </p:txBody>
      </p:sp>
    </p:spTree>
    <p:extLst>
      <p:ext uri="{BB962C8B-B14F-4D97-AF65-F5344CB8AC3E}">
        <p14:creationId xmlns:p14="http://schemas.microsoft.com/office/powerpoint/2010/main" val="3524994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11</a:t>
            </a:fld>
            <a:endParaRPr lang="en-US" dirty="0"/>
          </a:p>
        </p:txBody>
      </p:sp>
    </p:spTree>
    <p:extLst>
      <p:ext uri="{BB962C8B-B14F-4D97-AF65-F5344CB8AC3E}">
        <p14:creationId xmlns:p14="http://schemas.microsoft.com/office/powerpoint/2010/main" val="1495564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12</a:t>
            </a:fld>
            <a:endParaRPr lang="en-US" dirty="0"/>
          </a:p>
        </p:txBody>
      </p:sp>
    </p:spTree>
    <p:extLst>
      <p:ext uri="{BB962C8B-B14F-4D97-AF65-F5344CB8AC3E}">
        <p14:creationId xmlns:p14="http://schemas.microsoft.com/office/powerpoint/2010/main" val="3635825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13</a:t>
            </a:fld>
            <a:endParaRPr lang="en-US" dirty="0"/>
          </a:p>
        </p:txBody>
      </p:sp>
    </p:spTree>
    <p:extLst>
      <p:ext uri="{BB962C8B-B14F-4D97-AF65-F5344CB8AC3E}">
        <p14:creationId xmlns:p14="http://schemas.microsoft.com/office/powerpoint/2010/main" val="2183192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14</a:t>
            </a:fld>
            <a:endParaRPr lang="en-US" dirty="0"/>
          </a:p>
        </p:txBody>
      </p:sp>
    </p:spTree>
    <p:extLst>
      <p:ext uri="{BB962C8B-B14F-4D97-AF65-F5344CB8AC3E}">
        <p14:creationId xmlns:p14="http://schemas.microsoft.com/office/powerpoint/2010/main" val="3984750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15</a:t>
            </a:fld>
            <a:endParaRPr lang="en-US" dirty="0"/>
          </a:p>
        </p:txBody>
      </p:sp>
    </p:spTree>
    <p:extLst>
      <p:ext uri="{BB962C8B-B14F-4D97-AF65-F5344CB8AC3E}">
        <p14:creationId xmlns:p14="http://schemas.microsoft.com/office/powerpoint/2010/main" val="3472594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16</a:t>
            </a:fld>
            <a:endParaRPr lang="en-US" dirty="0"/>
          </a:p>
        </p:txBody>
      </p:sp>
    </p:spTree>
    <p:extLst>
      <p:ext uri="{BB962C8B-B14F-4D97-AF65-F5344CB8AC3E}">
        <p14:creationId xmlns:p14="http://schemas.microsoft.com/office/powerpoint/2010/main" val="3452223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17</a:t>
            </a:fld>
            <a:endParaRPr lang="en-US" dirty="0"/>
          </a:p>
        </p:txBody>
      </p:sp>
    </p:spTree>
    <p:extLst>
      <p:ext uri="{BB962C8B-B14F-4D97-AF65-F5344CB8AC3E}">
        <p14:creationId xmlns:p14="http://schemas.microsoft.com/office/powerpoint/2010/main" val="2813964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18</a:t>
            </a:fld>
            <a:endParaRPr lang="en-US" dirty="0"/>
          </a:p>
        </p:txBody>
      </p:sp>
    </p:spTree>
    <p:extLst>
      <p:ext uri="{BB962C8B-B14F-4D97-AF65-F5344CB8AC3E}">
        <p14:creationId xmlns:p14="http://schemas.microsoft.com/office/powerpoint/2010/main" val="2964078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19</a:t>
            </a:fld>
            <a:endParaRPr lang="en-US" dirty="0"/>
          </a:p>
        </p:txBody>
      </p:sp>
    </p:spTree>
    <p:extLst>
      <p:ext uri="{BB962C8B-B14F-4D97-AF65-F5344CB8AC3E}">
        <p14:creationId xmlns:p14="http://schemas.microsoft.com/office/powerpoint/2010/main" val="1487405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2</a:t>
            </a:fld>
            <a:endParaRPr lang="en-US" dirty="0"/>
          </a:p>
        </p:txBody>
      </p:sp>
    </p:spTree>
    <p:extLst>
      <p:ext uri="{BB962C8B-B14F-4D97-AF65-F5344CB8AC3E}">
        <p14:creationId xmlns:p14="http://schemas.microsoft.com/office/powerpoint/2010/main" val="4082583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20</a:t>
            </a:fld>
            <a:endParaRPr lang="en-US" dirty="0"/>
          </a:p>
        </p:txBody>
      </p:sp>
    </p:spTree>
    <p:extLst>
      <p:ext uri="{BB962C8B-B14F-4D97-AF65-F5344CB8AC3E}">
        <p14:creationId xmlns:p14="http://schemas.microsoft.com/office/powerpoint/2010/main" val="669174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21</a:t>
            </a:fld>
            <a:endParaRPr lang="en-US" dirty="0"/>
          </a:p>
        </p:txBody>
      </p:sp>
    </p:spTree>
    <p:extLst>
      <p:ext uri="{BB962C8B-B14F-4D97-AF65-F5344CB8AC3E}">
        <p14:creationId xmlns:p14="http://schemas.microsoft.com/office/powerpoint/2010/main" val="3707874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22</a:t>
            </a:fld>
            <a:endParaRPr lang="en-US" dirty="0"/>
          </a:p>
        </p:txBody>
      </p:sp>
    </p:spTree>
    <p:extLst>
      <p:ext uri="{BB962C8B-B14F-4D97-AF65-F5344CB8AC3E}">
        <p14:creationId xmlns:p14="http://schemas.microsoft.com/office/powerpoint/2010/main" val="698887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23</a:t>
            </a:fld>
            <a:endParaRPr lang="en-US" dirty="0"/>
          </a:p>
        </p:txBody>
      </p:sp>
    </p:spTree>
    <p:extLst>
      <p:ext uri="{BB962C8B-B14F-4D97-AF65-F5344CB8AC3E}">
        <p14:creationId xmlns:p14="http://schemas.microsoft.com/office/powerpoint/2010/main" val="1237001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24</a:t>
            </a:fld>
            <a:endParaRPr lang="en-US" dirty="0"/>
          </a:p>
        </p:txBody>
      </p:sp>
    </p:spTree>
    <p:extLst>
      <p:ext uri="{BB962C8B-B14F-4D97-AF65-F5344CB8AC3E}">
        <p14:creationId xmlns:p14="http://schemas.microsoft.com/office/powerpoint/2010/main" val="4009788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25</a:t>
            </a:fld>
            <a:endParaRPr lang="en-US" dirty="0"/>
          </a:p>
        </p:txBody>
      </p:sp>
    </p:spTree>
    <p:extLst>
      <p:ext uri="{BB962C8B-B14F-4D97-AF65-F5344CB8AC3E}">
        <p14:creationId xmlns:p14="http://schemas.microsoft.com/office/powerpoint/2010/main" val="2798020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26</a:t>
            </a:fld>
            <a:endParaRPr lang="en-US" dirty="0"/>
          </a:p>
        </p:txBody>
      </p:sp>
    </p:spTree>
    <p:extLst>
      <p:ext uri="{BB962C8B-B14F-4D97-AF65-F5344CB8AC3E}">
        <p14:creationId xmlns:p14="http://schemas.microsoft.com/office/powerpoint/2010/main" val="2937345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27</a:t>
            </a:fld>
            <a:endParaRPr lang="en-US" dirty="0"/>
          </a:p>
        </p:txBody>
      </p:sp>
    </p:spTree>
    <p:extLst>
      <p:ext uri="{BB962C8B-B14F-4D97-AF65-F5344CB8AC3E}">
        <p14:creationId xmlns:p14="http://schemas.microsoft.com/office/powerpoint/2010/main" val="2426923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28</a:t>
            </a:fld>
            <a:endParaRPr lang="en-US" dirty="0"/>
          </a:p>
        </p:txBody>
      </p:sp>
    </p:spTree>
    <p:extLst>
      <p:ext uri="{BB962C8B-B14F-4D97-AF65-F5344CB8AC3E}">
        <p14:creationId xmlns:p14="http://schemas.microsoft.com/office/powerpoint/2010/main" val="4012582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29</a:t>
            </a:fld>
            <a:endParaRPr lang="en-US" dirty="0"/>
          </a:p>
        </p:txBody>
      </p:sp>
    </p:spTree>
    <p:extLst>
      <p:ext uri="{BB962C8B-B14F-4D97-AF65-F5344CB8AC3E}">
        <p14:creationId xmlns:p14="http://schemas.microsoft.com/office/powerpoint/2010/main" val="162127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3</a:t>
            </a:fld>
            <a:endParaRPr lang="en-US" dirty="0"/>
          </a:p>
        </p:txBody>
      </p:sp>
    </p:spTree>
    <p:extLst>
      <p:ext uri="{BB962C8B-B14F-4D97-AF65-F5344CB8AC3E}">
        <p14:creationId xmlns:p14="http://schemas.microsoft.com/office/powerpoint/2010/main" val="2028314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30</a:t>
            </a:fld>
            <a:endParaRPr lang="en-US" dirty="0"/>
          </a:p>
        </p:txBody>
      </p:sp>
    </p:spTree>
    <p:extLst>
      <p:ext uri="{BB962C8B-B14F-4D97-AF65-F5344CB8AC3E}">
        <p14:creationId xmlns:p14="http://schemas.microsoft.com/office/powerpoint/2010/main" val="3396939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31</a:t>
            </a:fld>
            <a:endParaRPr lang="en-US" dirty="0"/>
          </a:p>
        </p:txBody>
      </p:sp>
    </p:spTree>
    <p:extLst>
      <p:ext uri="{BB962C8B-B14F-4D97-AF65-F5344CB8AC3E}">
        <p14:creationId xmlns:p14="http://schemas.microsoft.com/office/powerpoint/2010/main" val="2115385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32</a:t>
            </a:fld>
            <a:endParaRPr lang="en-US" dirty="0"/>
          </a:p>
        </p:txBody>
      </p:sp>
    </p:spTree>
    <p:extLst>
      <p:ext uri="{BB962C8B-B14F-4D97-AF65-F5344CB8AC3E}">
        <p14:creationId xmlns:p14="http://schemas.microsoft.com/office/powerpoint/2010/main" val="3772142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33</a:t>
            </a:fld>
            <a:endParaRPr lang="en-US" dirty="0"/>
          </a:p>
        </p:txBody>
      </p:sp>
    </p:spTree>
    <p:extLst>
      <p:ext uri="{BB962C8B-B14F-4D97-AF65-F5344CB8AC3E}">
        <p14:creationId xmlns:p14="http://schemas.microsoft.com/office/powerpoint/2010/main" val="3550031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34</a:t>
            </a:fld>
            <a:endParaRPr lang="en-US" dirty="0"/>
          </a:p>
        </p:txBody>
      </p:sp>
    </p:spTree>
    <p:extLst>
      <p:ext uri="{BB962C8B-B14F-4D97-AF65-F5344CB8AC3E}">
        <p14:creationId xmlns:p14="http://schemas.microsoft.com/office/powerpoint/2010/main" val="1703071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35</a:t>
            </a:fld>
            <a:endParaRPr lang="en-US" dirty="0"/>
          </a:p>
        </p:txBody>
      </p:sp>
    </p:spTree>
    <p:extLst>
      <p:ext uri="{BB962C8B-B14F-4D97-AF65-F5344CB8AC3E}">
        <p14:creationId xmlns:p14="http://schemas.microsoft.com/office/powerpoint/2010/main" val="3674470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36</a:t>
            </a:fld>
            <a:endParaRPr lang="en-US" dirty="0"/>
          </a:p>
        </p:txBody>
      </p:sp>
    </p:spTree>
    <p:extLst>
      <p:ext uri="{BB962C8B-B14F-4D97-AF65-F5344CB8AC3E}">
        <p14:creationId xmlns:p14="http://schemas.microsoft.com/office/powerpoint/2010/main" val="525974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37</a:t>
            </a:fld>
            <a:endParaRPr lang="en-US" dirty="0"/>
          </a:p>
        </p:txBody>
      </p:sp>
    </p:spTree>
    <p:extLst>
      <p:ext uri="{BB962C8B-B14F-4D97-AF65-F5344CB8AC3E}">
        <p14:creationId xmlns:p14="http://schemas.microsoft.com/office/powerpoint/2010/main" val="2130330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38</a:t>
            </a:fld>
            <a:endParaRPr lang="en-US" dirty="0"/>
          </a:p>
        </p:txBody>
      </p:sp>
    </p:spTree>
    <p:extLst>
      <p:ext uri="{BB962C8B-B14F-4D97-AF65-F5344CB8AC3E}">
        <p14:creationId xmlns:p14="http://schemas.microsoft.com/office/powerpoint/2010/main" val="11397668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39</a:t>
            </a:fld>
            <a:endParaRPr lang="en-US" dirty="0"/>
          </a:p>
        </p:txBody>
      </p:sp>
    </p:spTree>
    <p:extLst>
      <p:ext uri="{BB962C8B-B14F-4D97-AF65-F5344CB8AC3E}">
        <p14:creationId xmlns:p14="http://schemas.microsoft.com/office/powerpoint/2010/main" val="2614977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took until 1920 for Conrad Schlumberger to publish the results of the experimental surface resistivity measurements he had carried out since 1911.</a:t>
            </a:r>
          </a:p>
          <a:p>
            <a:r>
              <a:rPr lang="en-US" dirty="0"/>
              <a:t>In the same year, Conrad and Marcel opened their first office at 30 rue </a:t>
            </a:r>
            <a:r>
              <a:rPr lang="en-US" dirty="0" err="1"/>
              <a:t>Fabert</a:t>
            </a:r>
            <a:r>
              <a:rPr lang="en-US" dirty="0"/>
              <a:t> in Paris.</a:t>
            </a:r>
          </a:p>
          <a:p>
            <a:r>
              <a:rPr lang="en-US" dirty="0"/>
              <a:t>Conrad’s focus on making geophysical measurements became all-consuming now, prompting him to resign his professorship at </a:t>
            </a:r>
            <a:r>
              <a:rPr lang="en-US" dirty="0" err="1"/>
              <a:t>École</a:t>
            </a:r>
            <a:r>
              <a:rPr lang="en-US" dirty="0"/>
              <a:t> de Mines, Paris in 1923.</a:t>
            </a:r>
          </a:p>
          <a:p>
            <a:r>
              <a:rPr lang="en-US" dirty="0"/>
              <a:t>Conrad and Marcel spent the next three years conducting geophysical surveys in Serbia, Canada, South Africa, Congo and the USA, as well as Romania, where they made the first mapping of an oil-productive salt dome using electrical prospecting.</a:t>
            </a:r>
          </a:p>
          <a:p>
            <a:r>
              <a:rPr lang="en-US" dirty="0"/>
              <a:t>In 1926, they created the </a:t>
            </a:r>
            <a:r>
              <a:rPr lang="en-US" dirty="0" err="1"/>
              <a:t>Sociéte</a:t>
            </a:r>
            <a:r>
              <a:rPr lang="en-US" dirty="0"/>
              <a:t>́ de Prospection </a:t>
            </a:r>
            <a:r>
              <a:rPr lang="en-US" dirty="0" err="1"/>
              <a:t>Électrique</a:t>
            </a:r>
            <a:r>
              <a:rPr lang="en-US" dirty="0"/>
              <a:t>, or “Pros” as it was nicknamed—the forerunner of the Schlumberger company. Initially, the firm carried out surface prospecting for the metal ore mining industry but gradually extended its activities to embrace exploration of possible oil-bearing structures.</a:t>
            </a:r>
          </a:p>
          <a:p>
            <a:r>
              <a:rPr lang="en-US" dirty="0"/>
              <a:t>To better understand measurements made at the surface, the Schlumberger brothers needed to incorporate resistivity information from deeper formations. Conrad had the idea of measuring resistivity directly with an electrical probe, or </a:t>
            </a:r>
            <a:r>
              <a:rPr lang="en-US" dirty="0" err="1"/>
              <a:t>sonde</a:t>
            </a:r>
            <a:r>
              <a:rPr lang="en-US" dirty="0"/>
              <a:t>, run into boreholes drilled through the formations.</a:t>
            </a:r>
          </a:p>
          <a:p>
            <a:r>
              <a:rPr lang="en-US" dirty="0"/>
              <a:t>The first attempt to do this was made on September 5, 1927 by a team led by experimental physicist Henri Doll, Conrad’s son-in-law. Measurements were taken from an electrical </a:t>
            </a:r>
            <a:r>
              <a:rPr lang="en-US" dirty="0" err="1"/>
              <a:t>sonde</a:t>
            </a:r>
            <a:r>
              <a:rPr lang="en-US" dirty="0"/>
              <a:t> at various discrete depths in a 500-meter-deep well in </a:t>
            </a:r>
            <a:r>
              <a:rPr lang="en-US" dirty="0" err="1"/>
              <a:t>Pechelbronn</a:t>
            </a:r>
            <a:r>
              <a:rPr lang="en-US" dirty="0"/>
              <a:t> in the Alsace region of France. A new term was coined to describe the results of this multi-depth survey: it was called an electrical resistivity well log.</a:t>
            </a:r>
          </a:p>
          <a:p>
            <a:r>
              <a:rPr lang="en-US" dirty="0"/>
              <a:t>This first log was little more than a simple hand-plotted graph, but it marked a turning point in the history of oil exploration. Before then, engineers and scientists had to rely on core samples or cuttings brought up from boreholes to assess the composition of subsurface rocks. But the indications these gave were highly unreliable and frequently missed oil zones. The log showed that electrical measurements taken in boreholes could help identify the geological formations around them. It effectively enabled people to “see” what was down the well—and because the resistivity recordings proved to be repeatable in neighboring wells, it was possible to enable precise correlation of formations across an entire field. </a:t>
            </a:r>
          </a:p>
          <a:p>
            <a:r>
              <a:rPr lang="en-US" dirty="0"/>
              <a:t>International demand for the process, also known as “electrical coring,” grew rapidly. By 1929, sub-surface logs were being run in Argentina, Ecuador, India, Japan, the Soviet Union, Venezuela and the USA. </a:t>
            </a:r>
          </a:p>
          <a:p>
            <a:r>
              <a:rPr lang="en-US" dirty="0"/>
              <a:t>More patents were filed around the world, ensuring that the intellectual property of Schlumberger products was secured early. </a:t>
            </a:r>
          </a:p>
          <a:p>
            <a:r>
              <a:rPr lang="en-US" b="1" dirty="0"/>
              <a:t>1920</a:t>
            </a:r>
          </a:p>
          <a:p>
            <a:r>
              <a:rPr lang="en-US" dirty="0"/>
              <a:t>The Schlumberger brothers open their first office at 30 rue </a:t>
            </a:r>
            <a:r>
              <a:rPr lang="en-US" dirty="0" err="1"/>
              <a:t>Fabert</a:t>
            </a:r>
            <a:r>
              <a:rPr lang="en-US" dirty="0"/>
              <a:t> in Paris </a:t>
            </a:r>
          </a:p>
          <a:p>
            <a:r>
              <a:rPr lang="en-US" b="1" dirty="0"/>
              <a:t>1923</a:t>
            </a:r>
          </a:p>
          <a:p>
            <a:r>
              <a:rPr lang="en-US" dirty="0"/>
              <a:t>The Schlumberger brothers begin conducting geophysical surveys in Romania, Serbia, Canada, Union of South Africa, Belgian Congo and the USA </a:t>
            </a:r>
          </a:p>
          <a:p>
            <a:r>
              <a:rPr lang="en-US" dirty="0"/>
              <a:t>Mapping of the first oil-productive salt dome by electric prospecting in Romania</a:t>
            </a:r>
          </a:p>
          <a:p>
            <a:r>
              <a:rPr lang="en-US" b="1" dirty="0"/>
              <a:t>1926</a:t>
            </a:r>
          </a:p>
          <a:p>
            <a:r>
              <a:rPr lang="en-US" dirty="0"/>
              <a:t>Formation of </a:t>
            </a:r>
            <a:r>
              <a:rPr lang="en-US" dirty="0" err="1"/>
              <a:t>Sociéte</a:t>
            </a:r>
            <a:r>
              <a:rPr lang="en-US" dirty="0"/>
              <a:t>́ de Prospection </a:t>
            </a:r>
            <a:r>
              <a:rPr lang="en-US" dirty="0" err="1"/>
              <a:t>Électrique</a:t>
            </a:r>
            <a:r>
              <a:rPr lang="en-US" dirty="0"/>
              <a:t> (Pros), the precursor of Schlumberger </a:t>
            </a:r>
          </a:p>
          <a:p>
            <a:r>
              <a:rPr lang="en-US" b="1" dirty="0"/>
              <a:t>1927</a:t>
            </a:r>
          </a:p>
          <a:p>
            <a:r>
              <a:rPr lang="en-US" dirty="0"/>
              <a:t>Henri-Georges Doll joins the company, initially part-time </a:t>
            </a:r>
          </a:p>
          <a:p>
            <a:r>
              <a:rPr lang="en-US" dirty="0"/>
              <a:t>Doll and his team record the first electrical resistivity well log in </a:t>
            </a:r>
            <a:r>
              <a:rPr lang="en-US" dirty="0" err="1"/>
              <a:t>Pechelbronn</a:t>
            </a:r>
            <a:r>
              <a:rPr lang="en-US" dirty="0"/>
              <a:t>, France </a:t>
            </a:r>
          </a:p>
          <a:p>
            <a:r>
              <a:rPr lang="en-US" b="1" dirty="0"/>
              <a:t>1929</a:t>
            </a:r>
          </a:p>
          <a:p>
            <a:r>
              <a:rPr lang="en-US" dirty="0"/>
              <a:t>Subsurface surveying is carried out in Argentina, Ecuador, India, Japan, the Soviet Union, Venezuela and the USA </a:t>
            </a:r>
          </a:p>
          <a:p>
            <a:r>
              <a:rPr lang="en-US" dirty="0"/>
              <a:t>The USA’s first ever well log is performed in Kern County</a:t>
            </a:r>
            <a:r>
              <a:rPr lang="en-US"/>
              <a:t>, California</a:t>
            </a:r>
          </a:p>
          <a:p>
            <a:endParaRPr lang="en-US" dirty="0"/>
          </a:p>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4</a:t>
            </a:fld>
            <a:endParaRPr lang="en-US" dirty="0"/>
          </a:p>
        </p:txBody>
      </p:sp>
    </p:spTree>
    <p:extLst>
      <p:ext uri="{BB962C8B-B14F-4D97-AF65-F5344CB8AC3E}">
        <p14:creationId xmlns:p14="http://schemas.microsoft.com/office/powerpoint/2010/main" val="3082556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40</a:t>
            </a:fld>
            <a:endParaRPr lang="en-US" dirty="0"/>
          </a:p>
        </p:txBody>
      </p:sp>
    </p:spTree>
    <p:extLst>
      <p:ext uri="{BB962C8B-B14F-4D97-AF65-F5344CB8AC3E}">
        <p14:creationId xmlns:p14="http://schemas.microsoft.com/office/powerpoint/2010/main" val="4428372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41</a:t>
            </a:fld>
            <a:endParaRPr lang="en-US" dirty="0"/>
          </a:p>
        </p:txBody>
      </p:sp>
    </p:spTree>
    <p:extLst>
      <p:ext uri="{BB962C8B-B14F-4D97-AF65-F5344CB8AC3E}">
        <p14:creationId xmlns:p14="http://schemas.microsoft.com/office/powerpoint/2010/main" val="1286170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42</a:t>
            </a:fld>
            <a:endParaRPr lang="en-US" dirty="0"/>
          </a:p>
        </p:txBody>
      </p:sp>
    </p:spTree>
    <p:extLst>
      <p:ext uri="{BB962C8B-B14F-4D97-AF65-F5344CB8AC3E}">
        <p14:creationId xmlns:p14="http://schemas.microsoft.com/office/powerpoint/2010/main" val="1012012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43</a:t>
            </a:fld>
            <a:endParaRPr lang="en-US" dirty="0"/>
          </a:p>
        </p:txBody>
      </p:sp>
    </p:spTree>
    <p:extLst>
      <p:ext uri="{BB962C8B-B14F-4D97-AF65-F5344CB8AC3E}">
        <p14:creationId xmlns:p14="http://schemas.microsoft.com/office/powerpoint/2010/main" val="12722534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44</a:t>
            </a:fld>
            <a:endParaRPr lang="en-US" dirty="0"/>
          </a:p>
        </p:txBody>
      </p:sp>
    </p:spTree>
    <p:extLst>
      <p:ext uri="{BB962C8B-B14F-4D97-AF65-F5344CB8AC3E}">
        <p14:creationId xmlns:p14="http://schemas.microsoft.com/office/powerpoint/2010/main" val="2974707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45</a:t>
            </a:fld>
            <a:endParaRPr lang="en-US" dirty="0"/>
          </a:p>
        </p:txBody>
      </p:sp>
    </p:spTree>
    <p:extLst>
      <p:ext uri="{BB962C8B-B14F-4D97-AF65-F5344CB8AC3E}">
        <p14:creationId xmlns:p14="http://schemas.microsoft.com/office/powerpoint/2010/main" val="41740985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46</a:t>
            </a:fld>
            <a:endParaRPr lang="en-US" dirty="0"/>
          </a:p>
        </p:txBody>
      </p:sp>
    </p:spTree>
    <p:extLst>
      <p:ext uri="{BB962C8B-B14F-4D97-AF65-F5344CB8AC3E}">
        <p14:creationId xmlns:p14="http://schemas.microsoft.com/office/powerpoint/2010/main" val="3461768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47</a:t>
            </a:fld>
            <a:endParaRPr lang="en-US" dirty="0"/>
          </a:p>
        </p:txBody>
      </p:sp>
    </p:spTree>
    <p:extLst>
      <p:ext uri="{BB962C8B-B14F-4D97-AF65-F5344CB8AC3E}">
        <p14:creationId xmlns:p14="http://schemas.microsoft.com/office/powerpoint/2010/main" val="3396028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48</a:t>
            </a:fld>
            <a:endParaRPr lang="en-US" dirty="0"/>
          </a:p>
        </p:txBody>
      </p:sp>
    </p:spTree>
    <p:extLst>
      <p:ext uri="{BB962C8B-B14F-4D97-AF65-F5344CB8AC3E}">
        <p14:creationId xmlns:p14="http://schemas.microsoft.com/office/powerpoint/2010/main" val="3086823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49</a:t>
            </a:fld>
            <a:endParaRPr lang="en-US" dirty="0"/>
          </a:p>
        </p:txBody>
      </p:sp>
    </p:spTree>
    <p:extLst>
      <p:ext uri="{BB962C8B-B14F-4D97-AF65-F5344CB8AC3E}">
        <p14:creationId xmlns:p14="http://schemas.microsoft.com/office/powerpoint/2010/main" val="170730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5</a:t>
            </a:fld>
            <a:endParaRPr lang="en-US" dirty="0"/>
          </a:p>
        </p:txBody>
      </p:sp>
    </p:spTree>
    <p:extLst>
      <p:ext uri="{BB962C8B-B14F-4D97-AF65-F5344CB8AC3E}">
        <p14:creationId xmlns:p14="http://schemas.microsoft.com/office/powerpoint/2010/main" val="8950465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50</a:t>
            </a:fld>
            <a:endParaRPr lang="en-US" dirty="0"/>
          </a:p>
        </p:txBody>
      </p:sp>
    </p:spTree>
    <p:extLst>
      <p:ext uri="{BB962C8B-B14F-4D97-AF65-F5344CB8AC3E}">
        <p14:creationId xmlns:p14="http://schemas.microsoft.com/office/powerpoint/2010/main" val="3078003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51</a:t>
            </a:fld>
            <a:endParaRPr lang="en-US" dirty="0"/>
          </a:p>
        </p:txBody>
      </p:sp>
    </p:spTree>
    <p:extLst>
      <p:ext uri="{BB962C8B-B14F-4D97-AF65-F5344CB8AC3E}">
        <p14:creationId xmlns:p14="http://schemas.microsoft.com/office/powerpoint/2010/main" val="22395372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52</a:t>
            </a:fld>
            <a:endParaRPr lang="en-US" dirty="0"/>
          </a:p>
        </p:txBody>
      </p:sp>
    </p:spTree>
    <p:extLst>
      <p:ext uri="{BB962C8B-B14F-4D97-AF65-F5344CB8AC3E}">
        <p14:creationId xmlns:p14="http://schemas.microsoft.com/office/powerpoint/2010/main" val="12467165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53</a:t>
            </a:fld>
            <a:endParaRPr lang="en-US" dirty="0"/>
          </a:p>
        </p:txBody>
      </p:sp>
    </p:spTree>
    <p:extLst>
      <p:ext uri="{BB962C8B-B14F-4D97-AF65-F5344CB8AC3E}">
        <p14:creationId xmlns:p14="http://schemas.microsoft.com/office/powerpoint/2010/main" val="3815100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54</a:t>
            </a:fld>
            <a:endParaRPr lang="en-US" dirty="0"/>
          </a:p>
        </p:txBody>
      </p:sp>
    </p:spTree>
    <p:extLst>
      <p:ext uri="{BB962C8B-B14F-4D97-AF65-F5344CB8AC3E}">
        <p14:creationId xmlns:p14="http://schemas.microsoft.com/office/powerpoint/2010/main" val="35732419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55</a:t>
            </a:fld>
            <a:endParaRPr lang="en-US" dirty="0"/>
          </a:p>
        </p:txBody>
      </p:sp>
    </p:spTree>
    <p:extLst>
      <p:ext uri="{BB962C8B-B14F-4D97-AF65-F5344CB8AC3E}">
        <p14:creationId xmlns:p14="http://schemas.microsoft.com/office/powerpoint/2010/main" val="14876479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56</a:t>
            </a:fld>
            <a:endParaRPr lang="en-US" dirty="0"/>
          </a:p>
        </p:txBody>
      </p:sp>
    </p:spTree>
    <p:extLst>
      <p:ext uri="{BB962C8B-B14F-4D97-AF65-F5344CB8AC3E}">
        <p14:creationId xmlns:p14="http://schemas.microsoft.com/office/powerpoint/2010/main" val="32804235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57</a:t>
            </a:fld>
            <a:endParaRPr lang="en-US" dirty="0"/>
          </a:p>
        </p:txBody>
      </p:sp>
    </p:spTree>
    <p:extLst>
      <p:ext uri="{BB962C8B-B14F-4D97-AF65-F5344CB8AC3E}">
        <p14:creationId xmlns:p14="http://schemas.microsoft.com/office/powerpoint/2010/main" val="3052880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58</a:t>
            </a:fld>
            <a:endParaRPr lang="en-US" dirty="0"/>
          </a:p>
        </p:txBody>
      </p:sp>
    </p:spTree>
    <p:extLst>
      <p:ext uri="{BB962C8B-B14F-4D97-AF65-F5344CB8AC3E}">
        <p14:creationId xmlns:p14="http://schemas.microsoft.com/office/powerpoint/2010/main" val="14628968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59</a:t>
            </a:fld>
            <a:endParaRPr lang="en-US" dirty="0"/>
          </a:p>
        </p:txBody>
      </p:sp>
    </p:spTree>
    <p:extLst>
      <p:ext uri="{BB962C8B-B14F-4D97-AF65-F5344CB8AC3E}">
        <p14:creationId xmlns:p14="http://schemas.microsoft.com/office/powerpoint/2010/main" val="2506259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6</a:t>
            </a:fld>
            <a:endParaRPr lang="en-US" dirty="0"/>
          </a:p>
        </p:txBody>
      </p:sp>
    </p:spTree>
    <p:extLst>
      <p:ext uri="{BB962C8B-B14F-4D97-AF65-F5344CB8AC3E}">
        <p14:creationId xmlns:p14="http://schemas.microsoft.com/office/powerpoint/2010/main" val="24850439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60</a:t>
            </a:fld>
            <a:endParaRPr lang="en-US" dirty="0"/>
          </a:p>
        </p:txBody>
      </p:sp>
    </p:spTree>
    <p:extLst>
      <p:ext uri="{BB962C8B-B14F-4D97-AF65-F5344CB8AC3E}">
        <p14:creationId xmlns:p14="http://schemas.microsoft.com/office/powerpoint/2010/main" val="28906383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61</a:t>
            </a:fld>
            <a:endParaRPr lang="en-US" dirty="0"/>
          </a:p>
        </p:txBody>
      </p:sp>
    </p:spTree>
    <p:extLst>
      <p:ext uri="{BB962C8B-B14F-4D97-AF65-F5344CB8AC3E}">
        <p14:creationId xmlns:p14="http://schemas.microsoft.com/office/powerpoint/2010/main" val="14035002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62</a:t>
            </a:fld>
            <a:endParaRPr lang="en-US" dirty="0"/>
          </a:p>
        </p:txBody>
      </p:sp>
    </p:spTree>
    <p:extLst>
      <p:ext uri="{BB962C8B-B14F-4D97-AF65-F5344CB8AC3E}">
        <p14:creationId xmlns:p14="http://schemas.microsoft.com/office/powerpoint/2010/main" val="33780846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63</a:t>
            </a:fld>
            <a:endParaRPr lang="en-US" dirty="0"/>
          </a:p>
        </p:txBody>
      </p:sp>
    </p:spTree>
    <p:extLst>
      <p:ext uri="{BB962C8B-B14F-4D97-AF65-F5344CB8AC3E}">
        <p14:creationId xmlns:p14="http://schemas.microsoft.com/office/powerpoint/2010/main" val="23063729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64</a:t>
            </a:fld>
            <a:endParaRPr lang="en-US" dirty="0"/>
          </a:p>
        </p:txBody>
      </p:sp>
    </p:spTree>
    <p:extLst>
      <p:ext uri="{BB962C8B-B14F-4D97-AF65-F5344CB8AC3E}">
        <p14:creationId xmlns:p14="http://schemas.microsoft.com/office/powerpoint/2010/main" val="34593346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65</a:t>
            </a:fld>
            <a:endParaRPr lang="en-US" dirty="0"/>
          </a:p>
        </p:txBody>
      </p:sp>
    </p:spTree>
    <p:extLst>
      <p:ext uri="{BB962C8B-B14F-4D97-AF65-F5344CB8AC3E}">
        <p14:creationId xmlns:p14="http://schemas.microsoft.com/office/powerpoint/2010/main" val="7769303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66</a:t>
            </a:fld>
            <a:endParaRPr lang="en-US" dirty="0"/>
          </a:p>
        </p:txBody>
      </p:sp>
    </p:spTree>
    <p:extLst>
      <p:ext uri="{BB962C8B-B14F-4D97-AF65-F5344CB8AC3E}">
        <p14:creationId xmlns:p14="http://schemas.microsoft.com/office/powerpoint/2010/main" val="31777892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67</a:t>
            </a:fld>
            <a:endParaRPr lang="en-US" dirty="0"/>
          </a:p>
        </p:txBody>
      </p:sp>
    </p:spTree>
    <p:extLst>
      <p:ext uri="{BB962C8B-B14F-4D97-AF65-F5344CB8AC3E}">
        <p14:creationId xmlns:p14="http://schemas.microsoft.com/office/powerpoint/2010/main" val="21334348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68</a:t>
            </a:fld>
            <a:endParaRPr lang="en-US" dirty="0"/>
          </a:p>
        </p:txBody>
      </p:sp>
    </p:spTree>
    <p:extLst>
      <p:ext uri="{BB962C8B-B14F-4D97-AF65-F5344CB8AC3E}">
        <p14:creationId xmlns:p14="http://schemas.microsoft.com/office/powerpoint/2010/main" val="2988569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7</a:t>
            </a:fld>
            <a:endParaRPr lang="en-US" dirty="0"/>
          </a:p>
        </p:txBody>
      </p:sp>
    </p:spTree>
    <p:extLst>
      <p:ext uri="{BB962C8B-B14F-4D97-AF65-F5344CB8AC3E}">
        <p14:creationId xmlns:p14="http://schemas.microsoft.com/office/powerpoint/2010/main" val="3103553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8</a:t>
            </a:fld>
            <a:endParaRPr lang="en-US" dirty="0"/>
          </a:p>
        </p:txBody>
      </p:sp>
    </p:spTree>
    <p:extLst>
      <p:ext uri="{BB962C8B-B14F-4D97-AF65-F5344CB8AC3E}">
        <p14:creationId xmlns:p14="http://schemas.microsoft.com/office/powerpoint/2010/main" val="3833006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F8777-E561-428E-95F7-2784B1EDA3E1}" type="slidenum">
              <a:rPr lang="en-US" smtClean="0"/>
              <a:t>9</a:t>
            </a:fld>
            <a:endParaRPr lang="en-US" dirty="0"/>
          </a:p>
        </p:txBody>
      </p:sp>
    </p:spTree>
    <p:extLst>
      <p:ext uri="{BB962C8B-B14F-4D97-AF65-F5344CB8AC3E}">
        <p14:creationId xmlns:p14="http://schemas.microsoft.com/office/powerpoint/2010/main" val="3365368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FFFF"/>
                </a:solidFill>
              </a:defRPr>
            </a:lvl1pPr>
          </a:lstStyle>
          <a:p>
            <a:r>
              <a:rPr lang="x-none"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dirty="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CBE0B4FD-D35B-46F2-9F51-199D27A0A882}" type="datetime1">
              <a:rPr lang="en-US" smtClean="0"/>
              <a:t>3/3/2017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3448967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lvl1pPr>
              <a:defRPr>
                <a:solidFill>
                  <a:srgbClr val="FFFFFF"/>
                </a:solidFill>
              </a:defRPr>
            </a:lvl1pPr>
          </a:lstStyle>
          <a:p>
            <a:fld id="{DE69A104-905C-465D-B907-957F79270568}" type="datetime1">
              <a:rPr lang="en-US" smtClean="0"/>
              <a:t>3/3/2017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33906329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83048"/>
            <a:ext cx="2057400" cy="4343115"/>
          </a:xfrm>
        </p:spPr>
        <p:txBody>
          <a:bodyPr vert="eaVert"/>
          <a:lstStyle>
            <a:lvl1pPr>
              <a:defRPr>
                <a:solidFill>
                  <a:srgbClr val="FFFFFF"/>
                </a:solidFill>
              </a:defRPr>
            </a:lvl1pPr>
          </a:lstStyle>
          <a:p>
            <a:r>
              <a:rPr lang="x-none" dirty="0"/>
              <a:t>Click to edit Master title style</a:t>
            </a:r>
            <a:endParaRPr lang="en-US" dirty="0"/>
          </a:p>
        </p:txBody>
      </p:sp>
      <p:sp>
        <p:nvSpPr>
          <p:cNvPr id="3" name="Vertical Text Placeholder 2"/>
          <p:cNvSpPr>
            <a:spLocks noGrp="1"/>
          </p:cNvSpPr>
          <p:nvPr>
            <p:ph type="body" orient="vert" idx="1"/>
          </p:nvPr>
        </p:nvSpPr>
        <p:spPr>
          <a:xfrm>
            <a:off x="457200" y="1783048"/>
            <a:ext cx="6019800" cy="4343115"/>
          </a:xfrm>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6F74107-EE52-4923-9441-A8B89F1B3908}" type="datetime1">
              <a:rPr lang="en-US" smtClean="0"/>
              <a:t>3/3/2017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37266264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x-none"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17316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dirty="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17316A"/>
                </a:solidFill>
              </a:defRPr>
            </a:lvl1pPr>
          </a:lstStyle>
          <a:p>
            <a:fld id="{5C17C768-6D18-413E-B331-81FD0F51DBF9}" type="datetime1">
              <a:rPr lang="en-US" smtClean="0"/>
              <a:t>3/3/2017</a:t>
            </a:fld>
            <a:endParaRPr lang="en-US" dirty="0"/>
          </a:p>
        </p:txBody>
      </p:sp>
      <p:sp>
        <p:nvSpPr>
          <p:cNvPr id="5" name="Footer Placeholder 4"/>
          <p:cNvSpPr>
            <a:spLocks noGrp="1"/>
          </p:cNvSpPr>
          <p:nvPr>
            <p:ph type="ftr" sz="quarter" idx="11"/>
          </p:nvPr>
        </p:nvSpPr>
        <p:spPr/>
        <p:txBody>
          <a:bodyPr/>
          <a:lstStyle>
            <a:lvl1pPr>
              <a:defRPr>
                <a:solidFill>
                  <a:srgbClr val="17316A"/>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D288836-7CAE-4DCA-BD1D-81ECB2E85580}" type="datetime1">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81635-2D41-9541-A109-202B134504CC}"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17316A"/>
                </a:solidFill>
              </a:defRPr>
            </a:lvl1pPr>
          </a:lstStyle>
          <a:p>
            <a:r>
              <a:rPr lang="x-none"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7316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dirty="0"/>
              <a:t>Click to edit Master text styles</a:t>
            </a:r>
          </a:p>
        </p:txBody>
      </p:sp>
      <p:sp>
        <p:nvSpPr>
          <p:cNvPr id="4" name="Date Placeholder 3"/>
          <p:cNvSpPr>
            <a:spLocks noGrp="1"/>
          </p:cNvSpPr>
          <p:nvPr>
            <p:ph type="dt" sz="half" idx="10"/>
          </p:nvPr>
        </p:nvSpPr>
        <p:spPr/>
        <p:txBody>
          <a:bodyPr/>
          <a:lstStyle>
            <a:lvl1pPr>
              <a:defRPr>
                <a:solidFill>
                  <a:srgbClr val="17316A"/>
                </a:solidFill>
              </a:defRPr>
            </a:lvl1pPr>
          </a:lstStyle>
          <a:p>
            <a:fld id="{D5872E50-994E-4A4B-8CB7-6921A6368859}" type="datetime1">
              <a:rPr lang="en-US" smtClean="0"/>
              <a:t>3/3/2017</a:t>
            </a:fld>
            <a:endParaRPr lang="en-US" dirty="0"/>
          </a:p>
        </p:txBody>
      </p:sp>
      <p:sp>
        <p:nvSpPr>
          <p:cNvPr id="5" name="Footer Placeholder 4"/>
          <p:cNvSpPr>
            <a:spLocks noGrp="1"/>
          </p:cNvSpPr>
          <p:nvPr>
            <p:ph type="ftr" sz="quarter" idx="11"/>
          </p:nvPr>
        </p:nvSpPr>
        <p:spPr/>
        <p:txBody>
          <a:bodyPr/>
          <a:lstStyle>
            <a:lvl1pPr>
              <a:defRPr>
                <a:solidFill>
                  <a:srgbClr val="17316A"/>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lvl1pPr>
              <a:defRPr>
                <a:solidFill>
                  <a:srgbClr val="17316A"/>
                </a:solidFill>
              </a:defRPr>
            </a:lvl1pPr>
          </a:lstStyle>
          <a:p>
            <a:fld id="{254ECDD2-0762-49B4-99AA-B7F155787BB4}" type="datetime1">
              <a:rPr lang="en-US" smtClean="0"/>
              <a:t>3/3/2017</a:t>
            </a:fld>
            <a:endParaRPr lang="en-US" dirty="0"/>
          </a:p>
        </p:txBody>
      </p:sp>
      <p:sp>
        <p:nvSpPr>
          <p:cNvPr id="6" name="Footer Placeholder 5"/>
          <p:cNvSpPr>
            <a:spLocks noGrp="1"/>
          </p:cNvSpPr>
          <p:nvPr>
            <p:ph type="ftr" sz="quarter" idx="11"/>
          </p:nvPr>
        </p:nvSpPr>
        <p:spPr/>
        <p:txBody>
          <a:bodyPr/>
          <a:lstStyle>
            <a:lvl1pPr>
              <a:defRPr>
                <a:solidFill>
                  <a:srgbClr val="17316A"/>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1BB3D9B3-4827-4500-8EBE-D622DF8D1B9A}" type="datetime1">
              <a:rPr lang="en-US" smtClean="0"/>
              <a:t>3/3/2017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081635-2D41-9541-A109-202B134504CC}"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lvl1pPr>
              <a:defRPr>
                <a:solidFill>
                  <a:srgbClr val="17316A"/>
                </a:solidFill>
              </a:defRPr>
            </a:lvl1pPr>
          </a:lstStyle>
          <a:p>
            <a:fld id="{56B22E5A-56C2-475F-B488-9B2549F59623}" type="datetime1">
              <a:rPr lang="en-US" smtClean="0"/>
              <a:t>3/3/2017</a:t>
            </a:fld>
            <a:endParaRPr lang="en-US" dirty="0"/>
          </a:p>
        </p:txBody>
      </p:sp>
      <p:sp>
        <p:nvSpPr>
          <p:cNvPr id="4" name="Footer Placeholder 3"/>
          <p:cNvSpPr>
            <a:spLocks noGrp="1"/>
          </p:cNvSpPr>
          <p:nvPr>
            <p:ph type="ftr" sz="quarter" idx="11"/>
          </p:nvPr>
        </p:nvSpPr>
        <p:spPr/>
        <p:txBody>
          <a:bodyPr/>
          <a:lstStyle>
            <a:lvl1pPr>
              <a:defRPr>
                <a:solidFill>
                  <a:srgbClr val="17316A"/>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17316A"/>
                </a:solidFill>
              </a:defRPr>
            </a:lvl1pPr>
          </a:lstStyle>
          <a:p>
            <a:fld id="{BE4DB0F4-6EAB-4D55-B806-C7F24C4E4954}" type="datetime1">
              <a:rPr lang="en-US" smtClean="0"/>
              <a:t>3/3/2017</a:t>
            </a:fld>
            <a:endParaRPr lang="en-US" dirty="0"/>
          </a:p>
        </p:txBody>
      </p:sp>
      <p:sp>
        <p:nvSpPr>
          <p:cNvPr id="3" name="Footer Placeholder 2"/>
          <p:cNvSpPr>
            <a:spLocks noGrp="1"/>
          </p:cNvSpPr>
          <p:nvPr>
            <p:ph type="ftr" sz="quarter" idx="11"/>
          </p:nvPr>
        </p:nvSpPr>
        <p:spPr/>
        <p:txBody>
          <a:bodyPr/>
          <a:lstStyle>
            <a:lvl1pPr>
              <a:defRPr>
                <a:solidFill>
                  <a:srgbClr val="17316A"/>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dirty="0"/>
              <a:t>Click to edit Master title style</a:t>
            </a:r>
            <a:endParaRPr lang="en-US" dirty="0"/>
          </a:p>
        </p:txBody>
      </p:sp>
      <p:sp>
        <p:nvSpPr>
          <p:cNvPr id="3" name="Content Placeholder 2"/>
          <p:cNvSpPr>
            <a:spLocks noGrp="1"/>
          </p:cNvSpPr>
          <p:nvPr>
            <p:ph idx="1"/>
          </p:nvPr>
        </p:nvSpPr>
        <p:spPr>
          <a:xfrm>
            <a:off x="3575050" y="1783048"/>
            <a:ext cx="5111750" cy="43431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4" name="Text Placeholder 3"/>
          <p:cNvSpPr>
            <a:spLocks noGrp="1"/>
          </p:cNvSpPr>
          <p:nvPr>
            <p:ph type="body" sz="half" idx="2"/>
          </p:nvPr>
        </p:nvSpPr>
        <p:spPr>
          <a:xfrm>
            <a:off x="457200" y="1783048"/>
            <a:ext cx="3008313" cy="43431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dirty="0"/>
              <a:t>Click to edit Master text styles</a:t>
            </a:r>
          </a:p>
        </p:txBody>
      </p:sp>
      <p:sp>
        <p:nvSpPr>
          <p:cNvPr id="5" name="Date Placeholder 4"/>
          <p:cNvSpPr>
            <a:spLocks noGrp="1"/>
          </p:cNvSpPr>
          <p:nvPr>
            <p:ph type="dt" sz="half" idx="10"/>
          </p:nvPr>
        </p:nvSpPr>
        <p:spPr/>
        <p:txBody>
          <a:bodyPr/>
          <a:lstStyle>
            <a:lvl1pPr>
              <a:defRPr>
                <a:solidFill>
                  <a:srgbClr val="17316A"/>
                </a:solidFill>
              </a:defRPr>
            </a:lvl1pPr>
          </a:lstStyle>
          <a:p>
            <a:fld id="{4B96B994-2A4E-414C-B5ED-48E3158014A8}" type="datetime1">
              <a:rPr lang="en-US" smtClean="0"/>
              <a:t>3/3/2017</a:t>
            </a:fld>
            <a:endParaRPr lang="en-US" dirty="0"/>
          </a:p>
        </p:txBody>
      </p:sp>
      <p:sp>
        <p:nvSpPr>
          <p:cNvPr id="6" name="Footer Placeholder 5"/>
          <p:cNvSpPr>
            <a:spLocks noGrp="1"/>
          </p:cNvSpPr>
          <p:nvPr>
            <p:ph type="ftr" sz="quarter" idx="11"/>
          </p:nvPr>
        </p:nvSpPr>
        <p:spPr/>
        <p:txBody>
          <a:bodyPr/>
          <a:lstStyle>
            <a:lvl1pPr>
              <a:defRPr>
                <a:solidFill>
                  <a:srgbClr val="17316A"/>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241142E6-165E-41E8-9AF2-EE9F391113B4}" type="datetime1">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81635-2D41-9541-A109-202B134504CC}" type="slidenum">
              <a:rPr lang="en-US" smtClean="0"/>
              <a:t>‹#›</a:t>
            </a:fld>
            <a:endParaRPr lang="en-US"/>
          </a:p>
        </p:txBody>
      </p:sp>
    </p:spTree>
    <p:extLst>
      <p:ext uri="{BB962C8B-B14F-4D97-AF65-F5344CB8AC3E}">
        <p14:creationId xmlns:p14="http://schemas.microsoft.com/office/powerpoint/2010/main" val="1830841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17316A"/>
                </a:solidFill>
              </a:defRPr>
            </a:lvl1pPr>
          </a:lstStyle>
          <a:p>
            <a:r>
              <a:rPr lang="x-none" dirty="0"/>
              <a:t>Click to edit Master title style</a:t>
            </a:r>
            <a:endParaRPr lang="en-US" dirty="0"/>
          </a:p>
        </p:txBody>
      </p:sp>
      <p:sp>
        <p:nvSpPr>
          <p:cNvPr id="3" name="Picture Placeholder 2"/>
          <p:cNvSpPr>
            <a:spLocks noGrp="1"/>
          </p:cNvSpPr>
          <p:nvPr>
            <p:ph type="pic" idx="1"/>
          </p:nvPr>
        </p:nvSpPr>
        <p:spPr>
          <a:xfrm>
            <a:off x="1792288" y="1757393"/>
            <a:ext cx="5486400" cy="2970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dirty="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lvl1pPr>
              <a:defRPr>
                <a:solidFill>
                  <a:srgbClr val="17316A"/>
                </a:solidFill>
              </a:defRPr>
            </a:lvl1pPr>
          </a:lstStyle>
          <a:p>
            <a:fld id="{FC9BB154-CAC2-42FF-B45B-381EF5C0EDFA}" type="datetime1">
              <a:rPr lang="en-US" smtClean="0"/>
              <a:t>3/3/2017</a:t>
            </a:fld>
            <a:endParaRPr lang="en-US" dirty="0"/>
          </a:p>
        </p:txBody>
      </p:sp>
      <p:sp>
        <p:nvSpPr>
          <p:cNvPr id="6" name="Footer Placeholder 5"/>
          <p:cNvSpPr>
            <a:spLocks noGrp="1"/>
          </p:cNvSpPr>
          <p:nvPr>
            <p:ph type="ftr" sz="quarter" idx="11"/>
          </p:nvPr>
        </p:nvSpPr>
        <p:spPr/>
        <p:txBody>
          <a:bodyPr/>
          <a:lstStyle>
            <a:lvl1pPr>
              <a:defRPr>
                <a:solidFill>
                  <a:srgbClr val="17316A"/>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lvl1pPr>
              <a:defRPr>
                <a:solidFill>
                  <a:srgbClr val="17316A"/>
                </a:solidFill>
              </a:defRPr>
            </a:lvl1pPr>
          </a:lstStyle>
          <a:p>
            <a:fld id="{E72A09CB-631D-4524-9074-4D945F8C3D24}" type="datetime1">
              <a:rPr lang="en-US" smtClean="0"/>
              <a:t>3/3/2017</a:t>
            </a:fld>
            <a:endParaRPr lang="en-US" dirty="0"/>
          </a:p>
        </p:txBody>
      </p:sp>
      <p:sp>
        <p:nvSpPr>
          <p:cNvPr id="5" name="Footer Placeholder 4"/>
          <p:cNvSpPr>
            <a:spLocks noGrp="1"/>
          </p:cNvSpPr>
          <p:nvPr>
            <p:ph type="ftr" sz="quarter" idx="11"/>
          </p:nvPr>
        </p:nvSpPr>
        <p:spPr/>
        <p:txBody>
          <a:bodyPr/>
          <a:lstStyle>
            <a:lvl1pPr>
              <a:defRPr>
                <a:solidFill>
                  <a:srgbClr val="17316A"/>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83048"/>
            <a:ext cx="2057400" cy="4343115"/>
          </a:xfrm>
        </p:spPr>
        <p:txBody>
          <a:bodyPr vert="eaVert"/>
          <a:lstStyle>
            <a:lvl1pPr>
              <a:defRPr>
                <a:solidFill>
                  <a:srgbClr val="17316A"/>
                </a:solidFill>
              </a:defRPr>
            </a:lvl1pPr>
          </a:lstStyle>
          <a:p>
            <a:r>
              <a:rPr lang="x-none" dirty="0"/>
              <a:t>Click to edit Master title style</a:t>
            </a:r>
            <a:endParaRPr lang="en-US" dirty="0"/>
          </a:p>
        </p:txBody>
      </p:sp>
      <p:sp>
        <p:nvSpPr>
          <p:cNvPr id="3" name="Vertical Text Placeholder 2"/>
          <p:cNvSpPr>
            <a:spLocks noGrp="1"/>
          </p:cNvSpPr>
          <p:nvPr>
            <p:ph type="body" orient="vert" idx="1"/>
          </p:nvPr>
        </p:nvSpPr>
        <p:spPr>
          <a:xfrm>
            <a:off x="457200" y="1783048"/>
            <a:ext cx="6019800" cy="4343115"/>
          </a:xfrm>
        </p:spPr>
        <p:txBody>
          <a:bodyPr vert="eaVert"/>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4" name="Date Placeholder 3"/>
          <p:cNvSpPr>
            <a:spLocks noGrp="1"/>
          </p:cNvSpPr>
          <p:nvPr>
            <p:ph type="dt" sz="half" idx="10"/>
          </p:nvPr>
        </p:nvSpPr>
        <p:spPr/>
        <p:txBody>
          <a:bodyPr/>
          <a:lstStyle>
            <a:lvl1pPr>
              <a:defRPr>
                <a:solidFill>
                  <a:srgbClr val="17316A"/>
                </a:solidFill>
              </a:defRPr>
            </a:lvl1pPr>
          </a:lstStyle>
          <a:p>
            <a:fld id="{2036A9D6-A57B-4CCF-85E1-D284C8DEACA7}" type="datetime1">
              <a:rPr lang="en-US" smtClean="0"/>
              <a:t>3/3/2017</a:t>
            </a:fld>
            <a:endParaRPr lang="en-US" dirty="0"/>
          </a:p>
        </p:txBody>
      </p:sp>
      <p:sp>
        <p:nvSpPr>
          <p:cNvPr id="5" name="Footer Placeholder 4"/>
          <p:cNvSpPr>
            <a:spLocks noGrp="1"/>
          </p:cNvSpPr>
          <p:nvPr>
            <p:ph type="ftr" sz="quarter" idx="11"/>
          </p:nvPr>
        </p:nvSpPr>
        <p:spPr/>
        <p:txBody>
          <a:bodyPr/>
          <a:lstStyle>
            <a:lvl1pPr>
              <a:defRPr>
                <a:solidFill>
                  <a:srgbClr val="17316A"/>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x-none"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17316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dirty="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17316A"/>
                </a:solidFill>
              </a:defRPr>
            </a:lvl1pPr>
          </a:lstStyle>
          <a:p>
            <a:fld id="{D3BECAD3-DD08-4E42-9050-F294E8F835FB}" type="datetime1">
              <a:rPr lang="en-US" smtClean="0"/>
              <a:t>3/3/2017</a:t>
            </a:fld>
            <a:endParaRPr lang="en-US" dirty="0"/>
          </a:p>
        </p:txBody>
      </p:sp>
      <p:sp>
        <p:nvSpPr>
          <p:cNvPr id="5" name="Footer Placeholder 4"/>
          <p:cNvSpPr>
            <a:spLocks noGrp="1"/>
          </p:cNvSpPr>
          <p:nvPr>
            <p:ph type="ftr" sz="quarter" idx="11"/>
          </p:nvPr>
        </p:nvSpPr>
        <p:spPr/>
        <p:txBody>
          <a:bodyPr/>
          <a:lstStyle>
            <a:lvl1pPr>
              <a:defRPr>
                <a:solidFill>
                  <a:srgbClr val="17316A"/>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41580887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E2ACA8CA-BE19-4ED8-B28A-DA69CE7BE61C}" type="datetime1">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81635-2D41-9541-A109-202B134504CC}" type="slidenum">
              <a:rPr lang="en-US" smtClean="0"/>
              <a:t>‹#›</a:t>
            </a:fld>
            <a:endParaRPr lang="en-US"/>
          </a:p>
        </p:txBody>
      </p:sp>
    </p:spTree>
    <p:extLst>
      <p:ext uri="{BB962C8B-B14F-4D97-AF65-F5344CB8AC3E}">
        <p14:creationId xmlns:p14="http://schemas.microsoft.com/office/powerpoint/2010/main" val="29926564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17316A"/>
                </a:solidFill>
              </a:defRPr>
            </a:lvl1pPr>
          </a:lstStyle>
          <a:p>
            <a:r>
              <a:rPr lang="x-none"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7316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dirty="0"/>
              <a:t>Click to edit Master text styles</a:t>
            </a:r>
          </a:p>
        </p:txBody>
      </p:sp>
      <p:sp>
        <p:nvSpPr>
          <p:cNvPr id="4" name="Date Placeholder 3"/>
          <p:cNvSpPr>
            <a:spLocks noGrp="1"/>
          </p:cNvSpPr>
          <p:nvPr>
            <p:ph type="dt" sz="half" idx="10"/>
          </p:nvPr>
        </p:nvSpPr>
        <p:spPr/>
        <p:txBody>
          <a:bodyPr/>
          <a:lstStyle>
            <a:lvl1pPr>
              <a:defRPr>
                <a:solidFill>
                  <a:srgbClr val="17316A"/>
                </a:solidFill>
              </a:defRPr>
            </a:lvl1pPr>
          </a:lstStyle>
          <a:p>
            <a:fld id="{2B4DCD75-5ED9-4C50-91BB-59C5B825F8C4}" type="datetime1">
              <a:rPr lang="en-US" smtClean="0"/>
              <a:t>3/3/2017</a:t>
            </a:fld>
            <a:endParaRPr lang="en-US" dirty="0"/>
          </a:p>
        </p:txBody>
      </p:sp>
      <p:sp>
        <p:nvSpPr>
          <p:cNvPr id="5" name="Footer Placeholder 4"/>
          <p:cNvSpPr>
            <a:spLocks noGrp="1"/>
          </p:cNvSpPr>
          <p:nvPr>
            <p:ph type="ftr" sz="quarter" idx="11"/>
          </p:nvPr>
        </p:nvSpPr>
        <p:spPr/>
        <p:txBody>
          <a:bodyPr/>
          <a:lstStyle>
            <a:lvl1pPr>
              <a:defRPr>
                <a:solidFill>
                  <a:srgbClr val="17316A"/>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15065290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lvl1pPr>
              <a:defRPr>
                <a:solidFill>
                  <a:srgbClr val="17316A"/>
                </a:solidFill>
              </a:defRPr>
            </a:lvl1pPr>
          </a:lstStyle>
          <a:p>
            <a:fld id="{655BF28E-4EB8-4532-B5AF-F79161B91EC2}" type="datetime1">
              <a:rPr lang="en-US" smtClean="0"/>
              <a:t>3/3/2017</a:t>
            </a:fld>
            <a:endParaRPr lang="en-US" dirty="0"/>
          </a:p>
        </p:txBody>
      </p:sp>
      <p:sp>
        <p:nvSpPr>
          <p:cNvPr id="6" name="Footer Placeholder 5"/>
          <p:cNvSpPr>
            <a:spLocks noGrp="1"/>
          </p:cNvSpPr>
          <p:nvPr>
            <p:ph type="ftr" sz="quarter" idx="11"/>
          </p:nvPr>
        </p:nvSpPr>
        <p:spPr/>
        <p:txBody>
          <a:bodyPr/>
          <a:lstStyle>
            <a:lvl1pPr>
              <a:defRPr>
                <a:solidFill>
                  <a:srgbClr val="17316A"/>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37022569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B4F08FE2-CF77-4459-9A77-F579CC5C77EA}" type="datetime1">
              <a:rPr lang="en-US" smtClean="0"/>
              <a:t>3/3/2017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081635-2D41-9541-A109-202B134504CC}" type="slidenum">
              <a:rPr lang="en-US" smtClean="0"/>
              <a:t>‹#›</a:t>
            </a:fld>
            <a:endParaRPr lang="en-US"/>
          </a:p>
        </p:txBody>
      </p:sp>
    </p:spTree>
    <p:extLst>
      <p:ext uri="{BB962C8B-B14F-4D97-AF65-F5344CB8AC3E}">
        <p14:creationId xmlns:p14="http://schemas.microsoft.com/office/powerpoint/2010/main" val="337359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lvl1pPr>
              <a:defRPr>
                <a:solidFill>
                  <a:srgbClr val="17316A"/>
                </a:solidFill>
              </a:defRPr>
            </a:lvl1pPr>
          </a:lstStyle>
          <a:p>
            <a:fld id="{7E550A24-EEAE-4B32-9F65-290562DD7A75}" type="datetime1">
              <a:rPr lang="en-US" smtClean="0"/>
              <a:t>3/3/2017</a:t>
            </a:fld>
            <a:endParaRPr lang="en-US" dirty="0"/>
          </a:p>
        </p:txBody>
      </p:sp>
      <p:sp>
        <p:nvSpPr>
          <p:cNvPr id="4" name="Footer Placeholder 3"/>
          <p:cNvSpPr>
            <a:spLocks noGrp="1"/>
          </p:cNvSpPr>
          <p:nvPr>
            <p:ph type="ftr" sz="quarter" idx="11"/>
          </p:nvPr>
        </p:nvSpPr>
        <p:spPr/>
        <p:txBody>
          <a:bodyPr/>
          <a:lstStyle>
            <a:lvl1pPr>
              <a:defRPr>
                <a:solidFill>
                  <a:srgbClr val="17316A"/>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27910935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17316A"/>
                </a:solidFill>
              </a:defRPr>
            </a:lvl1pPr>
          </a:lstStyle>
          <a:p>
            <a:fld id="{D5952BA7-DFF1-41D6-9937-E63E597A6219}" type="datetime1">
              <a:rPr lang="en-US" smtClean="0"/>
              <a:t>3/3/2017</a:t>
            </a:fld>
            <a:endParaRPr lang="en-US" dirty="0"/>
          </a:p>
        </p:txBody>
      </p:sp>
      <p:sp>
        <p:nvSpPr>
          <p:cNvPr id="3" name="Footer Placeholder 2"/>
          <p:cNvSpPr>
            <a:spLocks noGrp="1"/>
          </p:cNvSpPr>
          <p:nvPr>
            <p:ph type="ftr" sz="quarter" idx="11"/>
          </p:nvPr>
        </p:nvSpPr>
        <p:spPr/>
        <p:txBody>
          <a:bodyPr/>
          <a:lstStyle>
            <a:lvl1pPr>
              <a:defRPr>
                <a:solidFill>
                  <a:srgbClr val="17316A"/>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18780976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FFFFFF"/>
                </a:solidFill>
              </a:defRPr>
            </a:lvl1pPr>
          </a:lstStyle>
          <a:p>
            <a:r>
              <a:rPr lang="x-none" dirty="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dirty="0"/>
              <a:t>Click to edit Master text styles</a:t>
            </a:r>
          </a:p>
        </p:txBody>
      </p:sp>
      <p:sp>
        <p:nvSpPr>
          <p:cNvPr id="4" name="Date Placeholder 3"/>
          <p:cNvSpPr>
            <a:spLocks noGrp="1"/>
          </p:cNvSpPr>
          <p:nvPr>
            <p:ph type="dt" sz="half" idx="10"/>
          </p:nvPr>
        </p:nvSpPr>
        <p:spPr/>
        <p:txBody>
          <a:bodyPr/>
          <a:lstStyle>
            <a:lvl1pPr>
              <a:defRPr>
                <a:solidFill>
                  <a:srgbClr val="FFFFFF"/>
                </a:solidFill>
              </a:defRPr>
            </a:lvl1pPr>
          </a:lstStyle>
          <a:p>
            <a:fld id="{D87CF734-B320-45EE-9283-CDBC129D18F5}" type="datetime1">
              <a:rPr lang="en-US" smtClean="0"/>
              <a:t>3/3/2017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30967229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dirty="0"/>
              <a:t>Click to edit Master title style</a:t>
            </a:r>
            <a:endParaRPr lang="en-US" dirty="0"/>
          </a:p>
        </p:txBody>
      </p:sp>
      <p:sp>
        <p:nvSpPr>
          <p:cNvPr id="3" name="Content Placeholder 2"/>
          <p:cNvSpPr>
            <a:spLocks noGrp="1"/>
          </p:cNvSpPr>
          <p:nvPr>
            <p:ph idx="1"/>
          </p:nvPr>
        </p:nvSpPr>
        <p:spPr>
          <a:xfrm>
            <a:off x="3575050" y="1783048"/>
            <a:ext cx="5111750" cy="43431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4" name="Text Placeholder 3"/>
          <p:cNvSpPr>
            <a:spLocks noGrp="1"/>
          </p:cNvSpPr>
          <p:nvPr>
            <p:ph type="body" sz="half" idx="2"/>
          </p:nvPr>
        </p:nvSpPr>
        <p:spPr>
          <a:xfrm>
            <a:off x="457200" y="1783048"/>
            <a:ext cx="3008313" cy="43431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dirty="0"/>
              <a:t>Click to edit Master text styles</a:t>
            </a:r>
          </a:p>
        </p:txBody>
      </p:sp>
      <p:sp>
        <p:nvSpPr>
          <p:cNvPr id="5" name="Date Placeholder 4"/>
          <p:cNvSpPr>
            <a:spLocks noGrp="1"/>
          </p:cNvSpPr>
          <p:nvPr>
            <p:ph type="dt" sz="half" idx="10"/>
          </p:nvPr>
        </p:nvSpPr>
        <p:spPr/>
        <p:txBody>
          <a:bodyPr/>
          <a:lstStyle>
            <a:lvl1pPr>
              <a:defRPr>
                <a:solidFill>
                  <a:srgbClr val="17316A"/>
                </a:solidFill>
              </a:defRPr>
            </a:lvl1pPr>
          </a:lstStyle>
          <a:p>
            <a:fld id="{159CFD52-91FE-40AD-B8EE-F6C188623320}" type="datetime1">
              <a:rPr lang="en-US" smtClean="0"/>
              <a:t>3/3/2017</a:t>
            </a:fld>
            <a:endParaRPr lang="en-US" dirty="0"/>
          </a:p>
        </p:txBody>
      </p:sp>
      <p:sp>
        <p:nvSpPr>
          <p:cNvPr id="6" name="Footer Placeholder 5"/>
          <p:cNvSpPr>
            <a:spLocks noGrp="1"/>
          </p:cNvSpPr>
          <p:nvPr>
            <p:ph type="ftr" sz="quarter" idx="11"/>
          </p:nvPr>
        </p:nvSpPr>
        <p:spPr/>
        <p:txBody>
          <a:bodyPr/>
          <a:lstStyle>
            <a:lvl1pPr>
              <a:defRPr>
                <a:solidFill>
                  <a:srgbClr val="17316A"/>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25799516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17316A"/>
                </a:solidFill>
              </a:defRPr>
            </a:lvl1pPr>
          </a:lstStyle>
          <a:p>
            <a:r>
              <a:rPr lang="x-none" dirty="0"/>
              <a:t>Click to edit Master title style</a:t>
            </a:r>
            <a:endParaRPr lang="en-US" dirty="0"/>
          </a:p>
        </p:txBody>
      </p:sp>
      <p:sp>
        <p:nvSpPr>
          <p:cNvPr id="3" name="Picture Placeholder 2"/>
          <p:cNvSpPr>
            <a:spLocks noGrp="1"/>
          </p:cNvSpPr>
          <p:nvPr>
            <p:ph type="pic" idx="1"/>
          </p:nvPr>
        </p:nvSpPr>
        <p:spPr>
          <a:xfrm>
            <a:off x="1792288" y="1757393"/>
            <a:ext cx="5486400" cy="2970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dirty="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lvl1pPr>
              <a:defRPr>
                <a:solidFill>
                  <a:srgbClr val="17316A"/>
                </a:solidFill>
              </a:defRPr>
            </a:lvl1pPr>
          </a:lstStyle>
          <a:p>
            <a:fld id="{28D48AC3-23C5-4F01-9459-B8FD5772CFFE}" type="datetime1">
              <a:rPr lang="en-US" smtClean="0"/>
              <a:t>3/3/2017</a:t>
            </a:fld>
            <a:endParaRPr lang="en-US" dirty="0"/>
          </a:p>
        </p:txBody>
      </p:sp>
      <p:sp>
        <p:nvSpPr>
          <p:cNvPr id="6" name="Footer Placeholder 5"/>
          <p:cNvSpPr>
            <a:spLocks noGrp="1"/>
          </p:cNvSpPr>
          <p:nvPr>
            <p:ph type="ftr" sz="quarter" idx="11"/>
          </p:nvPr>
        </p:nvSpPr>
        <p:spPr/>
        <p:txBody>
          <a:bodyPr/>
          <a:lstStyle>
            <a:lvl1pPr>
              <a:defRPr>
                <a:solidFill>
                  <a:srgbClr val="17316A"/>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3010945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lvl1pPr>
              <a:defRPr>
                <a:solidFill>
                  <a:srgbClr val="17316A"/>
                </a:solidFill>
              </a:defRPr>
            </a:lvl1pPr>
          </a:lstStyle>
          <a:p>
            <a:fld id="{162E3448-72B4-4801-884B-2835CCE63B08}" type="datetime1">
              <a:rPr lang="en-US" smtClean="0"/>
              <a:t>3/3/2017</a:t>
            </a:fld>
            <a:endParaRPr lang="en-US" dirty="0"/>
          </a:p>
        </p:txBody>
      </p:sp>
      <p:sp>
        <p:nvSpPr>
          <p:cNvPr id="5" name="Footer Placeholder 4"/>
          <p:cNvSpPr>
            <a:spLocks noGrp="1"/>
          </p:cNvSpPr>
          <p:nvPr>
            <p:ph type="ftr" sz="quarter" idx="11"/>
          </p:nvPr>
        </p:nvSpPr>
        <p:spPr/>
        <p:txBody>
          <a:bodyPr/>
          <a:lstStyle>
            <a:lvl1pPr>
              <a:defRPr>
                <a:solidFill>
                  <a:srgbClr val="17316A"/>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31995347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83048"/>
            <a:ext cx="2057400" cy="4343115"/>
          </a:xfrm>
        </p:spPr>
        <p:txBody>
          <a:bodyPr vert="eaVert"/>
          <a:lstStyle>
            <a:lvl1pPr>
              <a:defRPr>
                <a:solidFill>
                  <a:srgbClr val="17316A"/>
                </a:solidFill>
              </a:defRPr>
            </a:lvl1pPr>
          </a:lstStyle>
          <a:p>
            <a:r>
              <a:rPr lang="x-none" dirty="0"/>
              <a:t>Click to edit Master title style</a:t>
            </a:r>
            <a:endParaRPr lang="en-US" dirty="0"/>
          </a:p>
        </p:txBody>
      </p:sp>
      <p:sp>
        <p:nvSpPr>
          <p:cNvPr id="3" name="Vertical Text Placeholder 2"/>
          <p:cNvSpPr>
            <a:spLocks noGrp="1"/>
          </p:cNvSpPr>
          <p:nvPr>
            <p:ph type="body" orient="vert" idx="1"/>
          </p:nvPr>
        </p:nvSpPr>
        <p:spPr>
          <a:xfrm>
            <a:off x="457200" y="1783048"/>
            <a:ext cx="6019800" cy="4343115"/>
          </a:xfrm>
        </p:spPr>
        <p:txBody>
          <a:bodyPr vert="eaVert"/>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4" name="Date Placeholder 3"/>
          <p:cNvSpPr>
            <a:spLocks noGrp="1"/>
          </p:cNvSpPr>
          <p:nvPr>
            <p:ph type="dt" sz="half" idx="10"/>
          </p:nvPr>
        </p:nvSpPr>
        <p:spPr/>
        <p:txBody>
          <a:bodyPr/>
          <a:lstStyle>
            <a:lvl1pPr>
              <a:defRPr>
                <a:solidFill>
                  <a:srgbClr val="17316A"/>
                </a:solidFill>
              </a:defRPr>
            </a:lvl1pPr>
          </a:lstStyle>
          <a:p>
            <a:fld id="{2A98A657-5CDE-4785-94CD-4C9C8DEAEDB8}" type="datetime1">
              <a:rPr lang="en-US" smtClean="0"/>
              <a:t>3/3/2017</a:t>
            </a:fld>
            <a:endParaRPr lang="en-US" dirty="0"/>
          </a:p>
        </p:txBody>
      </p:sp>
      <p:sp>
        <p:nvSpPr>
          <p:cNvPr id="5" name="Footer Placeholder 4"/>
          <p:cNvSpPr>
            <a:spLocks noGrp="1"/>
          </p:cNvSpPr>
          <p:nvPr>
            <p:ph type="ftr" sz="quarter" idx="11"/>
          </p:nvPr>
        </p:nvSpPr>
        <p:spPr/>
        <p:txBody>
          <a:bodyPr/>
          <a:lstStyle>
            <a:lvl1pPr>
              <a:defRPr>
                <a:solidFill>
                  <a:srgbClr val="17316A"/>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17316A"/>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11899665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24CB9C-9D16-4BE7-9EA2-9749D4C83A43}" type="datetime1">
              <a:rPr lang="en-US" smtClean="0"/>
              <a:t>3/3/2017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38279561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DB75E77-FC1E-4B78-9E6E-9AADFA1FAF32}" type="datetime1">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5B6E2-E5A7-9D4E-A257-31C66CAED6E5}" type="slidenum">
              <a:rPr lang="en-US" smtClean="0"/>
              <a:t>‹#›</a:t>
            </a:fld>
            <a:endParaRPr lang="en-US"/>
          </a:p>
        </p:txBody>
      </p:sp>
    </p:spTree>
    <p:extLst>
      <p:ext uri="{BB962C8B-B14F-4D97-AF65-F5344CB8AC3E}">
        <p14:creationId xmlns:p14="http://schemas.microsoft.com/office/powerpoint/2010/main" val="40131680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B6F1F-3996-4D81-9A51-027605BD1707}" type="datetime1">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5B6E2-E5A7-9D4E-A257-31C66CAED6E5}" type="slidenum">
              <a:rPr lang="en-US" smtClean="0"/>
              <a:t>‹#›</a:t>
            </a:fld>
            <a:endParaRPr lang="en-US"/>
          </a:p>
        </p:txBody>
      </p:sp>
    </p:spTree>
    <p:extLst>
      <p:ext uri="{BB962C8B-B14F-4D97-AF65-F5344CB8AC3E}">
        <p14:creationId xmlns:p14="http://schemas.microsoft.com/office/powerpoint/2010/main" val="37412359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323999-4B6F-44B2-9E48-C7127533662C}" type="datetime1">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5B6E2-E5A7-9D4E-A257-31C66CAED6E5}" type="slidenum">
              <a:rPr lang="en-US" smtClean="0"/>
              <a:t>‹#›</a:t>
            </a:fld>
            <a:endParaRPr lang="en-US"/>
          </a:p>
        </p:txBody>
      </p:sp>
    </p:spTree>
    <p:extLst>
      <p:ext uri="{BB962C8B-B14F-4D97-AF65-F5344CB8AC3E}">
        <p14:creationId xmlns:p14="http://schemas.microsoft.com/office/powerpoint/2010/main" val="4451197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6D0A69-D05E-4253-8E1F-CD42284D883F}" type="datetime1">
              <a:rPr lang="en-US" smtClean="0"/>
              <a:t>3/3/2017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45B6E2-E5A7-9D4E-A257-31C66CAED6E5}" type="slidenum">
              <a:rPr lang="en-US" smtClean="0"/>
              <a:t>‹#›</a:t>
            </a:fld>
            <a:endParaRPr lang="en-US"/>
          </a:p>
        </p:txBody>
      </p:sp>
    </p:spTree>
    <p:extLst>
      <p:ext uri="{BB962C8B-B14F-4D97-AF65-F5344CB8AC3E}">
        <p14:creationId xmlns:p14="http://schemas.microsoft.com/office/powerpoint/2010/main" val="2560257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7545EF-D8E5-4408-8FA5-F50FDBE3F5E7}" type="datetime1">
              <a:rPr lang="en-US" smtClean="0"/>
              <a:t>3/3/2017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45B6E2-E5A7-9D4E-A257-31C66CAED6E5}" type="slidenum">
              <a:rPr lang="en-US" smtClean="0"/>
              <a:t>‹#›</a:t>
            </a:fld>
            <a:endParaRPr lang="en-US"/>
          </a:p>
        </p:txBody>
      </p:sp>
    </p:spTree>
    <p:extLst>
      <p:ext uri="{BB962C8B-B14F-4D97-AF65-F5344CB8AC3E}">
        <p14:creationId xmlns:p14="http://schemas.microsoft.com/office/powerpoint/2010/main" val="25727255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lvl1pPr>
              <a:defRPr>
                <a:solidFill>
                  <a:srgbClr val="FFFFFF"/>
                </a:solidFill>
              </a:defRPr>
            </a:lvl1pPr>
          </a:lstStyle>
          <a:p>
            <a:fld id="{0B60545A-58EF-48FD-B453-DA62A49943CA}" type="datetime1">
              <a:rPr lang="en-US" smtClean="0"/>
              <a:t>3/3/2017</a:t>
            </a:fld>
            <a:endParaRPr lang="en-US" dirty="0"/>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11312441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AAA9B4-EAF2-4FD3-AE1F-580F653C4836}" type="datetime1">
              <a:rPr lang="en-US" smtClean="0"/>
              <a:t>3/3/2017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45B6E2-E5A7-9D4E-A257-31C66CAED6E5}" type="slidenum">
              <a:rPr lang="en-US" smtClean="0"/>
              <a:t>‹#›</a:t>
            </a:fld>
            <a:endParaRPr lang="en-US"/>
          </a:p>
        </p:txBody>
      </p:sp>
    </p:spTree>
    <p:extLst>
      <p:ext uri="{BB962C8B-B14F-4D97-AF65-F5344CB8AC3E}">
        <p14:creationId xmlns:p14="http://schemas.microsoft.com/office/powerpoint/2010/main" val="40144835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64004D-2700-4D65-B264-952598940A4D}" type="datetime1">
              <a:rPr lang="en-US" smtClean="0"/>
              <a:t>3/3/2017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45B6E2-E5A7-9D4E-A257-31C66CAED6E5}" type="slidenum">
              <a:rPr lang="en-US" smtClean="0"/>
              <a:t>‹#›</a:t>
            </a:fld>
            <a:endParaRPr lang="en-US"/>
          </a:p>
        </p:txBody>
      </p:sp>
    </p:spTree>
    <p:extLst>
      <p:ext uri="{BB962C8B-B14F-4D97-AF65-F5344CB8AC3E}">
        <p14:creationId xmlns:p14="http://schemas.microsoft.com/office/powerpoint/2010/main" val="30686357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6AFE87-B488-4074-A43D-E369BA4C0D89}" type="datetime1">
              <a:rPr lang="en-US" smtClean="0"/>
              <a:t>3/3/2017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45B6E2-E5A7-9D4E-A257-31C66CAED6E5}" type="slidenum">
              <a:rPr lang="en-US" smtClean="0"/>
              <a:t>‹#›</a:t>
            </a:fld>
            <a:endParaRPr lang="en-US"/>
          </a:p>
        </p:txBody>
      </p:sp>
    </p:spTree>
    <p:extLst>
      <p:ext uri="{BB962C8B-B14F-4D97-AF65-F5344CB8AC3E}">
        <p14:creationId xmlns:p14="http://schemas.microsoft.com/office/powerpoint/2010/main" val="27061504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688DF7-71AD-4FC9-B7B1-D387BDF918C0}" type="datetime1">
              <a:rPr lang="en-US" smtClean="0"/>
              <a:t>3/3/2017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45B6E2-E5A7-9D4E-A257-31C66CAED6E5}" type="slidenum">
              <a:rPr lang="en-US" smtClean="0"/>
              <a:t>‹#›</a:t>
            </a:fld>
            <a:endParaRPr lang="en-US"/>
          </a:p>
        </p:txBody>
      </p:sp>
    </p:spTree>
    <p:extLst>
      <p:ext uri="{BB962C8B-B14F-4D97-AF65-F5344CB8AC3E}">
        <p14:creationId xmlns:p14="http://schemas.microsoft.com/office/powerpoint/2010/main" val="30101307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D1D024-9864-4D95-85EA-A3D504939CCE}" type="datetime1">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5B6E2-E5A7-9D4E-A257-31C66CAED6E5}" type="slidenum">
              <a:rPr lang="en-US" smtClean="0"/>
              <a:t>‹#›</a:t>
            </a:fld>
            <a:endParaRPr lang="en-US"/>
          </a:p>
        </p:txBody>
      </p:sp>
    </p:spTree>
    <p:extLst>
      <p:ext uri="{BB962C8B-B14F-4D97-AF65-F5344CB8AC3E}">
        <p14:creationId xmlns:p14="http://schemas.microsoft.com/office/powerpoint/2010/main" val="3877720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514124-5031-4D95-A892-8DF1D2A25EC1}" type="datetime1">
              <a:rPr lang="en-US" smtClean="0"/>
              <a:t>3/3/2017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45B6E2-E5A7-9D4E-A257-31C66CAED6E5}" type="slidenum">
              <a:rPr lang="en-US" smtClean="0"/>
              <a:t>‹#›</a:t>
            </a:fld>
            <a:endParaRPr lang="en-US"/>
          </a:p>
        </p:txBody>
      </p:sp>
    </p:spTree>
    <p:extLst>
      <p:ext uri="{BB962C8B-B14F-4D97-AF65-F5344CB8AC3E}">
        <p14:creationId xmlns:p14="http://schemas.microsoft.com/office/powerpoint/2010/main" val="17997916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593271D3-F54F-4E26-AF37-EEE611CD94AD}" type="datetime1">
              <a:rPr lang="en-US" smtClean="0"/>
              <a:t>3/3/2017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081635-2D41-9541-A109-202B134504CC}" type="slidenum">
              <a:rPr lang="en-US" smtClean="0"/>
              <a:t>‹#›</a:t>
            </a:fld>
            <a:endParaRPr lang="en-US"/>
          </a:p>
        </p:txBody>
      </p:sp>
    </p:spTree>
    <p:extLst>
      <p:ext uri="{BB962C8B-B14F-4D97-AF65-F5344CB8AC3E}">
        <p14:creationId xmlns:p14="http://schemas.microsoft.com/office/powerpoint/2010/main" val="25754209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x-none"/>
              <a:t>Click to edit Master title style</a:t>
            </a:r>
            <a:endParaRPr lang="en-US"/>
          </a:p>
        </p:txBody>
      </p:sp>
      <p:sp>
        <p:nvSpPr>
          <p:cNvPr id="3" name="Date Placeholder 2"/>
          <p:cNvSpPr>
            <a:spLocks noGrp="1"/>
          </p:cNvSpPr>
          <p:nvPr>
            <p:ph type="dt" sz="half" idx="10"/>
          </p:nvPr>
        </p:nvSpPr>
        <p:spPr/>
        <p:txBody>
          <a:bodyPr/>
          <a:lstStyle>
            <a:lvl1pPr>
              <a:defRPr>
                <a:solidFill>
                  <a:srgbClr val="FFFFFF"/>
                </a:solidFill>
              </a:defRPr>
            </a:lvl1pPr>
          </a:lstStyle>
          <a:p>
            <a:fld id="{A115EA94-C78D-427A-BAF9-2B5893DC21E4}" type="datetime1">
              <a:rPr lang="en-US" smtClean="0"/>
              <a:t>3/3/2017</a:t>
            </a:fld>
            <a:endParaRPr lang="en-US" dirty="0"/>
          </a:p>
        </p:txBody>
      </p:sp>
      <p:sp>
        <p:nvSpPr>
          <p:cNvPr id="4" name="Footer Placeholder 3"/>
          <p:cNvSpPr>
            <a:spLocks noGrp="1"/>
          </p:cNvSpPr>
          <p:nvPr>
            <p:ph type="ftr" sz="quarter" idx="11"/>
          </p:nvPr>
        </p:nvSpPr>
        <p:spPr/>
        <p:txBody>
          <a:bodyPr/>
          <a:lstStyle>
            <a:lvl1pPr>
              <a:defRPr>
                <a:solidFill>
                  <a:srgbClr val="FFFFFF"/>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36395782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FFFFFF"/>
                </a:solidFill>
              </a:defRPr>
            </a:lvl1pPr>
          </a:lstStyle>
          <a:p>
            <a:fld id="{15D16092-9EA2-4CA1-91B8-D69D94CCCAB8}" type="datetime1">
              <a:rPr lang="en-US" smtClean="0"/>
              <a:t>3/3/2017</a:t>
            </a:fld>
            <a:endParaRPr lang="en-US" dirty="0"/>
          </a:p>
        </p:txBody>
      </p:sp>
      <p:sp>
        <p:nvSpPr>
          <p:cNvPr id="3" name="Footer Placeholder 2"/>
          <p:cNvSpPr>
            <a:spLocks noGrp="1"/>
          </p:cNvSpPr>
          <p:nvPr>
            <p:ph type="ftr" sz="quarter" idx="11"/>
          </p:nvPr>
        </p:nvSpPr>
        <p:spPr/>
        <p:txBody>
          <a:bodyPr/>
          <a:lstStyle>
            <a:lvl1pPr>
              <a:defRPr>
                <a:solidFill>
                  <a:srgbClr val="FFFFFF"/>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FFFFFF"/>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2598279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FFFFFF"/>
                </a:solidFill>
              </a:defRPr>
            </a:lvl1pPr>
          </a:lstStyle>
          <a:p>
            <a:r>
              <a:rPr lang="x-none" dirty="0"/>
              <a:t>Click to edit Master title style</a:t>
            </a:r>
            <a:endParaRPr lang="en-US" dirty="0"/>
          </a:p>
        </p:txBody>
      </p:sp>
      <p:sp>
        <p:nvSpPr>
          <p:cNvPr id="3" name="Content Placeholder 2"/>
          <p:cNvSpPr>
            <a:spLocks noGrp="1"/>
          </p:cNvSpPr>
          <p:nvPr>
            <p:ph idx="1"/>
          </p:nvPr>
        </p:nvSpPr>
        <p:spPr>
          <a:xfrm>
            <a:off x="3575050" y="1783048"/>
            <a:ext cx="5111750" cy="4343115"/>
          </a:xfrm>
        </p:spPr>
        <p:txBody>
          <a:bodyPr/>
          <a:lstStyle>
            <a:lvl1pPr>
              <a:defRPr sz="3200">
                <a:solidFill>
                  <a:srgbClr val="FFFFFF"/>
                </a:solidFill>
              </a:defRPr>
            </a:lvl1pPr>
            <a:lvl2pPr>
              <a:defRPr sz="28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vl6pPr>
              <a:defRPr sz="2000"/>
            </a:lvl6pPr>
            <a:lvl7pPr>
              <a:defRPr sz="2000"/>
            </a:lvl7pPr>
            <a:lvl8pPr>
              <a:defRPr sz="2000"/>
            </a:lvl8pPr>
            <a:lvl9pPr>
              <a:defRPr sz="2000"/>
            </a:lvl9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4" name="Text Placeholder 3"/>
          <p:cNvSpPr>
            <a:spLocks noGrp="1"/>
          </p:cNvSpPr>
          <p:nvPr>
            <p:ph type="body" sz="half" idx="2"/>
          </p:nvPr>
        </p:nvSpPr>
        <p:spPr>
          <a:xfrm>
            <a:off x="457200" y="1783048"/>
            <a:ext cx="3008313" cy="4343115"/>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dirty="0"/>
              <a:t>Click to edit Master text styles</a:t>
            </a:r>
          </a:p>
        </p:txBody>
      </p:sp>
      <p:sp>
        <p:nvSpPr>
          <p:cNvPr id="5" name="Date Placeholder 4"/>
          <p:cNvSpPr>
            <a:spLocks noGrp="1"/>
          </p:cNvSpPr>
          <p:nvPr>
            <p:ph type="dt" sz="half" idx="10"/>
          </p:nvPr>
        </p:nvSpPr>
        <p:spPr/>
        <p:txBody>
          <a:bodyPr/>
          <a:lstStyle>
            <a:lvl1pPr>
              <a:defRPr>
                <a:solidFill>
                  <a:srgbClr val="FFFFFF"/>
                </a:solidFill>
              </a:defRPr>
            </a:lvl1pPr>
          </a:lstStyle>
          <a:p>
            <a:fld id="{1F5ABEEA-CB24-4517-ABC7-972EBC036DB5}" type="datetime1">
              <a:rPr lang="en-US" smtClean="0"/>
              <a:t>3/3/2017</a:t>
            </a:fld>
            <a:endParaRPr lang="en-US" dirty="0"/>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24071849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FFFFFF"/>
                </a:solidFill>
              </a:defRPr>
            </a:lvl1pPr>
          </a:lstStyle>
          <a:p>
            <a:r>
              <a:rPr lang="x-none" dirty="0"/>
              <a:t>Click to edit Master title style</a:t>
            </a:r>
            <a:endParaRPr lang="en-US" dirty="0"/>
          </a:p>
        </p:txBody>
      </p:sp>
      <p:sp>
        <p:nvSpPr>
          <p:cNvPr id="3" name="Picture Placeholder 2"/>
          <p:cNvSpPr>
            <a:spLocks noGrp="1"/>
          </p:cNvSpPr>
          <p:nvPr>
            <p:ph type="pic" idx="1"/>
          </p:nvPr>
        </p:nvSpPr>
        <p:spPr>
          <a:xfrm>
            <a:off x="1792288" y="1757393"/>
            <a:ext cx="5486400" cy="2970182"/>
          </a:xfrm>
        </p:spPr>
        <p:txBody>
          <a:bodyPr/>
          <a:lstStyle>
            <a:lvl1pPr marL="0" indent="0">
              <a:buNone/>
              <a:defRPr sz="32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dirty="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lvl1pPr>
              <a:defRPr>
                <a:solidFill>
                  <a:srgbClr val="FFFFFF"/>
                </a:solidFill>
              </a:defRPr>
            </a:lvl1pPr>
          </a:lstStyle>
          <a:p>
            <a:fld id="{021F6153-0F1D-4261-BE2B-A10230F85067}" type="datetime1">
              <a:rPr lang="en-US" smtClean="0"/>
              <a:t>3/3/2017</a:t>
            </a:fld>
            <a:endParaRPr lang="en-US" dirty="0"/>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89081635-2D41-9541-A109-202B134504CC}" type="slidenum">
              <a:rPr lang="en-US" smtClean="0"/>
              <a:pPr/>
              <a:t>‹#›</a:t>
            </a:fld>
            <a:endParaRPr lang="en-US" dirty="0"/>
          </a:p>
        </p:txBody>
      </p:sp>
    </p:spTree>
    <p:extLst>
      <p:ext uri="{BB962C8B-B14F-4D97-AF65-F5344CB8AC3E}">
        <p14:creationId xmlns:p14="http://schemas.microsoft.com/office/powerpoint/2010/main" val="26051433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e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7316A"/>
            </a:gs>
            <a:gs pos="100000">
              <a:schemeClr val="bg2">
                <a:shade val="30000"/>
                <a:satMod val="200000"/>
              </a:schemeClr>
            </a:gs>
          </a:gsLst>
          <a:path path="rect">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6856248"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795876"/>
            <a:ext cx="8229600" cy="4330287"/>
          </a:xfrm>
          <a:prstGeom prst="rect">
            <a:avLst/>
          </a:prstGeom>
        </p:spPr>
        <p:txBody>
          <a:bodyPr vert="horz" lIns="91440" tIns="45720" rIns="91440" bIns="45720" rtlCol="0">
            <a:normAutofit/>
          </a:body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48E78DD5-55C7-4B44-AD5F-37D4D7A88588}" type="datetime1">
              <a:rPr lang="en-US" smtClean="0"/>
              <a:t>3/3/2017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89081635-2D41-9541-A109-202B134504CC}" type="slidenum">
              <a:rPr lang="en-US" smtClean="0"/>
              <a:pPr/>
              <a:t>‹#›</a:t>
            </a:fld>
            <a:endParaRPr lang="en-US" dirty="0"/>
          </a:p>
        </p:txBody>
      </p:sp>
      <p:pic>
        <p:nvPicPr>
          <p:cNvPr id="9" name="Picture 8" descr="SPE_logo_Yellow_Rev.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34448" y="1"/>
            <a:ext cx="1152352" cy="1341438"/>
          </a:xfrm>
          <a:prstGeom prst="rect">
            <a:avLst/>
          </a:prstGeom>
        </p:spPr>
      </p:pic>
      <p:pic>
        <p:nvPicPr>
          <p:cNvPr id="8" name="Picture 7" descr="SPE_logo_Yellow_Rev.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34448" y="1"/>
            <a:ext cx="1152352" cy="1341438"/>
          </a:xfrm>
          <a:prstGeom prst="rect">
            <a:avLst/>
          </a:prstGeom>
        </p:spPr>
      </p:pic>
    </p:spTree>
    <p:extLst>
      <p:ext uri="{BB962C8B-B14F-4D97-AF65-F5344CB8AC3E}">
        <p14:creationId xmlns:p14="http://schemas.microsoft.com/office/powerpoint/2010/main" val="3351187071"/>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17316A"/>
            </a:gs>
            <a:gs pos="100000">
              <a:schemeClr val="bg2">
                <a:shade val="30000"/>
                <a:satMod val="200000"/>
              </a:schemeClr>
            </a:gs>
          </a:gsLst>
          <a:path path="rect">
            <a:fillToRect t="100000" r="100000"/>
          </a:path>
          <a:tileRect l="-100000" b="-100000"/>
        </a:gradFill>
        <a:effectLst/>
      </p:bgPr>
    </p:bg>
    <p:spTree>
      <p:nvGrpSpPr>
        <p:cNvPr id="1" name=""/>
        <p:cNvGrpSpPr/>
        <p:nvPr/>
      </p:nvGrpSpPr>
      <p:grpSpPr>
        <a:xfrm>
          <a:off x="0" y="0"/>
          <a:ext cx="0" cy="0"/>
          <a:chOff x="0" y="0"/>
          <a:chExt cx="0" cy="0"/>
        </a:xfrm>
      </p:grpSpPr>
      <p:sp>
        <p:nvSpPr>
          <p:cNvPr id="11" name="Rectangle 10"/>
          <p:cNvSpPr/>
          <p:nvPr userDrawn="1"/>
        </p:nvSpPr>
        <p:spPr>
          <a:xfrm>
            <a:off x="0" y="1593871"/>
            <a:ext cx="9144000" cy="526412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1" y="274638"/>
            <a:ext cx="6856248"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795876"/>
            <a:ext cx="8229600" cy="4330287"/>
          </a:xfrm>
          <a:prstGeom prst="rect">
            <a:avLst/>
          </a:prstGeom>
        </p:spPr>
        <p:txBody>
          <a:bodyPr vert="horz" lIns="91440" tIns="45720" rIns="91440" bIns="45720" rtlCol="0">
            <a:normAutofit/>
          </a:body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17316A"/>
                </a:solidFill>
              </a:defRPr>
            </a:lvl1pPr>
          </a:lstStyle>
          <a:p>
            <a:fld id="{62C95A57-97FB-412F-9591-28931D561F81}" type="datetime1">
              <a:rPr lang="en-US" smtClean="0"/>
              <a:t>3/3/2017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17316A"/>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17316A"/>
                </a:solidFill>
              </a:defRPr>
            </a:lvl1pPr>
          </a:lstStyle>
          <a:p>
            <a:fld id="{89081635-2D41-9541-A109-202B134504CC}" type="slidenum">
              <a:rPr lang="en-US" smtClean="0"/>
              <a:pPr/>
              <a:t>‹#›</a:t>
            </a:fld>
            <a:endParaRPr lang="en-US" dirty="0"/>
          </a:p>
        </p:txBody>
      </p:sp>
      <p:pic>
        <p:nvPicPr>
          <p:cNvPr id="9" name="Picture 8" descr="SPE_logo_Yellow_Rev.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34448" y="1"/>
            <a:ext cx="1152352" cy="1341438"/>
          </a:xfrm>
          <a:prstGeom prst="rect">
            <a:avLst/>
          </a:prstGeom>
        </p:spPr>
      </p:pic>
      <p:pic>
        <p:nvPicPr>
          <p:cNvPr id="8" name="Picture 7" descr="SPE_logo_Yellow_Rev.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34448" y="1"/>
            <a:ext cx="1152352" cy="1341438"/>
          </a:xfrm>
          <a:prstGeom prst="rect">
            <a:avLst/>
          </a:prstGeom>
        </p:spPr>
      </p:pic>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7316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7316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7316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7316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7316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6856248"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457200" y="1795876"/>
            <a:ext cx="8229600" cy="4330287"/>
          </a:xfrm>
          <a:prstGeom prst="rect">
            <a:avLst/>
          </a:prstGeom>
        </p:spPr>
        <p:txBody>
          <a:bodyPr vert="horz" lIns="91440" tIns="45720" rIns="91440" bIns="45720" rtlCol="0">
            <a:normAutofit/>
          </a:body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17316A"/>
                </a:solidFill>
              </a:defRPr>
            </a:lvl1pPr>
          </a:lstStyle>
          <a:p>
            <a:fld id="{33445AAA-14E2-461E-B474-57809946842D}" type="datetime1">
              <a:rPr lang="en-US" smtClean="0"/>
              <a:t>3/3/2017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17316A"/>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17316A"/>
                </a:solidFill>
              </a:defRPr>
            </a:lvl1pPr>
          </a:lstStyle>
          <a:p>
            <a:fld id="{89081635-2D41-9541-A109-202B134504CC}" type="slidenum">
              <a:rPr lang="en-US" smtClean="0"/>
              <a:pPr/>
              <a:t>‹#›</a:t>
            </a:fld>
            <a:endParaRPr lang="en-US" dirty="0"/>
          </a:p>
        </p:txBody>
      </p:sp>
      <p:pic>
        <p:nvPicPr>
          <p:cNvPr id="9" name="Picture 8" descr="SPE_logo_Yellow_Rev.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34448" y="1"/>
            <a:ext cx="1152352" cy="1341438"/>
          </a:xfrm>
          <a:prstGeom prst="rect">
            <a:avLst/>
          </a:prstGeom>
        </p:spPr>
      </p:pic>
      <p:pic>
        <p:nvPicPr>
          <p:cNvPr id="8" name="Picture 7" descr="SPE_logo_Yellow_Rev.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34448" y="1"/>
            <a:ext cx="1152352" cy="1341438"/>
          </a:xfrm>
          <a:prstGeom prst="rect">
            <a:avLst/>
          </a:prstGeom>
        </p:spPr>
      </p:pic>
      <p:pic>
        <p:nvPicPr>
          <p:cNvPr id="14" name="Picture 13" descr="SPE_logo_PMS.eps"/>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530700" y="720640"/>
            <a:ext cx="1156099" cy="619211"/>
          </a:xfrm>
          <a:prstGeom prst="rect">
            <a:avLst/>
          </a:prstGeom>
        </p:spPr>
      </p:pic>
    </p:spTree>
    <p:extLst>
      <p:ext uri="{BB962C8B-B14F-4D97-AF65-F5344CB8AC3E}">
        <p14:creationId xmlns:p14="http://schemas.microsoft.com/office/powerpoint/2010/main" val="211095323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7316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7316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7316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7316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7316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D488A-5895-49D3-9C25-8933DD2D9041}" type="datetime1">
              <a:rPr lang="en-US" smtClean="0"/>
              <a:t>3/3/2017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5B6E2-E5A7-9D4E-A257-31C66CAED6E5}" type="slidenum">
              <a:rPr lang="en-US" smtClean="0"/>
              <a:t>‹#›</a:t>
            </a:fld>
            <a:endParaRPr lang="en-US"/>
          </a:p>
        </p:txBody>
      </p:sp>
    </p:spTree>
    <p:extLst>
      <p:ext uri="{BB962C8B-B14F-4D97-AF65-F5344CB8AC3E}">
        <p14:creationId xmlns:p14="http://schemas.microsoft.com/office/powerpoint/2010/main" val="33189768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12.jpg"/><Relationship Id="rId4" Type="http://schemas.openxmlformats.org/officeDocument/2006/relationships/image" Target="../media/image16.emf"/></Relationships>
</file>

<file path=ppt/slides/_rels/slide4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4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19.emf"/></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12.jpg"/><Relationship Id="rId4" Type="http://schemas.openxmlformats.org/officeDocument/2006/relationships/image" Target="../media/image22.emf"/></Relationships>
</file>

<file path=ppt/slides/_rels/slide5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5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Members in Transition Committee</a:t>
            </a:r>
          </a:p>
        </p:txBody>
      </p:sp>
      <p:sp>
        <p:nvSpPr>
          <p:cNvPr id="7" name="Rectangle 6"/>
          <p:cNvSpPr/>
          <p:nvPr/>
        </p:nvSpPr>
        <p:spPr>
          <a:xfrm>
            <a:off x="664941" y="2292588"/>
            <a:ext cx="7645939" cy="1380378"/>
          </a:xfrm>
          <a:prstGeom prst="rect">
            <a:avLst/>
          </a:prstGeom>
        </p:spPr>
        <p:txBody>
          <a:bodyPr wrap="square">
            <a:spAutoFit/>
          </a:bodyPr>
          <a:lstStyle/>
          <a:p>
            <a:pPr algn="ctr">
              <a:lnSpc>
                <a:spcPct val="107000"/>
              </a:lnSpc>
              <a:spcAft>
                <a:spcPts val="800"/>
              </a:spcAft>
            </a:pPr>
            <a:r>
              <a:rPr lang="en-US" sz="4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Role of Oil and Gas in the Next 100 Years.</a:t>
            </a:r>
          </a:p>
        </p:txBody>
      </p:sp>
      <p:sp>
        <p:nvSpPr>
          <p:cNvPr id="9" name="Slide Number Placeholder 8"/>
          <p:cNvSpPr>
            <a:spLocks noGrp="1"/>
          </p:cNvSpPr>
          <p:nvPr>
            <p:ph type="sldNum" sz="quarter" idx="12"/>
          </p:nvPr>
        </p:nvSpPr>
        <p:spPr/>
        <p:txBody>
          <a:bodyPr/>
          <a:lstStyle/>
          <a:p>
            <a:fld id="{89081635-2D41-9541-A109-202B134504CC}" type="slidenum">
              <a:rPr lang="en-US" smtClean="0"/>
              <a:t>1</a:t>
            </a:fld>
            <a:endParaRPr lang="en-US"/>
          </a:p>
        </p:txBody>
      </p:sp>
      <p:sp>
        <p:nvSpPr>
          <p:cNvPr id="3" name="TextBox 2"/>
          <p:cNvSpPr txBox="1"/>
          <p:nvPr/>
        </p:nvSpPr>
        <p:spPr>
          <a:xfrm>
            <a:off x="664941" y="6356350"/>
            <a:ext cx="2468880" cy="369332"/>
          </a:xfrm>
          <a:prstGeom prst="rect">
            <a:avLst/>
          </a:prstGeom>
          <a:noFill/>
        </p:spPr>
        <p:txBody>
          <a:bodyPr wrap="square" rtlCol="0">
            <a:spAutoFit/>
          </a:bodyPr>
          <a:lstStyle/>
          <a:p>
            <a:r>
              <a:rPr lang="en-US" dirty="0">
                <a:solidFill>
                  <a:schemeClr val="bg1"/>
                </a:solidFill>
              </a:rPr>
              <a:t>March 3, 2017</a:t>
            </a:r>
          </a:p>
        </p:txBody>
      </p:sp>
    </p:spTree>
    <p:extLst>
      <p:ext uri="{BB962C8B-B14F-4D97-AF65-F5344CB8AC3E}">
        <p14:creationId xmlns:p14="http://schemas.microsoft.com/office/powerpoint/2010/main" val="23555419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Technology Development</a:t>
            </a:r>
          </a:p>
        </p:txBody>
      </p:sp>
      <p:sp>
        <p:nvSpPr>
          <p:cNvPr id="7" name="Slide Number Placeholder 6"/>
          <p:cNvSpPr>
            <a:spLocks noGrp="1"/>
          </p:cNvSpPr>
          <p:nvPr>
            <p:ph type="sldNum" sz="quarter" idx="12"/>
          </p:nvPr>
        </p:nvSpPr>
        <p:spPr/>
        <p:txBody>
          <a:bodyPr/>
          <a:lstStyle/>
          <a:p>
            <a:fld id="{89081635-2D41-9541-A109-202B134504CC}" type="slidenum">
              <a:rPr lang="en-US" smtClean="0"/>
              <a:t>10</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http://www.spe.org/industry/history/timeline.php</a:t>
            </a:r>
          </a:p>
        </p:txBody>
      </p:sp>
      <p:sp>
        <p:nvSpPr>
          <p:cNvPr id="3" name="Rectangle 2"/>
          <p:cNvSpPr/>
          <p:nvPr/>
        </p:nvSpPr>
        <p:spPr>
          <a:xfrm>
            <a:off x="103487" y="1582341"/>
            <a:ext cx="8826504" cy="4893647"/>
          </a:xfrm>
          <a:prstGeom prst="rect">
            <a:avLst/>
          </a:prstGeom>
        </p:spPr>
        <p:txBody>
          <a:bodyPr wrap="square">
            <a:spAutoFit/>
          </a:bodyPr>
          <a:lstStyle/>
          <a:p>
            <a:r>
              <a:rPr lang="en-US" sz="2400" b="1" dirty="0">
                <a:solidFill>
                  <a:srgbClr val="002060"/>
                </a:solidFill>
                <a:ea typeface="Times New Roman" panose="02020603050405020304" pitchFamily="18" charset="0"/>
                <a:cs typeface="Times New Roman" panose="02020603050405020304" pitchFamily="18" charset="0"/>
              </a:rPr>
              <a:t>1929 Controlled Directional Drilling</a:t>
            </a:r>
            <a:endParaRPr lang="en-US" sz="2400" dirty="0">
              <a:ea typeface="Times New Roman" panose="02020603050405020304" pitchFamily="18" charset="0"/>
            </a:endParaRPr>
          </a:p>
          <a:p>
            <a:r>
              <a:rPr lang="en-US" sz="2400" dirty="0">
                <a:solidFill>
                  <a:srgbClr val="002060"/>
                </a:solidFill>
                <a:ea typeface="Times New Roman" panose="02020603050405020304" pitchFamily="18" charset="0"/>
                <a:cs typeface="Times New Roman" panose="02020603050405020304" pitchFamily="18" charset="0"/>
              </a:rPr>
              <a:t>H. John Eastman introduces controlled directional drilling.</a:t>
            </a:r>
            <a:endParaRPr lang="en-US" sz="2400" dirty="0">
              <a:ea typeface="Times New Roman" panose="02020603050405020304" pitchFamily="18" charset="0"/>
            </a:endParaRPr>
          </a:p>
          <a:p>
            <a:endParaRPr lang="en-US" sz="2400" dirty="0">
              <a:solidFill>
                <a:srgbClr val="002060"/>
              </a:solidFill>
              <a:ea typeface="Times New Roman" panose="02020603050405020304" pitchFamily="18" charset="0"/>
              <a:cs typeface="Times New Roman" panose="02020603050405020304" pitchFamily="18" charset="0"/>
            </a:endParaRPr>
          </a:p>
          <a:p>
            <a:r>
              <a:rPr lang="en-US" sz="2400" b="1" dirty="0">
                <a:solidFill>
                  <a:srgbClr val="002060"/>
                </a:solidFill>
                <a:ea typeface="Times New Roman" panose="02020603050405020304" pitchFamily="18" charset="0"/>
                <a:cs typeface="Times New Roman" panose="02020603050405020304" pitchFamily="18" charset="0"/>
              </a:rPr>
              <a:t>1933</a:t>
            </a:r>
            <a:r>
              <a:rPr lang="en-US" sz="2400" dirty="0">
                <a:solidFill>
                  <a:srgbClr val="002060"/>
                </a:solidFill>
                <a:ea typeface="Times New Roman" panose="02020603050405020304" pitchFamily="18" charset="0"/>
                <a:cs typeface="Times New Roman" panose="02020603050405020304" pitchFamily="18" charset="0"/>
              </a:rPr>
              <a:t> </a:t>
            </a:r>
            <a:r>
              <a:rPr lang="en-US" sz="2400" b="1" dirty="0" err="1">
                <a:solidFill>
                  <a:srgbClr val="002060"/>
                </a:solidFill>
                <a:ea typeface="Times New Roman" panose="02020603050405020304" pitchFamily="18" charset="0"/>
                <a:cs typeface="Times New Roman" panose="02020603050405020304" pitchFamily="18" charset="0"/>
              </a:rPr>
              <a:t>Tricone</a:t>
            </a:r>
            <a:r>
              <a:rPr lang="en-US" sz="2400" b="1" dirty="0">
                <a:solidFill>
                  <a:srgbClr val="002060"/>
                </a:solidFill>
                <a:ea typeface="Times New Roman" panose="02020603050405020304" pitchFamily="18" charset="0"/>
                <a:cs typeface="Times New Roman" panose="02020603050405020304" pitchFamily="18" charset="0"/>
              </a:rPr>
              <a:t> Roller-Cone Drill Bit </a:t>
            </a:r>
            <a:endParaRPr lang="en-US" sz="2400" dirty="0">
              <a:ea typeface="Times New Roman" panose="02020603050405020304" pitchFamily="18" charset="0"/>
            </a:endParaRPr>
          </a:p>
          <a:p>
            <a:r>
              <a:rPr lang="en-US" sz="2400" dirty="0">
                <a:solidFill>
                  <a:srgbClr val="002060"/>
                </a:solidFill>
                <a:ea typeface="Times New Roman" panose="02020603050405020304" pitchFamily="18" charset="0"/>
                <a:cs typeface="Times New Roman" panose="02020603050405020304" pitchFamily="18" charset="0"/>
              </a:rPr>
              <a:t>Hughes introduces the first </a:t>
            </a:r>
            <a:r>
              <a:rPr lang="en-US" sz="2400" dirty="0" err="1">
                <a:solidFill>
                  <a:srgbClr val="002060"/>
                </a:solidFill>
                <a:ea typeface="Times New Roman" panose="02020603050405020304" pitchFamily="18" charset="0"/>
                <a:cs typeface="Times New Roman" panose="02020603050405020304" pitchFamily="18" charset="0"/>
              </a:rPr>
              <a:t>tricone</a:t>
            </a:r>
            <a:r>
              <a:rPr lang="en-US" sz="2400" dirty="0">
                <a:solidFill>
                  <a:srgbClr val="002060"/>
                </a:solidFill>
                <a:ea typeface="Times New Roman" panose="02020603050405020304" pitchFamily="18" charset="0"/>
                <a:cs typeface="Times New Roman" panose="02020603050405020304" pitchFamily="18" charset="0"/>
              </a:rPr>
              <a:t> roller-cone drill bit.</a:t>
            </a:r>
            <a:endParaRPr lang="en-US" sz="2400" dirty="0">
              <a:ea typeface="Times New Roman" panose="02020603050405020304" pitchFamily="18" charset="0"/>
            </a:endParaRPr>
          </a:p>
          <a:p>
            <a:endParaRPr lang="en-US" sz="2400" b="1" dirty="0">
              <a:solidFill>
                <a:srgbClr val="002060"/>
              </a:solidFill>
              <a:ea typeface="Times New Roman" panose="02020603050405020304" pitchFamily="18" charset="0"/>
              <a:cs typeface="Times New Roman" panose="02020603050405020304" pitchFamily="18" charset="0"/>
            </a:endParaRPr>
          </a:p>
          <a:p>
            <a:r>
              <a:rPr lang="en-US" sz="2400" b="1" dirty="0">
                <a:solidFill>
                  <a:srgbClr val="002060"/>
                </a:solidFill>
                <a:ea typeface="Times New Roman" panose="02020603050405020304" pitchFamily="18" charset="0"/>
                <a:cs typeface="Times New Roman" panose="02020603050405020304" pitchFamily="18" charset="0"/>
              </a:rPr>
              <a:t>1941 Horizontal Well Drilling</a:t>
            </a:r>
            <a:endParaRPr lang="en-US" sz="2400" dirty="0">
              <a:ea typeface="Times New Roman" panose="02020603050405020304" pitchFamily="18" charset="0"/>
            </a:endParaRPr>
          </a:p>
          <a:p>
            <a:r>
              <a:rPr lang="en-US" sz="2400" dirty="0">
                <a:solidFill>
                  <a:srgbClr val="002060"/>
                </a:solidFill>
                <a:ea typeface="Times New Roman" panose="02020603050405020304" pitchFamily="18" charset="0"/>
                <a:cs typeface="Times New Roman" panose="02020603050405020304" pitchFamily="18" charset="0"/>
              </a:rPr>
              <a:t>Alexander </a:t>
            </a:r>
            <a:r>
              <a:rPr lang="en-US" sz="2400" dirty="0" err="1">
                <a:solidFill>
                  <a:srgbClr val="002060"/>
                </a:solidFill>
                <a:ea typeface="Times New Roman" panose="02020603050405020304" pitchFamily="18" charset="0"/>
                <a:cs typeface="Times New Roman" panose="02020603050405020304" pitchFamily="18" charset="0"/>
              </a:rPr>
              <a:t>Grigoryan</a:t>
            </a:r>
            <a:r>
              <a:rPr lang="en-US" sz="2400" dirty="0">
                <a:solidFill>
                  <a:srgbClr val="002060"/>
                </a:solidFill>
                <a:ea typeface="Times New Roman" panose="02020603050405020304" pitchFamily="18" charset="0"/>
                <a:cs typeface="Times New Roman" panose="02020603050405020304" pitchFamily="18" charset="0"/>
              </a:rPr>
              <a:t>, a Soviet driller, directs the first horizontal well drilling in Azerbaijan.</a:t>
            </a:r>
            <a:endParaRPr lang="en-US" sz="2400" dirty="0">
              <a:ea typeface="Times New Roman" panose="02020603050405020304" pitchFamily="18" charset="0"/>
            </a:endParaRPr>
          </a:p>
          <a:p>
            <a:endParaRPr lang="en-US" sz="2400" b="1" dirty="0">
              <a:solidFill>
                <a:srgbClr val="002060"/>
              </a:solidFill>
              <a:ea typeface="Times New Roman" panose="02020603050405020304" pitchFamily="18" charset="0"/>
              <a:cs typeface="Times New Roman" panose="02020603050405020304" pitchFamily="18" charset="0"/>
            </a:endParaRPr>
          </a:p>
          <a:p>
            <a:r>
              <a:rPr lang="en-US" sz="2400" b="1" dirty="0">
                <a:solidFill>
                  <a:srgbClr val="002060"/>
                </a:solidFill>
                <a:ea typeface="Times New Roman" panose="02020603050405020304" pitchFamily="18" charset="0"/>
                <a:cs typeface="Times New Roman" panose="02020603050405020304" pitchFamily="18" charset="0"/>
              </a:rPr>
              <a:t>1949 Hydraulic Fracturing</a:t>
            </a:r>
            <a:endParaRPr lang="en-US" sz="2400" dirty="0">
              <a:ea typeface="Times New Roman" panose="02020603050405020304" pitchFamily="18" charset="0"/>
            </a:endParaRPr>
          </a:p>
          <a:p>
            <a:r>
              <a:rPr lang="en-US" sz="2400" dirty="0">
                <a:solidFill>
                  <a:srgbClr val="002060"/>
                </a:solidFill>
                <a:ea typeface="Times New Roman" panose="02020603050405020304" pitchFamily="18" charset="0"/>
                <a:cs typeface="Times New Roman" panose="02020603050405020304" pitchFamily="18" charset="0"/>
              </a:rPr>
              <a:t>First commercial hydraulic fracturing treatment performed in Stephens County, Oklahoma and Archer County, Texas. (Halliburton)</a:t>
            </a:r>
            <a:endParaRPr lang="en-US" sz="2400" dirty="0">
              <a:effectLst/>
              <a:ea typeface="Times New Roman" panose="02020603050405020304" pitchFamily="18" charset="0"/>
            </a:endParaRPr>
          </a:p>
        </p:txBody>
      </p:sp>
    </p:spTree>
    <p:extLst>
      <p:ext uri="{BB962C8B-B14F-4D97-AF65-F5344CB8AC3E}">
        <p14:creationId xmlns:p14="http://schemas.microsoft.com/office/powerpoint/2010/main" val="16466118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Technology Development</a:t>
            </a:r>
          </a:p>
        </p:txBody>
      </p:sp>
      <p:sp>
        <p:nvSpPr>
          <p:cNvPr id="7" name="Slide Number Placeholder 6"/>
          <p:cNvSpPr>
            <a:spLocks noGrp="1"/>
          </p:cNvSpPr>
          <p:nvPr>
            <p:ph type="sldNum" sz="quarter" idx="12"/>
          </p:nvPr>
        </p:nvSpPr>
        <p:spPr/>
        <p:txBody>
          <a:bodyPr/>
          <a:lstStyle/>
          <a:p>
            <a:fld id="{89081635-2D41-9541-A109-202B134504CC}" type="slidenum">
              <a:rPr lang="en-US" smtClean="0"/>
              <a:t>11</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http://www.spe.org/industry/history/timeline.php</a:t>
            </a:r>
          </a:p>
        </p:txBody>
      </p:sp>
      <p:sp>
        <p:nvSpPr>
          <p:cNvPr id="14" name="Rectangle 13"/>
          <p:cNvSpPr/>
          <p:nvPr/>
        </p:nvSpPr>
        <p:spPr>
          <a:xfrm>
            <a:off x="103487" y="1979250"/>
            <a:ext cx="9138050" cy="830997"/>
          </a:xfrm>
          <a:prstGeom prst="rect">
            <a:avLst/>
          </a:prstGeom>
        </p:spPr>
        <p:txBody>
          <a:bodyPr wrap="square">
            <a:spAutoFit/>
          </a:bodyPr>
          <a:lstStyle/>
          <a:p>
            <a:endParaRPr lang="en-US" sz="2400" dirty="0">
              <a:solidFill>
                <a:srgbClr val="002060"/>
              </a:solidFill>
            </a:endParaRPr>
          </a:p>
          <a:p>
            <a:endParaRPr lang="en-US" sz="2400" dirty="0">
              <a:solidFill>
                <a:srgbClr val="002060"/>
              </a:solidFill>
            </a:endParaRPr>
          </a:p>
        </p:txBody>
      </p:sp>
      <p:sp>
        <p:nvSpPr>
          <p:cNvPr id="3" name="Rectangle 2"/>
          <p:cNvSpPr/>
          <p:nvPr/>
        </p:nvSpPr>
        <p:spPr>
          <a:xfrm>
            <a:off x="103487" y="1582341"/>
            <a:ext cx="8826504" cy="4893647"/>
          </a:xfrm>
          <a:prstGeom prst="rect">
            <a:avLst/>
          </a:prstGeom>
        </p:spPr>
        <p:txBody>
          <a:bodyPr wrap="square">
            <a:spAutoFit/>
          </a:bodyPr>
          <a:lstStyle/>
          <a:p>
            <a:r>
              <a:rPr lang="en-US" sz="2400" b="1" dirty="0">
                <a:solidFill>
                  <a:srgbClr val="002060"/>
                </a:solidFill>
              </a:rPr>
              <a:t>1949 Offshore Drilling</a:t>
            </a:r>
            <a:endParaRPr lang="en-US" sz="2400" dirty="0">
              <a:solidFill>
                <a:srgbClr val="002060"/>
              </a:solidFill>
            </a:endParaRPr>
          </a:p>
          <a:p>
            <a:r>
              <a:rPr lang="en-US" sz="2400" dirty="0">
                <a:solidFill>
                  <a:srgbClr val="002060"/>
                </a:solidFill>
              </a:rPr>
              <a:t>The first offshore mobile drilling platform, the Breton Rig 20 performs in up to twenty feet of water (Hayward-Barnsdall)</a:t>
            </a:r>
          </a:p>
          <a:p>
            <a:endParaRPr lang="en-US" sz="2400" b="1" dirty="0">
              <a:solidFill>
                <a:srgbClr val="002060"/>
              </a:solidFill>
            </a:endParaRPr>
          </a:p>
          <a:p>
            <a:r>
              <a:rPr lang="en-US" sz="2400" b="1" dirty="0">
                <a:solidFill>
                  <a:srgbClr val="002060"/>
                </a:solidFill>
              </a:rPr>
              <a:t>1954 Jack-up Drilling Rig</a:t>
            </a:r>
            <a:endParaRPr lang="en-US" sz="2400" dirty="0">
              <a:solidFill>
                <a:srgbClr val="002060"/>
              </a:solidFill>
            </a:endParaRPr>
          </a:p>
          <a:p>
            <a:r>
              <a:rPr lang="en-US" sz="2400" dirty="0">
                <a:solidFill>
                  <a:srgbClr val="002060"/>
                </a:solidFill>
              </a:rPr>
              <a:t>Colonel Leon B Delong builds the first jack-up drilling rig (Delong Corporation)</a:t>
            </a:r>
            <a:r>
              <a:rPr lang="en-US" sz="2400" b="1" dirty="0">
                <a:solidFill>
                  <a:srgbClr val="002060"/>
                </a:solidFill>
              </a:rPr>
              <a:t> </a:t>
            </a:r>
            <a:endParaRPr lang="en-US" sz="2400" dirty="0">
              <a:solidFill>
                <a:srgbClr val="002060"/>
              </a:solidFill>
            </a:endParaRPr>
          </a:p>
          <a:p>
            <a:endParaRPr lang="en-US" sz="2400" b="1" dirty="0">
              <a:solidFill>
                <a:srgbClr val="002060"/>
              </a:solidFill>
            </a:endParaRPr>
          </a:p>
          <a:p>
            <a:r>
              <a:rPr lang="en-US" sz="2400" b="1" dirty="0">
                <a:solidFill>
                  <a:srgbClr val="002060"/>
                </a:solidFill>
              </a:rPr>
              <a:t>1958 Maritime </a:t>
            </a:r>
            <a:r>
              <a:rPr lang="en-US" sz="2400" b="1" dirty="0" err="1">
                <a:solidFill>
                  <a:srgbClr val="002060"/>
                </a:solidFill>
              </a:rPr>
              <a:t>Pipelaying</a:t>
            </a:r>
            <a:endParaRPr lang="en-US" sz="2400" dirty="0">
              <a:solidFill>
                <a:srgbClr val="002060"/>
              </a:solidFill>
            </a:endParaRPr>
          </a:p>
          <a:p>
            <a:r>
              <a:rPr lang="en-US" sz="2400" dirty="0">
                <a:solidFill>
                  <a:srgbClr val="002060"/>
                </a:solidFill>
              </a:rPr>
              <a:t>The first purpose-built </a:t>
            </a:r>
            <a:r>
              <a:rPr lang="en-US" sz="2400" dirty="0" err="1">
                <a:solidFill>
                  <a:srgbClr val="002060"/>
                </a:solidFill>
              </a:rPr>
              <a:t>pipelay</a:t>
            </a:r>
            <a:r>
              <a:rPr lang="en-US" sz="2400" dirty="0">
                <a:solidFill>
                  <a:srgbClr val="002060"/>
                </a:solidFill>
              </a:rPr>
              <a:t> vessel goes into use (Brown &amp; Root).</a:t>
            </a:r>
          </a:p>
          <a:p>
            <a:endParaRPr lang="en-US" sz="2400" b="1" dirty="0">
              <a:solidFill>
                <a:srgbClr val="002060"/>
              </a:solidFill>
            </a:endParaRPr>
          </a:p>
          <a:p>
            <a:r>
              <a:rPr lang="en-US" sz="2400" b="1" dirty="0">
                <a:solidFill>
                  <a:srgbClr val="002060"/>
                </a:solidFill>
              </a:rPr>
              <a:t>1961 Subsea Wells</a:t>
            </a:r>
            <a:endParaRPr lang="en-US" sz="2400" dirty="0">
              <a:solidFill>
                <a:srgbClr val="002060"/>
              </a:solidFill>
            </a:endParaRPr>
          </a:p>
          <a:p>
            <a:r>
              <a:rPr lang="en-US" sz="2400" dirty="0">
                <a:solidFill>
                  <a:srgbClr val="002060"/>
                </a:solidFill>
              </a:rPr>
              <a:t>First subsea well completed (Shell)</a:t>
            </a:r>
          </a:p>
        </p:txBody>
      </p:sp>
    </p:spTree>
    <p:extLst>
      <p:ext uri="{BB962C8B-B14F-4D97-AF65-F5344CB8AC3E}">
        <p14:creationId xmlns:p14="http://schemas.microsoft.com/office/powerpoint/2010/main" val="20599638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Technology Development</a:t>
            </a:r>
          </a:p>
        </p:txBody>
      </p:sp>
      <p:sp>
        <p:nvSpPr>
          <p:cNvPr id="7" name="Slide Number Placeholder 6"/>
          <p:cNvSpPr>
            <a:spLocks noGrp="1"/>
          </p:cNvSpPr>
          <p:nvPr>
            <p:ph type="sldNum" sz="quarter" idx="12"/>
          </p:nvPr>
        </p:nvSpPr>
        <p:spPr/>
        <p:txBody>
          <a:bodyPr/>
          <a:lstStyle/>
          <a:p>
            <a:fld id="{89081635-2D41-9541-A109-202B134504CC}" type="slidenum">
              <a:rPr lang="en-US" smtClean="0"/>
              <a:t>12</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http://www.spe.org/industry/history/timeline.php</a:t>
            </a:r>
          </a:p>
        </p:txBody>
      </p:sp>
      <p:sp>
        <p:nvSpPr>
          <p:cNvPr id="5" name="Rectangle 4"/>
          <p:cNvSpPr/>
          <p:nvPr/>
        </p:nvSpPr>
        <p:spPr>
          <a:xfrm>
            <a:off x="217113" y="1794037"/>
            <a:ext cx="8599251" cy="3785652"/>
          </a:xfrm>
          <a:prstGeom prst="rect">
            <a:avLst/>
          </a:prstGeom>
        </p:spPr>
        <p:txBody>
          <a:bodyPr wrap="square">
            <a:spAutoFit/>
          </a:bodyPr>
          <a:lstStyle/>
          <a:p>
            <a:r>
              <a:rPr lang="en-US" sz="2400" b="1" dirty="0">
                <a:solidFill>
                  <a:srgbClr val="002060"/>
                </a:solidFill>
                <a:ea typeface="Times New Roman" panose="02020603050405020304" pitchFamily="18" charset="0"/>
                <a:cs typeface="Times New Roman" panose="02020603050405020304" pitchFamily="18" charset="0"/>
              </a:rPr>
              <a:t>1962 Semisubmersible Drilling</a:t>
            </a:r>
            <a:endParaRPr lang="en-US" sz="2400" dirty="0">
              <a:ea typeface="Times New Roman" panose="02020603050405020304" pitchFamily="18" charset="0"/>
            </a:endParaRPr>
          </a:p>
          <a:p>
            <a:r>
              <a:rPr lang="en-US" sz="2400" dirty="0">
                <a:solidFill>
                  <a:srgbClr val="002060"/>
                </a:solidFill>
                <a:ea typeface="Times New Roman" panose="02020603050405020304" pitchFamily="18" charset="0"/>
                <a:cs typeface="Times New Roman" panose="02020603050405020304" pitchFamily="18" charset="0"/>
              </a:rPr>
              <a:t>First semisubmersible drilling rig (Blue Water and Shell)</a:t>
            </a:r>
            <a:endParaRPr lang="en-US" sz="2400" dirty="0">
              <a:ea typeface="Times New Roman" panose="02020603050405020304" pitchFamily="18" charset="0"/>
            </a:endParaRPr>
          </a:p>
          <a:p>
            <a:endParaRPr lang="en-US" sz="2400" b="1" dirty="0">
              <a:solidFill>
                <a:srgbClr val="002060"/>
              </a:solidFill>
              <a:ea typeface="Times New Roman" panose="02020603050405020304" pitchFamily="18" charset="0"/>
              <a:cs typeface="Times New Roman" panose="02020603050405020304" pitchFamily="18" charset="0"/>
            </a:endParaRPr>
          </a:p>
          <a:p>
            <a:r>
              <a:rPr lang="en-US" sz="2400" b="1" dirty="0">
                <a:solidFill>
                  <a:srgbClr val="002060"/>
                </a:solidFill>
                <a:ea typeface="Times New Roman" panose="02020603050405020304" pitchFamily="18" charset="0"/>
                <a:cs typeface="Times New Roman" panose="02020603050405020304" pitchFamily="18" charset="0"/>
              </a:rPr>
              <a:t>1966 Thermal Decay Time Tool</a:t>
            </a:r>
            <a:endParaRPr lang="en-US" sz="2400" dirty="0">
              <a:ea typeface="Times New Roman" panose="02020603050405020304" pitchFamily="18" charset="0"/>
            </a:endParaRPr>
          </a:p>
          <a:p>
            <a:r>
              <a:rPr lang="en-US" sz="2400" dirty="0">
                <a:solidFill>
                  <a:srgbClr val="002060"/>
                </a:solidFill>
                <a:ea typeface="Times New Roman" panose="02020603050405020304" pitchFamily="18" charset="0"/>
                <a:cs typeface="Times New Roman" panose="02020603050405020304" pitchFamily="18" charset="0"/>
              </a:rPr>
              <a:t>Thermal-decay-time tool developed for through-tubing production logging (Schlumberger)</a:t>
            </a:r>
            <a:endParaRPr lang="en-US" sz="2400" dirty="0">
              <a:ea typeface="Times New Roman" panose="02020603050405020304" pitchFamily="18" charset="0"/>
            </a:endParaRPr>
          </a:p>
          <a:p>
            <a:endParaRPr lang="en-US" sz="2400" b="1" dirty="0">
              <a:solidFill>
                <a:srgbClr val="002060"/>
              </a:solidFill>
              <a:ea typeface="Times New Roman" panose="02020603050405020304" pitchFamily="18" charset="0"/>
              <a:cs typeface="Times New Roman" panose="02020603050405020304" pitchFamily="18" charset="0"/>
            </a:endParaRPr>
          </a:p>
          <a:p>
            <a:r>
              <a:rPr lang="en-US" sz="2400" b="1" dirty="0">
                <a:solidFill>
                  <a:srgbClr val="002060"/>
                </a:solidFill>
                <a:ea typeface="Times New Roman" panose="02020603050405020304" pitchFamily="18" charset="0"/>
                <a:cs typeface="Times New Roman" panose="02020603050405020304" pitchFamily="18" charset="0"/>
              </a:rPr>
              <a:t>1967 Oil Sands Production</a:t>
            </a:r>
            <a:endParaRPr lang="en-US" sz="2400" dirty="0">
              <a:ea typeface="Times New Roman" panose="02020603050405020304" pitchFamily="18" charset="0"/>
            </a:endParaRPr>
          </a:p>
          <a:p>
            <a:r>
              <a:rPr lang="en-US" sz="2400" dirty="0">
                <a:solidFill>
                  <a:srgbClr val="002060"/>
                </a:solidFill>
                <a:ea typeface="Times New Roman" panose="02020603050405020304" pitchFamily="18" charset="0"/>
                <a:cs typeface="Times New Roman" panose="02020603050405020304" pitchFamily="18" charset="0"/>
              </a:rPr>
              <a:t>Commercial production begins from Athabasca Oil Sands in Alberta, Canada (Sun)</a:t>
            </a:r>
            <a:endParaRPr lang="en-US" sz="2400" dirty="0">
              <a:ea typeface="Times New Roman" panose="02020603050405020304" pitchFamily="18" charset="0"/>
            </a:endParaRPr>
          </a:p>
        </p:txBody>
      </p:sp>
    </p:spTree>
    <p:extLst>
      <p:ext uri="{BB962C8B-B14F-4D97-AF65-F5344CB8AC3E}">
        <p14:creationId xmlns:p14="http://schemas.microsoft.com/office/powerpoint/2010/main" val="9573094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Technology Development</a:t>
            </a:r>
          </a:p>
        </p:txBody>
      </p:sp>
      <p:sp>
        <p:nvSpPr>
          <p:cNvPr id="7" name="Slide Number Placeholder 6"/>
          <p:cNvSpPr>
            <a:spLocks noGrp="1"/>
          </p:cNvSpPr>
          <p:nvPr>
            <p:ph type="sldNum" sz="quarter" idx="12"/>
          </p:nvPr>
        </p:nvSpPr>
        <p:spPr/>
        <p:txBody>
          <a:bodyPr/>
          <a:lstStyle/>
          <a:p>
            <a:fld id="{89081635-2D41-9541-A109-202B134504CC}" type="slidenum">
              <a:rPr lang="en-US" smtClean="0"/>
              <a:t>13</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http://www.spe.org/industry/history/timeline.php</a:t>
            </a:r>
          </a:p>
        </p:txBody>
      </p:sp>
      <p:sp>
        <p:nvSpPr>
          <p:cNvPr id="5" name="Rectangle 4"/>
          <p:cNvSpPr/>
          <p:nvPr/>
        </p:nvSpPr>
        <p:spPr>
          <a:xfrm>
            <a:off x="217113" y="1794037"/>
            <a:ext cx="8599251" cy="4154984"/>
          </a:xfrm>
          <a:prstGeom prst="rect">
            <a:avLst/>
          </a:prstGeom>
        </p:spPr>
        <p:txBody>
          <a:bodyPr wrap="square">
            <a:spAutoFit/>
          </a:bodyPr>
          <a:lstStyle/>
          <a:p>
            <a:r>
              <a:rPr lang="en-US" sz="2400" b="1" dirty="0">
                <a:solidFill>
                  <a:srgbClr val="002060"/>
                </a:solidFill>
              </a:rPr>
              <a:t>1970 Bright-spot Seismic Technology</a:t>
            </a:r>
            <a:endParaRPr lang="en-US" sz="2400" dirty="0">
              <a:solidFill>
                <a:srgbClr val="002060"/>
              </a:solidFill>
            </a:endParaRPr>
          </a:p>
          <a:p>
            <a:r>
              <a:rPr lang="en-US" sz="2400" dirty="0">
                <a:solidFill>
                  <a:srgbClr val="002060"/>
                </a:solidFill>
              </a:rPr>
              <a:t>Bright-spot seismic technology used by Shell and Mobil to evaluate tracts offered at Gulf Of Mexico lease sale.</a:t>
            </a:r>
          </a:p>
          <a:p>
            <a:endParaRPr lang="en-US" sz="2400" b="1" dirty="0">
              <a:solidFill>
                <a:srgbClr val="002060"/>
              </a:solidFill>
            </a:endParaRPr>
          </a:p>
          <a:p>
            <a:r>
              <a:rPr lang="en-US" sz="2400" b="1" dirty="0">
                <a:solidFill>
                  <a:srgbClr val="002060"/>
                </a:solidFill>
              </a:rPr>
              <a:t>1971 Logging System</a:t>
            </a:r>
            <a:endParaRPr lang="en-US" sz="2400" dirty="0">
              <a:solidFill>
                <a:srgbClr val="002060"/>
              </a:solidFill>
            </a:endParaRPr>
          </a:p>
          <a:p>
            <a:r>
              <a:rPr lang="en-US" sz="2400" dirty="0">
                <a:solidFill>
                  <a:srgbClr val="002060"/>
                </a:solidFill>
              </a:rPr>
              <a:t>First logging system combining gamma ray, spontaneous potential, induction spherically focused resistivity, sonic and caliper logs (Schlumberger, 1971). </a:t>
            </a:r>
          </a:p>
          <a:p>
            <a:endParaRPr lang="en-US" sz="2400" b="1" dirty="0">
              <a:solidFill>
                <a:srgbClr val="002060"/>
              </a:solidFill>
            </a:endParaRPr>
          </a:p>
          <a:p>
            <a:r>
              <a:rPr lang="en-US" sz="2400" b="1" dirty="0">
                <a:solidFill>
                  <a:srgbClr val="002060"/>
                </a:solidFill>
              </a:rPr>
              <a:t>1972 Polycrystalline diamond compact drill bit introduced (Christensen)</a:t>
            </a:r>
            <a:endParaRPr lang="en-US" sz="2400" dirty="0">
              <a:solidFill>
                <a:srgbClr val="002060"/>
              </a:solidFill>
            </a:endParaRPr>
          </a:p>
        </p:txBody>
      </p:sp>
    </p:spTree>
    <p:extLst>
      <p:ext uri="{BB962C8B-B14F-4D97-AF65-F5344CB8AC3E}">
        <p14:creationId xmlns:p14="http://schemas.microsoft.com/office/powerpoint/2010/main" val="35750543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Technology Development</a:t>
            </a:r>
          </a:p>
        </p:txBody>
      </p:sp>
      <p:sp>
        <p:nvSpPr>
          <p:cNvPr id="7" name="Slide Number Placeholder 6"/>
          <p:cNvSpPr>
            <a:spLocks noGrp="1"/>
          </p:cNvSpPr>
          <p:nvPr>
            <p:ph type="sldNum" sz="quarter" idx="12"/>
          </p:nvPr>
        </p:nvSpPr>
        <p:spPr/>
        <p:txBody>
          <a:bodyPr/>
          <a:lstStyle/>
          <a:p>
            <a:fld id="{89081635-2D41-9541-A109-202B134504CC}" type="slidenum">
              <a:rPr lang="en-US" smtClean="0"/>
              <a:t>14</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http://www.spe.org/industry/history/timeline.php</a:t>
            </a:r>
          </a:p>
        </p:txBody>
      </p:sp>
      <p:sp>
        <p:nvSpPr>
          <p:cNvPr id="5" name="Rectangle 4"/>
          <p:cNvSpPr/>
          <p:nvPr/>
        </p:nvSpPr>
        <p:spPr>
          <a:xfrm>
            <a:off x="217113" y="1794037"/>
            <a:ext cx="8599251" cy="4524315"/>
          </a:xfrm>
          <a:prstGeom prst="rect">
            <a:avLst/>
          </a:prstGeom>
        </p:spPr>
        <p:txBody>
          <a:bodyPr wrap="square">
            <a:spAutoFit/>
          </a:bodyPr>
          <a:lstStyle/>
          <a:p>
            <a:r>
              <a:rPr lang="en-US" sz="2400" b="1" dirty="0">
                <a:solidFill>
                  <a:srgbClr val="002060"/>
                </a:solidFill>
              </a:rPr>
              <a:t>1972 Mud-pulse Telemetry</a:t>
            </a:r>
            <a:endParaRPr lang="en-US" sz="2400" dirty="0">
              <a:solidFill>
                <a:srgbClr val="002060"/>
              </a:solidFill>
            </a:endParaRPr>
          </a:p>
          <a:p>
            <a:r>
              <a:rPr lang="en-US" sz="2400" dirty="0">
                <a:solidFill>
                  <a:srgbClr val="002060"/>
                </a:solidFill>
              </a:rPr>
              <a:t>Mud-pulse telemetry introduced, enabling accurate determination of bit location while drilling (</a:t>
            </a:r>
            <a:r>
              <a:rPr lang="en-US" sz="2400" dirty="0" err="1">
                <a:solidFill>
                  <a:srgbClr val="002060"/>
                </a:solidFill>
              </a:rPr>
              <a:t>Teleco</a:t>
            </a:r>
            <a:r>
              <a:rPr lang="en-US" sz="2400" dirty="0">
                <a:solidFill>
                  <a:srgbClr val="002060"/>
                </a:solidFill>
              </a:rPr>
              <a:t>)</a:t>
            </a:r>
          </a:p>
          <a:p>
            <a:endParaRPr lang="en-US" sz="2400" b="1" dirty="0">
              <a:solidFill>
                <a:srgbClr val="002060"/>
              </a:solidFill>
            </a:endParaRPr>
          </a:p>
          <a:p>
            <a:r>
              <a:rPr lang="en-US" sz="2400" b="1" dirty="0">
                <a:solidFill>
                  <a:srgbClr val="002060"/>
                </a:solidFill>
              </a:rPr>
              <a:t>1978 Measurement-While-Drilling</a:t>
            </a:r>
            <a:endParaRPr lang="en-US" sz="2400" dirty="0">
              <a:solidFill>
                <a:srgbClr val="002060"/>
              </a:solidFill>
            </a:endParaRPr>
          </a:p>
          <a:p>
            <a:r>
              <a:rPr lang="en-US" sz="2400" dirty="0">
                <a:solidFill>
                  <a:srgbClr val="002060"/>
                </a:solidFill>
              </a:rPr>
              <a:t>Measurement-While-Drilling technology introduced (</a:t>
            </a:r>
            <a:r>
              <a:rPr lang="en-US" sz="2400" dirty="0" err="1">
                <a:solidFill>
                  <a:srgbClr val="002060"/>
                </a:solidFill>
              </a:rPr>
              <a:t>Teleco</a:t>
            </a:r>
            <a:r>
              <a:rPr lang="en-US" sz="2400" dirty="0">
                <a:solidFill>
                  <a:srgbClr val="002060"/>
                </a:solidFill>
              </a:rPr>
              <a:t>)</a:t>
            </a:r>
          </a:p>
          <a:p>
            <a:endParaRPr lang="en-US" sz="2400" b="1" dirty="0">
              <a:solidFill>
                <a:srgbClr val="002060"/>
              </a:solidFill>
            </a:endParaRPr>
          </a:p>
          <a:p>
            <a:r>
              <a:rPr lang="en-US" sz="2400" b="1" dirty="0">
                <a:solidFill>
                  <a:srgbClr val="002060"/>
                </a:solidFill>
              </a:rPr>
              <a:t>1980 Electrical Submersible Pump</a:t>
            </a:r>
            <a:endParaRPr lang="en-US" sz="2400" dirty="0">
              <a:solidFill>
                <a:srgbClr val="002060"/>
              </a:solidFill>
            </a:endParaRPr>
          </a:p>
          <a:p>
            <a:r>
              <a:rPr lang="en-US" sz="2400" dirty="0">
                <a:solidFill>
                  <a:srgbClr val="002060"/>
                </a:solidFill>
              </a:rPr>
              <a:t>First variable-speed electrical submersible pump (Hughes-</a:t>
            </a:r>
            <a:r>
              <a:rPr lang="en-US" sz="2400" dirty="0" err="1">
                <a:solidFill>
                  <a:srgbClr val="002060"/>
                </a:solidFill>
              </a:rPr>
              <a:t>Centrilift</a:t>
            </a:r>
            <a:r>
              <a:rPr lang="en-US" sz="2400" dirty="0">
                <a:solidFill>
                  <a:srgbClr val="002060"/>
                </a:solidFill>
              </a:rPr>
              <a:t>)</a:t>
            </a:r>
          </a:p>
          <a:p>
            <a:endParaRPr lang="en-US" sz="2400" b="1" dirty="0">
              <a:solidFill>
                <a:srgbClr val="002060"/>
              </a:solidFill>
            </a:endParaRPr>
          </a:p>
          <a:p>
            <a:r>
              <a:rPr lang="en-US" sz="2400" b="1" dirty="0">
                <a:solidFill>
                  <a:srgbClr val="002060"/>
                </a:solidFill>
              </a:rPr>
              <a:t>1982 3D Seismic</a:t>
            </a:r>
            <a:endParaRPr lang="en-US" sz="2400" dirty="0">
              <a:solidFill>
                <a:srgbClr val="002060"/>
              </a:solidFill>
            </a:endParaRPr>
          </a:p>
          <a:p>
            <a:r>
              <a:rPr lang="en-US" sz="2400" dirty="0">
                <a:solidFill>
                  <a:srgbClr val="002060"/>
                </a:solidFill>
              </a:rPr>
              <a:t>3D seismic processing begins (Veritas)</a:t>
            </a:r>
          </a:p>
        </p:txBody>
      </p:sp>
    </p:spTree>
    <p:extLst>
      <p:ext uri="{BB962C8B-B14F-4D97-AF65-F5344CB8AC3E}">
        <p14:creationId xmlns:p14="http://schemas.microsoft.com/office/powerpoint/2010/main" val="4788398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Technology Development</a:t>
            </a:r>
          </a:p>
        </p:txBody>
      </p:sp>
      <p:sp>
        <p:nvSpPr>
          <p:cNvPr id="7" name="Slide Number Placeholder 6"/>
          <p:cNvSpPr>
            <a:spLocks noGrp="1"/>
          </p:cNvSpPr>
          <p:nvPr>
            <p:ph type="sldNum" sz="quarter" idx="12"/>
          </p:nvPr>
        </p:nvSpPr>
        <p:spPr/>
        <p:txBody>
          <a:bodyPr/>
          <a:lstStyle/>
          <a:p>
            <a:fld id="{89081635-2D41-9541-A109-202B134504CC}" type="slidenum">
              <a:rPr lang="en-US" smtClean="0"/>
              <a:t>15</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http://www.spe.org/industry/history/timeline.php</a:t>
            </a:r>
          </a:p>
        </p:txBody>
      </p:sp>
      <p:sp>
        <p:nvSpPr>
          <p:cNvPr id="5" name="Rectangle 4"/>
          <p:cNvSpPr/>
          <p:nvPr/>
        </p:nvSpPr>
        <p:spPr>
          <a:xfrm>
            <a:off x="217113" y="1794037"/>
            <a:ext cx="8599251" cy="4524315"/>
          </a:xfrm>
          <a:prstGeom prst="rect">
            <a:avLst/>
          </a:prstGeom>
        </p:spPr>
        <p:txBody>
          <a:bodyPr wrap="square">
            <a:spAutoFit/>
          </a:bodyPr>
          <a:lstStyle/>
          <a:p>
            <a:r>
              <a:rPr lang="en-US" sz="2400" b="1" dirty="0">
                <a:solidFill>
                  <a:srgbClr val="002060"/>
                </a:solidFill>
              </a:rPr>
              <a:t>1983 Logging While Drilling</a:t>
            </a:r>
            <a:endParaRPr lang="en-US" sz="2400" dirty="0">
              <a:solidFill>
                <a:srgbClr val="002060"/>
              </a:solidFill>
            </a:endParaRPr>
          </a:p>
          <a:p>
            <a:r>
              <a:rPr lang="en-US" sz="2400" dirty="0">
                <a:solidFill>
                  <a:srgbClr val="002060"/>
                </a:solidFill>
              </a:rPr>
              <a:t>First quantitative Logging While Drilling resistivity sensor (Halliburton)</a:t>
            </a:r>
          </a:p>
          <a:p>
            <a:endParaRPr lang="en-US" sz="2400" b="1" dirty="0">
              <a:solidFill>
                <a:srgbClr val="002060"/>
              </a:solidFill>
            </a:endParaRPr>
          </a:p>
          <a:p>
            <a:r>
              <a:rPr lang="en-US" sz="2400" b="1" dirty="0">
                <a:solidFill>
                  <a:srgbClr val="002060"/>
                </a:solidFill>
              </a:rPr>
              <a:t>1984 Steerable Drilling</a:t>
            </a:r>
            <a:endParaRPr lang="en-US" sz="2400" dirty="0">
              <a:solidFill>
                <a:srgbClr val="002060"/>
              </a:solidFill>
            </a:endParaRPr>
          </a:p>
          <a:p>
            <a:r>
              <a:rPr lang="en-US" sz="2400" dirty="0">
                <a:solidFill>
                  <a:srgbClr val="002060"/>
                </a:solidFill>
              </a:rPr>
              <a:t>Steerable drilling system introduced (Norton Christensen)</a:t>
            </a:r>
          </a:p>
          <a:p>
            <a:endParaRPr lang="en-US" sz="2400" b="1" dirty="0">
              <a:solidFill>
                <a:srgbClr val="002060"/>
              </a:solidFill>
            </a:endParaRPr>
          </a:p>
          <a:p>
            <a:r>
              <a:rPr lang="en-US" sz="2400" b="1" dirty="0">
                <a:solidFill>
                  <a:srgbClr val="002060"/>
                </a:solidFill>
              </a:rPr>
              <a:t>1991 3D Seismic</a:t>
            </a:r>
            <a:endParaRPr lang="en-US" sz="2400" dirty="0">
              <a:solidFill>
                <a:srgbClr val="002060"/>
              </a:solidFill>
            </a:endParaRPr>
          </a:p>
          <a:p>
            <a:r>
              <a:rPr lang="en-US" sz="2400" dirty="0">
                <a:solidFill>
                  <a:srgbClr val="002060"/>
                </a:solidFill>
              </a:rPr>
              <a:t>3D seismic model processed at supercomputer workstation</a:t>
            </a:r>
          </a:p>
          <a:p>
            <a:endParaRPr lang="en-US" sz="2400" b="1" dirty="0">
              <a:solidFill>
                <a:srgbClr val="002060"/>
              </a:solidFill>
            </a:endParaRPr>
          </a:p>
          <a:p>
            <a:r>
              <a:rPr lang="en-US" sz="2400" b="1" dirty="0">
                <a:solidFill>
                  <a:srgbClr val="002060"/>
                </a:solidFill>
              </a:rPr>
              <a:t>1994 4D Seismic</a:t>
            </a:r>
            <a:endParaRPr lang="en-US" sz="2400" dirty="0">
              <a:solidFill>
                <a:srgbClr val="002060"/>
              </a:solidFill>
            </a:endParaRPr>
          </a:p>
          <a:p>
            <a:r>
              <a:rPr lang="en-US" sz="2400" dirty="0">
                <a:solidFill>
                  <a:srgbClr val="002060"/>
                </a:solidFill>
              </a:rPr>
              <a:t>First 4D seismic performed (CGG)</a:t>
            </a:r>
          </a:p>
        </p:txBody>
      </p:sp>
    </p:spTree>
    <p:extLst>
      <p:ext uri="{BB962C8B-B14F-4D97-AF65-F5344CB8AC3E}">
        <p14:creationId xmlns:p14="http://schemas.microsoft.com/office/powerpoint/2010/main" val="28304897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Technology Development</a:t>
            </a:r>
          </a:p>
        </p:txBody>
      </p:sp>
      <p:sp>
        <p:nvSpPr>
          <p:cNvPr id="7" name="Slide Number Placeholder 6"/>
          <p:cNvSpPr>
            <a:spLocks noGrp="1"/>
          </p:cNvSpPr>
          <p:nvPr>
            <p:ph type="sldNum" sz="quarter" idx="12"/>
          </p:nvPr>
        </p:nvSpPr>
        <p:spPr/>
        <p:txBody>
          <a:bodyPr/>
          <a:lstStyle/>
          <a:p>
            <a:fld id="{89081635-2D41-9541-A109-202B134504CC}" type="slidenum">
              <a:rPr lang="en-US" smtClean="0"/>
              <a:t>16</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http://www.spe.org/industry/history/timeline.php</a:t>
            </a:r>
          </a:p>
        </p:txBody>
      </p:sp>
      <p:sp>
        <p:nvSpPr>
          <p:cNvPr id="5" name="Rectangle 4"/>
          <p:cNvSpPr/>
          <p:nvPr/>
        </p:nvSpPr>
        <p:spPr>
          <a:xfrm>
            <a:off x="217113" y="1794037"/>
            <a:ext cx="8599251" cy="4524315"/>
          </a:xfrm>
          <a:prstGeom prst="rect">
            <a:avLst/>
          </a:prstGeom>
        </p:spPr>
        <p:txBody>
          <a:bodyPr wrap="square">
            <a:spAutoFit/>
          </a:bodyPr>
          <a:lstStyle/>
          <a:p>
            <a:r>
              <a:rPr lang="en-US" sz="2400" b="1" dirty="0">
                <a:solidFill>
                  <a:srgbClr val="002060"/>
                </a:solidFill>
              </a:rPr>
              <a:t>1997 Subsalt Development</a:t>
            </a:r>
          </a:p>
          <a:p>
            <a:r>
              <a:rPr lang="en-US" sz="2400" dirty="0">
                <a:solidFill>
                  <a:srgbClr val="002060"/>
                </a:solidFill>
              </a:rPr>
              <a:t>Mahogany field on Ship Shoal Block 349 in US Gulf of Mexico becomes first commercial subsalt development. (Phillips)</a:t>
            </a:r>
          </a:p>
          <a:p>
            <a:endParaRPr lang="en-US" sz="2400" dirty="0">
              <a:solidFill>
                <a:srgbClr val="002060"/>
              </a:solidFill>
            </a:endParaRPr>
          </a:p>
          <a:p>
            <a:r>
              <a:rPr lang="en-US" sz="2400" b="1" dirty="0">
                <a:solidFill>
                  <a:srgbClr val="002060"/>
                </a:solidFill>
              </a:rPr>
              <a:t>2001 Subsea Christmas Tree</a:t>
            </a:r>
          </a:p>
          <a:p>
            <a:r>
              <a:rPr lang="en-US" sz="2400" dirty="0">
                <a:solidFill>
                  <a:srgbClr val="002060"/>
                </a:solidFill>
              </a:rPr>
              <a:t>First 15,000-psi working-pressure subsea Christmas tree installed (Cameron)</a:t>
            </a:r>
          </a:p>
          <a:p>
            <a:endParaRPr lang="en-US" sz="2400" dirty="0">
              <a:solidFill>
                <a:srgbClr val="002060"/>
              </a:solidFill>
              <a:effectLst/>
            </a:endParaRPr>
          </a:p>
          <a:p>
            <a:r>
              <a:rPr lang="en-US" sz="2400" b="1" dirty="0">
                <a:solidFill>
                  <a:srgbClr val="002060"/>
                </a:solidFill>
              </a:rPr>
              <a:t>2011 Extended Reach Well</a:t>
            </a:r>
          </a:p>
          <a:p>
            <a:r>
              <a:rPr lang="en-US" sz="2400" dirty="0">
                <a:solidFill>
                  <a:srgbClr val="002060"/>
                </a:solidFill>
              </a:rPr>
              <a:t>World's longest extended reach (ERD) well drilled on Russia's Sakhalin Island, with a length of 40,502 feet (Exxon)</a:t>
            </a:r>
          </a:p>
          <a:p>
            <a:endParaRPr lang="en-US" sz="2400" dirty="0">
              <a:effectLst/>
            </a:endParaRPr>
          </a:p>
        </p:txBody>
      </p:sp>
    </p:spTree>
    <p:extLst>
      <p:ext uri="{BB962C8B-B14F-4D97-AF65-F5344CB8AC3E}">
        <p14:creationId xmlns:p14="http://schemas.microsoft.com/office/powerpoint/2010/main" val="36639065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 Energy Consumption</a:t>
            </a:r>
          </a:p>
        </p:txBody>
      </p:sp>
      <p:sp>
        <p:nvSpPr>
          <p:cNvPr id="7" name="Slide Number Placeholder 6"/>
          <p:cNvSpPr>
            <a:spLocks noGrp="1"/>
          </p:cNvSpPr>
          <p:nvPr>
            <p:ph type="sldNum" sz="quarter" idx="12"/>
          </p:nvPr>
        </p:nvSpPr>
        <p:spPr/>
        <p:txBody>
          <a:bodyPr/>
          <a:lstStyle/>
          <a:p>
            <a:fld id="{89081635-2D41-9541-A109-202B134504CC}" type="slidenum">
              <a:rPr lang="en-US" smtClean="0"/>
              <a:t>17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4" y="1601820"/>
            <a:ext cx="7664554" cy="4993195"/>
          </a:xfrm>
          <a:prstGeom prst="rect">
            <a:avLst/>
          </a:prstGeom>
        </p:spPr>
      </p:pic>
      <p:graphicFrame>
        <p:nvGraphicFramePr>
          <p:cNvPr id="8" name="Table 7"/>
          <p:cNvGraphicFramePr>
            <a:graphicFrameLocks noGrp="1"/>
          </p:cNvGraphicFramePr>
          <p:nvPr>
            <p:extLst/>
          </p:nvPr>
        </p:nvGraphicFramePr>
        <p:xfrm>
          <a:off x="691411" y="2448384"/>
          <a:ext cx="2834640" cy="2595880"/>
        </p:xfrm>
        <a:graphic>
          <a:graphicData uri="http://schemas.openxmlformats.org/drawingml/2006/table">
            <a:tbl>
              <a:tblPr firstRow="1" bandRow="1">
                <a:tableStyleId>{073A0DAA-6AF3-43AB-8588-CEC1D06C72B9}</a:tableStyleId>
              </a:tblPr>
              <a:tblGrid>
                <a:gridCol w="137160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a:t>1915</a:t>
                      </a:r>
                    </a:p>
                  </a:txBody>
                  <a:tcPr/>
                </a:tc>
                <a:tc>
                  <a:txBody>
                    <a:bodyPr/>
                    <a:lstStyle/>
                    <a:p>
                      <a:r>
                        <a:rPr lang="en-US" dirty="0"/>
                        <a:t>2009</a:t>
                      </a:r>
                    </a:p>
                  </a:txBody>
                  <a:tcPr/>
                </a:tc>
                <a:extLst>
                  <a:ext uri="{0D108BD9-81ED-4DB2-BD59-A6C34878D82A}">
                    <a16:rowId xmlns:a16="http://schemas.microsoft.com/office/drawing/2014/main" val="10000"/>
                  </a:ext>
                </a:extLst>
              </a:tr>
              <a:tr h="370840">
                <a:tc>
                  <a:txBody>
                    <a:bodyPr/>
                    <a:lstStyle/>
                    <a:p>
                      <a:r>
                        <a:rPr lang="en-US" dirty="0"/>
                        <a:t>Coal</a:t>
                      </a:r>
                    </a:p>
                  </a:txBody>
                  <a:tcPr/>
                </a:tc>
                <a:tc>
                  <a:txBody>
                    <a:bodyPr/>
                    <a:lstStyle/>
                    <a:p>
                      <a:pPr algn="r"/>
                      <a:r>
                        <a:rPr lang="en-US" dirty="0"/>
                        <a:t>13.3</a:t>
                      </a:r>
                    </a:p>
                  </a:txBody>
                  <a:tcPr/>
                </a:tc>
                <a:tc>
                  <a:txBody>
                    <a:bodyPr/>
                    <a:lstStyle/>
                    <a:p>
                      <a:pPr algn="r"/>
                      <a:r>
                        <a:rPr lang="en-US" dirty="0"/>
                        <a:t>19.8</a:t>
                      </a:r>
                    </a:p>
                  </a:txBody>
                  <a:tcPr/>
                </a:tc>
                <a:extLst>
                  <a:ext uri="{0D108BD9-81ED-4DB2-BD59-A6C34878D82A}">
                    <a16:rowId xmlns:a16="http://schemas.microsoft.com/office/drawing/2014/main" val="10001"/>
                  </a:ext>
                </a:extLst>
              </a:tr>
              <a:tr h="370840">
                <a:tc>
                  <a:txBody>
                    <a:bodyPr/>
                    <a:lstStyle/>
                    <a:p>
                      <a:r>
                        <a:rPr lang="en-US" dirty="0"/>
                        <a:t>Petroleum</a:t>
                      </a:r>
                    </a:p>
                  </a:txBody>
                  <a:tcPr/>
                </a:tc>
                <a:tc>
                  <a:txBody>
                    <a:bodyPr/>
                    <a:lstStyle/>
                    <a:p>
                      <a:pPr algn="r"/>
                      <a:r>
                        <a:rPr lang="en-US" dirty="0"/>
                        <a:t>1.4</a:t>
                      </a:r>
                    </a:p>
                  </a:txBody>
                  <a:tcPr/>
                </a:tc>
                <a:tc>
                  <a:txBody>
                    <a:bodyPr/>
                    <a:lstStyle/>
                    <a:p>
                      <a:pPr algn="r"/>
                      <a:r>
                        <a:rPr lang="en-US" dirty="0"/>
                        <a:t>35.3</a:t>
                      </a:r>
                    </a:p>
                  </a:txBody>
                  <a:tcPr/>
                </a:tc>
                <a:extLst>
                  <a:ext uri="{0D108BD9-81ED-4DB2-BD59-A6C34878D82A}">
                    <a16:rowId xmlns:a16="http://schemas.microsoft.com/office/drawing/2014/main" val="10002"/>
                  </a:ext>
                </a:extLst>
              </a:tr>
              <a:tr h="370840">
                <a:tc>
                  <a:txBody>
                    <a:bodyPr/>
                    <a:lstStyle/>
                    <a:p>
                      <a:r>
                        <a:rPr lang="en-US" dirty="0"/>
                        <a:t>Nat Gas</a:t>
                      </a:r>
                    </a:p>
                  </a:txBody>
                  <a:tcPr/>
                </a:tc>
                <a:tc>
                  <a:txBody>
                    <a:bodyPr/>
                    <a:lstStyle/>
                    <a:p>
                      <a:pPr algn="r"/>
                      <a:r>
                        <a:rPr lang="en-US" dirty="0"/>
                        <a:t>0.7</a:t>
                      </a:r>
                    </a:p>
                  </a:txBody>
                  <a:tcPr/>
                </a:tc>
                <a:tc>
                  <a:txBody>
                    <a:bodyPr/>
                    <a:lstStyle/>
                    <a:p>
                      <a:pPr algn="r"/>
                      <a:r>
                        <a:rPr lang="en-US" dirty="0"/>
                        <a:t>23.8</a:t>
                      </a:r>
                    </a:p>
                  </a:txBody>
                  <a:tcPr/>
                </a:tc>
                <a:extLst>
                  <a:ext uri="{0D108BD9-81ED-4DB2-BD59-A6C34878D82A}">
                    <a16:rowId xmlns:a16="http://schemas.microsoft.com/office/drawing/2014/main" val="10003"/>
                  </a:ext>
                </a:extLst>
              </a:tr>
              <a:tr h="370840">
                <a:tc>
                  <a:txBody>
                    <a:bodyPr/>
                    <a:lstStyle/>
                    <a:p>
                      <a:r>
                        <a:rPr lang="en-US" dirty="0"/>
                        <a:t>Renewables</a:t>
                      </a:r>
                    </a:p>
                  </a:txBody>
                  <a:tcPr/>
                </a:tc>
                <a:tc>
                  <a:txBody>
                    <a:bodyPr/>
                    <a:lstStyle/>
                    <a:p>
                      <a:pPr algn="r"/>
                      <a:r>
                        <a:rPr lang="en-US" dirty="0"/>
                        <a:t>1.7</a:t>
                      </a:r>
                    </a:p>
                  </a:txBody>
                  <a:tcPr/>
                </a:tc>
                <a:tc>
                  <a:txBody>
                    <a:bodyPr/>
                    <a:lstStyle/>
                    <a:p>
                      <a:pPr algn="r"/>
                      <a:r>
                        <a:rPr lang="en-US" dirty="0"/>
                        <a:t>1.9</a:t>
                      </a:r>
                    </a:p>
                  </a:txBody>
                  <a:tcPr/>
                </a:tc>
                <a:extLst>
                  <a:ext uri="{0D108BD9-81ED-4DB2-BD59-A6C34878D82A}">
                    <a16:rowId xmlns:a16="http://schemas.microsoft.com/office/drawing/2014/main" val="10004"/>
                  </a:ext>
                </a:extLst>
              </a:tr>
              <a:tr h="370840">
                <a:tc>
                  <a:txBody>
                    <a:bodyPr/>
                    <a:lstStyle/>
                    <a:p>
                      <a:r>
                        <a:rPr lang="en-US" dirty="0"/>
                        <a:t>Hydro</a:t>
                      </a:r>
                    </a:p>
                  </a:txBody>
                  <a:tcPr/>
                </a:tc>
                <a:tc>
                  <a:txBody>
                    <a:bodyPr/>
                    <a:lstStyle/>
                    <a:p>
                      <a:pPr algn="r"/>
                      <a:r>
                        <a:rPr lang="en-US" dirty="0"/>
                        <a:t>0.7</a:t>
                      </a:r>
                    </a:p>
                  </a:txBody>
                  <a:tcPr/>
                </a:tc>
                <a:tc>
                  <a:txBody>
                    <a:bodyPr/>
                    <a:lstStyle/>
                    <a:p>
                      <a:pPr algn="r"/>
                      <a:r>
                        <a:rPr lang="en-US" dirty="0"/>
                        <a:t>2.7</a:t>
                      </a:r>
                    </a:p>
                  </a:txBody>
                  <a:tcPr/>
                </a:tc>
                <a:extLst>
                  <a:ext uri="{0D108BD9-81ED-4DB2-BD59-A6C34878D82A}">
                    <a16:rowId xmlns:a16="http://schemas.microsoft.com/office/drawing/2014/main" val="10005"/>
                  </a:ext>
                </a:extLst>
              </a:tr>
              <a:tr h="370840">
                <a:tc>
                  <a:txBody>
                    <a:bodyPr/>
                    <a:lstStyle/>
                    <a:p>
                      <a:r>
                        <a:rPr lang="en-US" dirty="0"/>
                        <a:t>Nuclear</a:t>
                      </a:r>
                    </a:p>
                  </a:txBody>
                  <a:tcPr/>
                </a:tc>
                <a:tc>
                  <a:txBody>
                    <a:bodyPr/>
                    <a:lstStyle/>
                    <a:p>
                      <a:pPr algn="r"/>
                      <a:r>
                        <a:rPr lang="en-US" dirty="0"/>
                        <a:t>0.0</a:t>
                      </a:r>
                    </a:p>
                  </a:txBody>
                  <a:tcPr/>
                </a:tc>
                <a:tc>
                  <a:txBody>
                    <a:bodyPr/>
                    <a:lstStyle/>
                    <a:p>
                      <a:pPr algn="r"/>
                      <a:r>
                        <a:rPr lang="en-US" dirty="0"/>
                        <a:t>8.4</a:t>
                      </a:r>
                    </a:p>
                  </a:txBody>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extLst/>
          </p:nvPr>
        </p:nvGraphicFramePr>
        <p:xfrm>
          <a:off x="6937312" y="1581432"/>
          <a:ext cx="2195209" cy="1656080"/>
        </p:xfrm>
        <a:graphic>
          <a:graphicData uri="http://schemas.openxmlformats.org/drawingml/2006/table">
            <a:tbl>
              <a:tblPr firstRow="1" bandRow="1">
                <a:tableStyleId>{073A0DAA-6AF3-43AB-8588-CEC1D06C72B9}</a:tableStyleId>
              </a:tblPr>
              <a:tblGrid>
                <a:gridCol w="667966">
                  <a:extLst>
                    <a:ext uri="{9D8B030D-6E8A-4147-A177-3AD203B41FA5}">
                      <a16:colId xmlns:a16="http://schemas.microsoft.com/office/drawing/2014/main" val="20000"/>
                    </a:ext>
                  </a:extLst>
                </a:gridCol>
                <a:gridCol w="1527243">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pPr algn="ctr"/>
                      <a:r>
                        <a:rPr lang="en-US" dirty="0"/>
                        <a:t>Percent Coal,</a:t>
                      </a:r>
                      <a:r>
                        <a:rPr lang="en-US" baseline="0" dirty="0"/>
                        <a:t> Gas and Petroleum</a:t>
                      </a:r>
                      <a:endParaRPr lang="en-US" dirty="0"/>
                    </a:p>
                  </a:txBody>
                  <a:tcPr anchor="ctr"/>
                </a:tc>
                <a:extLst>
                  <a:ext uri="{0D108BD9-81ED-4DB2-BD59-A6C34878D82A}">
                    <a16:rowId xmlns:a16="http://schemas.microsoft.com/office/drawing/2014/main" val="10000"/>
                  </a:ext>
                </a:extLst>
              </a:tr>
              <a:tr h="370840">
                <a:tc>
                  <a:txBody>
                    <a:bodyPr/>
                    <a:lstStyle/>
                    <a:p>
                      <a:r>
                        <a:rPr lang="en-US" dirty="0"/>
                        <a:t>1915</a:t>
                      </a:r>
                    </a:p>
                  </a:txBody>
                  <a:tcPr/>
                </a:tc>
                <a:tc>
                  <a:txBody>
                    <a:bodyPr/>
                    <a:lstStyle/>
                    <a:p>
                      <a:pPr algn="ctr"/>
                      <a:r>
                        <a:rPr lang="en-US" dirty="0"/>
                        <a:t>85.9</a:t>
                      </a:r>
                    </a:p>
                  </a:txBody>
                  <a:tcPr anchor="ctr"/>
                </a:tc>
                <a:extLst>
                  <a:ext uri="{0D108BD9-81ED-4DB2-BD59-A6C34878D82A}">
                    <a16:rowId xmlns:a16="http://schemas.microsoft.com/office/drawing/2014/main" val="10001"/>
                  </a:ext>
                </a:extLst>
              </a:tr>
              <a:tr h="370840">
                <a:tc>
                  <a:txBody>
                    <a:bodyPr/>
                    <a:lstStyle/>
                    <a:p>
                      <a:r>
                        <a:rPr lang="en-US" dirty="0"/>
                        <a:t>2009</a:t>
                      </a:r>
                    </a:p>
                  </a:txBody>
                  <a:tcPr/>
                </a:tc>
                <a:tc>
                  <a:txBody>
                    <a:bodyPr/>
                    <a:lstStyle/>
                    <a:p>
                      <a:pPr algn="ctr"/>
                      <a:r>
                        <a:rPr lang="en-US" dirty="0"/>
                        <a:t>86.5</a:t>
                      </a:r>
                    </a:p>
                  </a:txBody>
                  <a:tcPr anchor="ctr"/>
                </a:tc>
                <a:extLst>
                  <a:ext uri="{0D108BD9-81ED-4DB2-BD59-A6C34878D82A}">
                    <a16:rowId xmlns:a16="http://schemas.microsoft.com/office/drawing/2014/main" val="10002"/>
                  </a:ext>
                </a:extLst>
              </a:tr>
            </a:tbl>
          </a:graphicData>
        </a:graphic>
      </p:graphicFrame>
      <p:cxnSp>
        <p:nvCxnSpPr>
          <p:cNvPr id="5" name="Straight Connector 4"/>
          <p:cNvCxnSpPr/>
          <p:nvPr/>
        </p:nvCxnSpPr>
        <p:spPr>
          <a:xfrm>
            <a:off x="3965946" y="4180114"/>
            <a:ext cx="0" cy="15675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24242" y="3863947"/>
            <a:ext cx="1041991" cy="369332"/>
          </a:xfrm>
          <a:prstGeom prst="rect">
            <a:avLst/>
          </a:prstGeom>
          <a:noFill/>
        </p:spPr>
        <p:txBody>
          <a:bodyPr wrap="square" rtlCol="0">
            <a:spAutoFit/>
          </a:bodyPr>
          <a:lstStyle/>
          <a:p>
            <a:r>
              <a:rPr lang="en-US" b="1" dirty="0">
                <a:solidFill>
                  <a:srgbClr val="FF0000"/>
                </a:solidFill>
              </a:rPr>
              <a:t>1917</a:t>
            </a:r>
            <a:endParaRPr lang="en-US" dirty="0"/>
          </a:p>
        </p:txBody>
      </p:sp>
    </p:spTree>
    <p:extLst>
      <p:ext uri="{BB962C8B-B14F-4D97-AF65-F5344CB8AC3E}">
        <p14:creationId xmlns:p14="http://schemas.microsoft.com/office/powerpoint/2010/main" val="2079098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 Oil Production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4054"/>
            <a:ext cx="6819089" cy="4909744"/>
          </a:xfrm>
          <a:prstGeom prst="rect">
            <a:avLst/>
          </a:prstGeom>
        </p:spPr>
      </p:pic>
      <p:sp>
        <p:nvSpPr>
          <p:cNvPr id="5" name="Rectangle 4"/>
          <p:cNvSpPr/>
          <p:nvPr/>
        </p:nvSpPr>
        <p:spPr>
          <a:xfrm>
            <a:off x="175099" y="6383898"/>
            <a:ext cx="8531156" cy="461665"/>
          </a:xfrm>
          <a:prstGeom prst="rect">
            <a:avLst/>
          </a:prstGeom>
        </p:spPr>
        <p:txBody>
          <a:bodyPr wrap="square">
            <a:spAutoFit/>
          </a:bodyPr>
          <a:lstStyle/>
          <a:p>
            <a:r>
              <a:rPr lang="en-US" sz="1200" dirty="0">
                <a:solidFill>
                  <a:srgbClr val="002060"/>
                </a:solidFill>
              </a:rPr>
              <a:t>Source: US Energy Information Administration. Data: Production.[1] Net imports.[2], CC BY-SA 3.0, https://commons.wikimedia.org/w/index.php?curid=24951796</a:t>
            </a:r>
          </a:p>
        </p:txBody>
      </p:sp>
      <p:sp>
        <p:nvSpPr>
          <p:cNvPr id="7" name="Slide Number Placeholder 6"/>
          <p:cNvSpPr>
            <a:spLocks noGrp="1"/>
          </p:cNvSpPr>
          <p:nvPr>
            <p:ph type="sldNum" sz="quarter" idx="12"/>
          </p:nvPr>
        </p:nvSpPr>
        <p:spPr/>
        <p:txBody>
          <a:bodyPr/>
          <a:lstStyle/>
          <a:p>
            <a:fld id="{89081635-2D41-9541-A109-202B134504CC}" type="slidenum">
              <a:rPr lang="en-US" smtClean="0"/>
              <a:t>18</a:t>
            </a:fld>
            <a:endParaRPr lang="en-US"/>
          </a:p>
        </p:txBody>
      </p:sp>
    </p:spTree>
    <p:extLst>
      <p:ext uri="{BB962C8B-B14F-4D97-AF65-F5344CB8AC3E}">
        <p14:creationId xmlns:p14="http://schemas.microsoft.com/office/powerpoint/2010/main" val="38779754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Crude Prices</a:t>
            </a:r>
          </a:p>
        </p:txBody>
      </p:sp>
      <p:sp>
        <p:nvSpPr>
          <p:cNvPr id="7" name="Slide Number Placeholder 6"/>
          <p:cNvSpPr>
            <a:spLocks noGrp="1"/>
          </p:cNvSpPr>
          <p:nvPr>
            <p:ph type="sldNum" sz="quarter" idx="12"/>
          </p:nvPr>
        </p:nvSpPr>
        <p:spPr/>
        <p:txBody>
          <a:bodyPr/>
          <a:lstStyle/>
          <a:p>
            <a:fld id="{89081635-2D41-9541-A109-202B134504CC}" type="slidenum">
              <a:rPr lang="en-US" smtClean="0"/>
              <a:t>19</a:t>
            </a:fld>
            <a:endParaRPr lang="en-US"/>
          </a:p>
        </p:txBody>
      </p:sp>
      <p:pic>
        <p:nvPicPr>
          <p:cNvPr id="3" name="Picture 2"/>
          <p:cNvPicPr>
            <a:picLocks noChangeAspect="1"/>
          </p:cNvPicPr>
          <p:nvPr/>
        </p:nvPicPr>
        <p:blipFill rotWithShape="1">
          <a:blip r:embed="rId3"/>
          <a:srcRect l="37608" t="19662" r="18588" b="25846"/>
          <a:stretch/>
        </p:blipFill>
        <p:spPr>
          <a:xfrm>
            <a:off x="68094" y="1590985"/>
            <a:ext cx="6935821" cy="4853355"/>
          </a:xfrm>
          <a:prstGeom prst="rect">
            <a:avLst/>
          </a:prstGeom>
        </p:spPr>
      </p:pic>
      <p:sp>
        <p:nvSpPr>
          <p:cNvPr id="4" name="Rectangle 3"/>
          <p:cNvSpPr/>
          <p:nvPr/>
        </p:nvSpPr>
        <p:spPr>
          <a:xfrm>
            <a:off x="103486" y="6366516"/>
            <a:ext cx="7563678" cy="523220"/>
          </a:xfrm>
          <a:prstGeom prst="rect">
            <a:avLst/>
          </a:prstGeom>
        </p:spPr>
        <p:txBody>
          <a:bodyPr wrap="square">
            <a:spAutoFit/>
          </a:bodyPr>
          <a:lstStyle/>
          <a:p>
            <a:r>
              <a:rPr lang="en-US" sz="1400" dirty="0">
                <a:solidFill>
                  <a:srgbClr val="002060"/>
                </a:solidFill>
              </a:rPr>
              <a:t>Source: http://www.bp.com/content/dam/bp/pdf/energy-economics/statistical-review-2016/bp-statistical-review-of-world-energy-2016-full-report.pdf</a:t>
            </a:r>
          </a:p>
        </p:txBody>
      </p:sp>
    </p:spTree>
    <p:extLst>
      <p:ext uri="{BB962C8B-B14F-4D97-AF65-F5344CB8AC3E}">
        <p14:creationId xmlns:p14="http://schemas.microsoft.com/office/powerpoint/2010/main" val="31904385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Outline</a:t>
            </a:r>
          </a:p>
        </p:txBody>
      </p:sp>
      <p:sp>
        <p:nvSpPr>
          <p:cNvPr id="4" name="Rectangle 3"/>
          <p:cNvSpPr/>
          <p:nvPr/>
        </p:nvSpPr>
        <p:spPr>
          <a:xfrm>
            <a:off x="622570" y="2043344"/>
            <a:ext cx="8073957" cy="3034805"/>
          </a:xfrm>
          <a:prstGeom prst="rect">
            <a:avLst/>
          </a:prstGeom>
        </p:spPr>
        <p:txBody>
          <a:bodyPr wrap="square">
            <a:spAutoFit/>
          </a:bodyPr>
          <a:lstStyle/>
          <a:p>
            <a:pPr marL="571500" indent="-571500">
              <a:lnSpc>
                <a:spcPct val="107000"/>
              </a:lnSpc>
              <a:spcAft>
                <a:spcPts val="800"/>
              </a:spcAft>
              <a:buFont typeface="Arial" panose="020B0604020202020204" pitchFamily="34" charset="0"/>
              <a:buChar char="•"/>
            </a:pPr>
            <a:r>
              <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 lookback – At the last 100 years</a:t>
            </a:r>
          </a:p>
          <a:p>
            <a:pPr marL="571500" indent="-571500">
              <a:lnSpc>
                <a:spcPct val="107000"/>
              </a:lnSpc>
              <a:spcAft>
                <a:spcPts val="800"/>
              </a:spcAft>
              <a:buFont typeface="Arial" panose="020B0604020202020204" pitchFamily="34" charset="0"/>
              <a:buChar char="•"/>
            </a:pPr>
            <a:r>
              <a:rPr lang="en-US" sz="3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 art of forecasting.</a:t>
            </a:r>
          </a:p>
          <a:p>
            <a:pPr marL="571500" indent="-571500">
              <a:lnSpc>
                <a:spcPct val="107000"/>
              </a:lnSpc>
              <a:spcAft>
                <a:spcPts val="800"/>
              </a:spcAft>
              <a:buFont typeface="Arial" panose="020B0604020202020204" pitchFamily="34" charset="0"/>
              <a:buChar char="•"/>
            </a:pPr>
            <a:r>
              <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What will be the role of oil and gas in the next 25 years?</a:t>
            </a:r>
          </a:p>
          <a:p>
            <a:pPr marL="571500" indent="-571500">
              <a:lnSpc>
                <a:spcPct val="107000"/>
              </a:lnSpc>
              <a:spcAft>
                <a:spcPts val="800"/>
              </a:spcAft>
              <a:buFont typeface="Arial" panose="020B0604020202020204" pitchFamily="34" charset="0"/>
              <a:buChar char="•"/>
            </a:pPr>
            <a:r>
              <a:rPr lang="en-US" sz="3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Conclusions</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89081635-2D41-9541-A109-202B134504CC}" type="slidenum">
              <a:rPr lang="en-US" smtClean="0"/>
              <a:t>2</a:t>
            </a:fld>
            <a:endParaRPr lang="en-US"/>
          </a:p>
        </p:txBody>
      </p:sp>
    </p:spTree>
    <p:extLst>
      <p:ext uri="{BB962C8B-B14F-4D97-AF65-F5344CB8AC3E}">
        <p14:creationId xmlns:p14="http://schemas.microsoft.com/office/powerpoint/2010/main" val="17582994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Art of Forecasting</a:t>
            </a:r>
          </a:p>
        </p:txBody>
      </p:sp>
      <p:sp>
        <p:nvSpPr>
          <p:cNvPr id="6" name="Slide Number Placeholder 5"/>
          <p:cNvSpPr>
            <a:spLocks noGrp="1"/>
          </p:cNvSpPr>
          <p:nvPr>
            <p:ph type="sldNum" sz="quarter" idx="12"/>
          </p:nvPr>
        </p:nvSpPr>
        <p:spPr/>
        <p:txBody>
          <a:bodyPr/>
          <a:lstStyle/>
          <a:p>
            <a:fld id="{89081635-2D41-9541-A109-202B134504CC}" type="slidenum">
              <a:rPr lang="en-US" smtClean="0"/>
              <a:t>20</a:t>
            </a:fld>
            <a:endParaRPr lang="en-US"/>
          </a:p>
        </p:txBody>
      </p:sp>
    </p:spTree>
    <p:extLst>
      <p:ext uri="{BB962C8B-B14F-4D97-AF65-F5344CB8AC3E}">
        <p14:creationId xmlns:p14="http://schemas.microsoft.com/office/powerpoint/2010/main" val="2721395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Art of Forecasting</a:t>
            </a:r>
          </a:p>
        </p:txBody>
      </p:sp>
      <p:sp>
        <p:nvSpPr>
          <p:cNvPr id="6" name="Slide Number Placeholder 5"/>
          <p:cNvSpPr>
            <a:spLocks noGrp="1"/>
          </p:cNvSpPr>
          <p:nvPr>
            <p:ph type="sldNum" sz="quarter" idx="12"/>
          </p:nvPr>
        </p:nvSpPr>
        <p:spPr/>
        <p:txBody>
          <a:bodyPr/>
          <a:lstStyle/>
          <a:p>
            <a:fld id="{89081635-2D41-9541-A109-202B134504CC}" type="slidenum">
              <a:rPr lang="en-US" smtClean="0"/>
              <a:t>21</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Harvard Business Review, July-August, 2007</a:t>
            </a:r>
          </a:p>
        </p:txBody>
      </p:sp>
      <p:sp>
        <p:nvSpPr>
          <p:cNvPr id="5" name="Rectangle 4"/>
          <p:cNvSpPr/>
          <p:nvPr/>
        </p:nvSpPr>
        <p:spPr>
          <a:xfrm>
            <a:off x="217113" y="1672923"/>
            <a:ext cx="8599251" cy="4847481"/>
          </a:xfrm>
          <a:prstGeom prst="rect">
            <a:avLst/>
          </a:prstGeom>
        </p:spPr>
        <p:txBody>
          <a:bodyPr wrap="square">
            <a:spAutoFit/>
          </a:bodyPr>
          <a:lstStyle/>
          <a:p>
            <a:r>
              <a:rPr lang="en-US" sz="2400" b="1" dirty="0">
                <a:solidFill>
                  <a:srgbClr val="002060"/>
                </a:solidFill>
              </a:rPr>
              <a:t>Predictions and Forecasts</a:t>
            </a:r>
            <a:endParaRPr lang="en-US" sz="2400" dirty="0">
              <a:solidFill>
                <a:srgbClr val="002060"/>
              </a:solidFill>
            </a:endParaRPr>
          </a:p>
          <a:p>
            <a:pPr marL="461963" indent="-234950">
              <a:spcAft>
                <a:spcPts val="600"/>
              </a:spcAft>
              <a:buFont typeface="Arial" panose="020B0604020202020204" pitchFamily="34" charset="0"/>
              <a:buChar char="•"/>
            </a:pPr>
            <a:r>
              <a:rPr lang="en-US" sz="2400" dirty="0">
                <a:solidFill>
                  <a:srgbClr val="002060"/>
                </a:solidFill>
              </a:rPr>
              <a:t>Predictions are made in world of certainty</a:t>
            </a:r>
          </a:p>
          <a:p>
            <a:pPr marL="461963" indent="-234950">
              <a:spcAft>
                <a:spcPts val="600"/>
              </a:spcAft>
              <a:buFont typeface="Arial" panose="020B0604020202020204" pitchFamily="34" charset="0"/>
              <a:buChar char="•"/>
            </a:pPr>
            <a:r>
              <a:rPr lang="en-US" sz="2400" dirty="0">
                <a:solidFill>
                  <a:srgbClr val="002060"/>
                </a:solidFill>
              </a:rPr>
              <a:t>Forecasts are in the real world</a:t>
            </a:r>
          </a:p>
          <a:p>
            <a:pPr marL="688975" lvl="1" indent="-231775">
              <a:spcAft>
                <a:spcPts val="600"/>
              </a:spcAft>
              <a:buFont typeface="Calibri" panose="020F0502020204030204" pitchFamily="34" charset="0"/>
              <a:buChar char="-"/>
            </a:pPr>
            <a:r>
              <a:rPr lang="en-US" sz="2400" dirty="0">
                <a:solidFill>
                  <a:srgbClr val="002060"/>
                </a:solidFill>
              </a:rPr>
              <a:t>Little is certain</a:t>
            </a:r>
          </a:p>
          <a:p>
            <a:pPr marL="688975" lvl="1" indent="-231775">
              <a:spcAft>
                <a:spcPts val="600"/>
              </a:spcAft>
              <a:buFont typeface="Calibri" panose="020F0502020204030204" pitchFamily="34" charset="0"/>
              <a:buChar char="-"/>
            </a:pPr>
            <a:r>
              <a:rPr lang="en-US" sz="2400" dirty="0">
                <a:solidFill>
                  <a:srgbClr val="002060"/>
                </a:solidFill>
              </a:rPr>
              <a:t>Nothing is preordained</a:t>
            </a:r>
          </a:p>
          <a:p>
            <a:pPr marL="688975" lvl="1" indent="-231775">
              <a:spcAft>
                <a:spcPts val="600"/>
              </a:spcAft>
              <a:buFont typeface="Calibri" panose="020F0502020204030204" pitchFamily="34" charset="0"/>
              <a:buChar char="-"/>
            </a:pPr>
            <a:r>
              <a:rPr lang="en-US" sz="2400" dirty="0">
                <a:solidFill>
                  <a:srgbClr val="002060"/>
                </a:solidFill>
              </a:rPr>
              <a:t>What we do now affects how events unfold</a:t>
            </a:r>
          </a:p>
          <a:p>
            <a:pPr marL="461963" indent="-236538">
              <a:spcAft>
                <a:spcPts val="600"/>
              </a:spcAft>
              <a:buFont typeface="Arial" panose="020B0604020202020204" pitchFamily="34" charset="0"/>
              <a:buChar char="•"/>
            </a:pPr>
            <a:r>
              <a:rPr lang="en-US" sz="2400" dirty="0">
                <a:solidFill>
                  <a:srgbClr val="002060"/>
                </a:solidFill>
              </a:rPr>
              <a:t>The goal of forecasting is to identify the full range of possibilities</a:t>
            </a:r>
          </a:p>
          <a:p>
            <a:pPr marL="688975" lvl="1" indent="-231775">
              <a:spcAft>
                <a:spcPts val="600"/>
              </a:spcAft>
              <a:buFont typeface="Calibri" panose="020F0502020204030204" pitchFamily="34" charset="0"/>
              <a:buChar char="-"/>
            </a:pPr>
            <a:r>
              <a:rPr lang="en-US" sz="2400" dirty="0">
                <a:solidFill>
                  <a:srgbClr val="002060"/>
                </a:solidFill>
              </a:rPr>
              <a:t>Not a limited set of illusory certainties</a:t>
            </a:r>
          </a:p>
          <a:p>
            <a:pPr marL="461963" indent="-236538">
              <a:spcAft>
                <a:spcPts val="600"/>
              </a:spcAft>
              <a:buFont typeface="Arial" panose="020B0604020202020204" pitchFamily="34" charset="0"/>
              <a:buChar char="•"/>
            </a:pPr>
            <a:r>
              <a:rPr lang="en-US" sz="2400" dirty="0">
                <a:solidFill>
                  <a:srgbClr val="002060"/>
                </a:solidFill>
              </a:rPr>
              <a:t>The consumer of forecasts are not trusting bystanders</a:t>
            </a:r>
          </a:p>
          <a:p>
            <a:pPr marL="688975" lvl="1" indent="-227013">
              <a:spcAft>
                <a:spcPts val="600"/>
              </a:spcAft>
              <a:buFont typeface="Calibri" panose="020F0502020204030204" pitchFamily="34" charset="0"/>
              <a:buChar char="-"/>
            </a:pPr>
            <a:r>
              <a:rPr lang="en-US" sz="2400" dirty="0">
                <a:solidFill>
                  <a:srgbClr val="002060"/>
                </a:solidFill>
              </a:rPr>
              <a:t>But participants</a:t>
            </a:r>
          </a:p>
          <a:p>
            <a:pPr marL="688975" lvl="1" indent="-227013">
              <a:spcAft>
                <a:spcPts val="600"/>
              </a:spcAft>
              <a:buFont typeface="Calibri" panose="020F0502020204030204" pitchFamily="34" charset="0"/>
              <a:buChar char="-"/>
            </a:pPr>
            <a:r>
              <a:rPr lang="en-US" sz="2400" dirty="0">
                <a:solidFill>
                  <a:srgbClr val="002060"/>
                </a:solidFill>
              </a:rPr>
              <a:t>And critics</a:t>
            </a:r>
          </a:p>
        </p:txBody>
      </p:sp>
    </p:spTree>
    <p:extLst>
      <p:ext uri="{BB962C8B-B14F-4D97-AF65-F5344CB8AC3E}">
        <p14:creationId xmlns:p14="http://schemas.microsoft.com/office/powerpoint/2010/main" val="3198501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Art of Forecasting</a:t>
            </a:r>
          </a:p>
        </p:txBody>
      </p:sp>
      <p:sp>
        <p:nvSpPr>
          <p:cNvPr id="6" name="Slide Number Placeholder 5"/>
          <p:cNvSpPr>
            <a:spLocks noGrp="1"/>
          </p:cNvSpPr>
          <p:nvPr>
            <p:ph type="sldNum" sz="quarter" idx="12"/>
          </p:nvPr>
        </p:nvSpPr>
        <p:spPr/>
        <p:txBody>
          <a:bodyPr/>
          <a:lstStyle/>
          <a:p>
            <a:fld id="{89081635-2D41-9541-A109-202B134504CC}" type="slidenum">
              <a:rPr lang="en-US" smtClean="0"/>
              <a:t>22</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Harvard Business Review, July-August, 2007</a:t>
            </a:r>
          </a:p>
        </p:txBody>
      </p:sp>
      <p:sp>
        <p:nvSpPr>
          <p:cNvPr id="5" name="Rectangle 4"/>
          <p:cNvSpPr/>
          <p:nvPr/>
        </p:nvSpPr>
        <p:spPr>
          <a:xfrm>
            <a:off x="217113" y="1672922"/>
            <a:ext cx="4619047" cy="3200876"/>
          </a:xfrm>
          <a:prstGeom prst="rect">
            <a:avLst/>
          </a:prstGeom>
        </p:spPr>
        <p:txBody>
          <a:bodyPr wrap="square">
            <a:spAutoFit/>
          </a:bodyPr>
          <a:lstStyle/>
          <a:p>
            <a:r>
              <a:rPr lang="en-US" sz="2400" b="1" dirty="0">
                <a:solidFill>
                  <a:srgbClr val="002060"/>
                </a:solidFill>
              </a:rPr>
              <a:t>Cone of Uncertainty</a:t>
            </a:r>
            <a:endParaRPr lang="en-US" sz="2400" dirty="0">
              <a:solidFill>
                <a:srgbClr val="002060"/>
              </a:solidFill>
            </a:endParaRPr>
          </a:p>
          <a:p>
            <a:pPr marL="461963" indent="-234950">
              <a:spcAft>
                <a:spcPts val="600"/>
              </a:spcAft>
              <a:buFont typeface="Arial" panose="020B0604020202020204" pitchFamily="34" charset="0"/>
              <a:buChar char="•"/>
            </a:pPr>
            <a:r>
              <a:rPr lang="en-US" sz="2400" dirty="0">
                <a:solidFill>
                  <a:srgbClr val="002060"/>
                </a:solidFill>
              </a:rPr>
              <a:t>As a decision maker, you ultimately have to rely on your intuition and judgment.</a:t>
            </a:r>
          </a:p>
          <a:p>
            <a:pPr marL="461963" indent="-234950">
              <a:spcAft>
                <a:spcPts val="600"/>
              </a:spcAft>
              <a:buFont typeface="Arial" panose="020B0604020202020204" pitchFamily="34" charset="0"/>
              <a:buChar char="•"/>
            </a:pPr>
            <a:r>
              <a:rPr lang="en-US" sz="2400" dirty="0">
                <a:solidFill>
                  <a:srgbClr val="002060"/>
                </a:solidFill>
              </a:rPr>
              <a:t>Forecasts provide essential context </a:t>
            </a:r>
          </a:p>
          <a:p>
            <a:pPr marL="461963" indent="-234950">
              <a:spcAft>
                <a:spcPts val="600"/>
              </a:spcAft>
              <a:buFont typeface="Arial" panose="020B0604020202020204" pitchFamily="34" charset="0"/>
              <a:buChar char="•"/>
            </a:pPr>
            <a:r>
              <a:rPr lang="en-US" sz="2400" dirty="0">
                <a:solidFill>
                  <a:srgbClr val="002060"/>
                </a:solidFill>
              </a:rPr>
              <a:t>Narrow your decision space for intuition</a:t>
            </a:r>
          </a:p>
        </p:txBody>
      </p:sp>
      <p:pic>
        <p:nvPicPr>
          <p:cNvPr id="10" name="Picture 9"/>
          <p:cNvPicPr>
            <a:picLocks noChangeAspect="1"/>
          </p:cNvPicPr>
          <p:nvPr/>
        </p:nvPicPr>
        <p:blipFill rotWithShape="1">
          <a:blip r:embed="rId3"/>
          <a:srcRect l="6666" t="17901" r="51000" b="21062"/>
          <a:stretch/>
        </p:blipFill>
        <p:spPr>
          <a:xfrm>
            <a:off x="4754880" y="1672922"/>
            <a:ext cx="4180142" cy="3390194"/>
          </a:xfrm>
          <a:prstGeom prst="rect">
            <a:avLst/>
          </a:prstGeom>
        </p:spPr>
      </p:pic>
    </p:spTree>
    <p:extLst>
      <p:ext uri="{BB962C8B-B14F-4D97-AF65-F5344CB8AC3E}">
        <p14:creationId xmlns:p14="http://schemas.microsoft.com/office/powerpoint/2010/main" val="32576326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Art of Forecasting</a:t>
            </a:r>
          </a:p>
        </p:txBody>
      </p:sp>
      <p:sp>
        <p:nvSpPr>
          <p:cNvPr id="6" name="Slide Number Placeholder 5"/>
          <p:cNvSpPr>
            <a:spLocks noGrp="1"/>
          </p:cNvSpPr>
          <p:nvPr>
            <p:ph type="sldNum" sz="quarter" idx="12"/>
          </p:nvPr>
        </p:nvSpPr>
        <p:spPr/>
        <p:txBody>
          <a:bodyPr/>
          <a:lstStyle/>
          <a:p>
            <a:fld id="{89081635-2D41-9541-A109-202B134504CC}" type="slidenum">
              <a:rPr lang="en-US" smtClean="0"/>
              <a:t>23</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Harvard Business Review, July-August, 2007</a:t>
            </a:r>
          </a:p>
        </p:txBody>
      </p:sp>
      <p:sp>
        <p:nvSpPr>
          <p:cNvPr id="11" name="Rectangle 10"/>
          <p:cNvSpPr/>
          <p:nvPr/>
        </p:nvSpPr>
        <p:spPr>
          <a:xfrm>
            <a:off x="216158" y="2097743"/>
            <a:ext cx="5370572" cy="3770263"/>
          </a:xfrm>
          <a:prstGeom prst="rect">
            <a:avLst/>
          </a:prstGeom>
        </p:spPr>
        <p:txBody>
          <a:bodyPr wrap="square">
            <a:spAutoFit/>
          </a:bodyPr>
          <a:lstStyle/>
          <a:p>
            <a:pPr>
              <a:spcAft>
                <a:spcPts val="600"/>
              </a:spcAft>
            </a:pPr>
            <a:r>
              <a:rPr lang="en-US" sz="2800" dirty="0">
                <a:solidFill>
                  <a:sysClr val="windowText" lastClr="000000"/>
                </a:solidFill>
              </a:rPr>
              <a:t>In our case we turn to the </a:t>
            </a:r>
          </a:p>
          <a:p>
            <a:pPr marL="569913" indent="-342900">
              <a:spcAft>
                <a:spcPts val="600"/>
              </a:spcAft>
              <a:buFont typeface="Arial" panose="020B0604020202020204" pitchFamily="34" charset="0"/>
              <a:buChar char="•"/>
            </a:pPr>
            <a:r>
              <a:rPr lang="en-US" sz="2800" dirty="0">
                <a:solidFill>
                  <a:sysClr val="windowText" lastClr="000000"/>
                </a:solidFill>
              </a:rPr>
              <a:t>International Energy Agency and the</a:t>
            </a:r>
          </a:p>
          <a:p>
            <a:pPr marL="569913" indent="-342900">
              <a:spcAft>
                <a:spcPts val="600"/>
              </a:spcAft>
              <a:buFont typeface="Arial" panose="020B0604020202020204" pitchFamily="34" charset="0"/>
              <a:buChar char="•"/>
            </a:pPr>
            <a:r>
              <a:rPr lang="en-US" sz="2800" dirty="0">
                <a:solidFill>
                  <a:sysClr val="windowText" lastClr="000000"/>
                </a:solidFill>
              </a:rPr>
              <a:t>Energy Information Administration</a:t>
            </a:r>
          </a:p>
          <a:p>
            <a:pPr>
              <a:spcAft>
                <a:spcPts val="600"/>
              </a:spcAft>
            </a:pPr>
            <a:r>
              <a:rPr lang="en-US" sz="2800" dirty="0">
                <a:solidFill>
                  <a:sysClr val="windowText" lastClr="000000"/>
                </a:solidFill>
              </a:rPr>
              <a:t>for forecast information and for carefully considered thoughts on the extent of uncertainty</a:t>
            </a:r>
          </a:p>
        </p:txBody>
      </p:sp>
      <p:sp>
        <p:nvSpPr>
          <p:cNvPr id="3" name="Rectangle 2"/>
          <p:cNvSpPr/>
          <p:nvPr/>
        </p:nvSpPr>
        <p:spPr>
          <a:xfrm>
            <a:off x="5852160" y="1577340"/>
            <a:ext cx="3291840" cy="473182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6699768" y="2097743"/>
            <a:ext cx="1677530" cy="1677530"/>
          </a:xfrm>
          <a:prstGeom prst="rect">
            <a:avLst/>
          </a:prstGeom>
        </p:spPr>
      </p:pic>
      <p:pic>
        <p:nvPicPr>
          <p:cNvPr id="9" name="Picture 8"/>
          <p:cNvPicPr>
            <a:picLocks noChangeAspect="1"/>
          </p:cNvPicPr>
          <p:nvPr/>
        </p:nvPicPr>
        <p:blipFill>
          <a:blip r:embed="rId4"/>
          <a:stretch>
            <a:fillRect/>
          </a:stretch>
        </p:blipFill>
        <p:spPr>
          <a:xfrm>
            <a:off x="6699768" y="3968968"/>
            <a:ext cx="1644714" cy="1441082"/>
          </a:xfrm>
          <a:prstGeom prst="rect">
            <a:avLst/>
          </a:prstGeom>
        </p:spPr>
      </p:pic>
    </p:spTree>
    <p:extLst>
      <p:ext uri="{BB962C8B-B14F-4D97-AF65-F5344CB8AC3E}">
        <p14:creationId xmlns:p14="http://schemas.microsoft.com/office/powerpoint/2010/main" val="4025648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Forecasts -Next  25 Years</a:t>
            </a:r>
          </a:p>
        </p:txBody>
      </p:sp>
      <p:sp>
        <p:nvSpPr>
          <p:cNvPr id="6" name="Slide Number Placeholder 5"/>
          <p:cNvSpPr>
            <a:spLocks noGrp="1"/>
          </p:cNvSpPr>
          <p:nvPr>
            <p:ph type="sldNum" sz="quarter" idx="12"/>
          </p:nvPr>
        </p:nvSpPr>
        <p:spPr/>
        <p:txBody>
          <a:bodyPr/>
          <a:lstStyle/>
          <a:p>
            <a:fld id="{89081635-2D41-9541-A109-202B134504CC}" type="slidenum">
              <a:rPr lang="en-US" smtClean="0"/>
              <a:t>24</a:t>
            </a:fld>
            <a:endParaRPr lang="en-US"/>
          </a:p>
        </p:txBody>
      </p:sp>
    </p:spTree>
    <p:extLst>
      <p:ext uri="{BB962C8B-B14F-4D97-AF65-F5344CB8AC3E}">
        <p14:creationId xmlns:p14="http://schemas.microsoft.com/office/powerpoint/2010/main" val="34524387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WEO 2016 Foreword</a:t>
            </a:r>
          </a:p>
        </p:txBody>
      </p:sp>
      <p:sp>
        <p:nvSpPr>
          <p:cNvPr id="7" name="Slide Number Placeholder 6"/>
          <p:cNvSpPr>
            <a:spLocks noGrp="1"/>
          </p:cNvSpPr>
          <p:nvPr>
            <p:ph type="sldNum" sz="quarter" idx="12"/>
          </p:nvPr>
        </p:nvSpPr>
        <p:spPr/>
        <p:txBody>
          <a:bodyPr/>
          <a:lstStyle/>
          <a:p>
            <a:fld id="{89081635-2D41-9541-A109-202B134504CC}" type="slidenum">
              <a:rPr lang="en-US" smtClean="0"/>
              <a:t>25</a:t>
            </a:fld>
            <a:endParaRPr lang="en-US" dirty="0"/>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Foreword, p 3 </a:t>
            </a:r>
          </a:p>
        </p:txBody>
      </p:sp>
      <p:sp>
        <p:nvSpPr>
          <p:cNvPr id="3" name="Rectangle 2"/>
          <p:cNvSpPr/>
          <p:nvPr/>
        </p:nvSpPr>
        <p:spPr>
          <a:xfrm>
            <a:off x="320040" y="1657534"/>
            <a:ext cx="8566785" cy="4385816"/>
          </a:xfrm>
          <a:prstGeom prst="rect">
            <a:avLst/>
          </a:prstGeom>
        </p:spPr>
        <p:txBody>
          <a:bodyPr wrap="square">
            <a:spAutoFit/>
          </a:bodyPr>
          <a:lstStyle/>
          <a:p>
            <a:pPr marL="285750" indent="-285750">
              <a:spcAft>
                <a:spcPts val="600"/>
              </a:spcAft>
              <a:buFont typeface="Arial" panose="020B0604020202020204" pitchFamily="34" charset="0"/>
              <a:buChar char="•"/>
            </a:pPr>
            <a:r>
              <a:rPr lang="en-US" sz="2400" b="1" dirty="0">
                <a:solidFill>
                  <a:srgbClr val="FF0000"/>
                </a:solidFill>
              </a:rPr>
              <a:t>The Paris (COP) presented the opportunity to put forward a different vision of our energy future </a:t>
            </a:r>
            <a:r>
              <a:rPr lang="en-US" sz="2400" dirty="0">
                <a:solidFill>
                  <a:srgbClr val="002060"/>
                </a:solidFill>
              </a:rPr>
              <a:t>– a world in which energy needs are fully met without dangerously overheating the planet and in a secure and affordable way. </a:t>
            </a:r>
          </a:p>
          <a:p>
            <a:pPr marL="285750" indent="-285750">
              <a:spcAft>
                <a:spcPts val="600"/>
              </a:spcAft>
              <a:buFont typeface="Arial" panose="020B0604020202020204" pitchFamily="34" charset="0"/>
              <a:buChar char="•"/>
            </a:pPr>
            <a:r>
              <a:rPr lang="en-US" sz="2400" dirty="0">
                <a:solidFill>
                  <a:srgbClr val="002060"/>
                </a:solidFill>
              </a:rPr>
              <a:t>The prospective changes to the global energy scene are </a:t>
            </a:r>
            <a:r>
              <a:rPr lang="en-US" sz="2400" b="1" dirty="0">
                <a:solidFill>
                  <a:srgbClr val="FF0000"/>
                </a:solidFill>
              </a:rPr>
              <a:t>not yet enough to deliver the necessary containment of CO2 emissions</a:t>
            </a:r>
            <a:r>
              <a:rPr lang="en-US" sz="2400" dirty="0">
                <a:solidFill>
                  <a:srgbClr val="002060"/>
                </a:solidFill>
              </a:rPr>
              <a:t>. </a:t>
            </a:r>
          </a:p>
          <a:p>
            <a:pPr marL="285750" indent="-285750">
              <a:spcAft>
                <a:spcPts val="600"/>
              </a:spcAft>
              <a:buFont typeface="Arial" panose="020B0604020202020204" pitchFamily="34" charset="0"/>
              <a:buChar char="•"/>
            </a:pPr>
            <a:r>
              <a:rPr lang="en-US" sz="2400" dirty="0">
                <a:solidFill>
                  <a:srgbClr val="002060"/>
                </a:solidFill>
              </a:rPr>
              <a:t>A </a:t>
            </a:r>
            <a:r>
              <a:rPr lang="en-US" sz="2400" b="1" dirty="0">
                <a:solidFill>
                  <a:srgbClr val="FF0000"/>
                </a:solidFill>
              </a:rPr>
              <a:t>new sense of direction </a:t>
            </a:r>
            <a:r>
              <a:rPr lang="en-US" sz="2400" dirty="0">
                <a:solidFill>
                  <a:srgbClr val="002060"/>
                </a:solidFill>
              </a:rPr>
              <a:t>pervades the international climate and energy community, not least the IEA, which is now reinforcing a role as the global “clean energy hub”.</a:t>
            </a:r>
            <a:r>
              <a:rPr lang="en-US" sz="2400" dirty="0"/>
              <a:t>”.</a:t>
            </a:r>
            <a:r>
              <a:rPr lang="en-US" sz="2400" dirty="0">
                <a:solidFill>
                  <a:srgbClr val="002060"/>
                </a:solidFill>
              </a:rPr>
              <a:t> </a:t>
            </a:r>
          </a:p>
          <a:p>
            <a:pPr marL="285750" indent="-285750">
              <a:spcAft>
                <a:spcPts val="600"/>
              </a:spcAft>
              <a:buFont typeface="Arial" panose="020B0604020202020204" pitchFamily="34" charset="0"/>
              <a:buChar char="•"/>
            </a:pPr>
            <a:r>
              <a:rPr lang="en-US" sz="2400" b="1" dirty="0">
                <a:solidFill>
                  <a:srgbClr val="FF0000"/>
                </a:solidFill>
              </a:rPr>
              <a:t>We see a solid place for oil and gas in energy supply for many years to come</a:t>
            </a:r>
            <a:r>
              <a:rPr lang="en-US" sz="2400" dirty="0">
                <a:solidFill>
                  <a:srgbClr val="002060"/>
                </a:solidFill>
              </a:rPr>
              <a:t>.</a:t>
            </a:r>
            <a:r>
              <a:rPr lang="en-US" sz="2400" b="1" dirty="0">
                <a:solidFill>
                  <a:srgbClr val="FF0000"/>
                </a:solidFill>
              </a:rPr>
              <a:t> </a:t>
            </a:r>
          </a:p>
        </p:txBody>
      </p:sp>
      <p:pic>
        <p:nvPicPr>
          <p:cNvPr id="5" name="Picture 4"/>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36039401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WEO 2016 Foreword</a:t>
            </a:r>
          </a:p>
        </p:txBody>
      </p:sp>
      <p:sp>
        <p:nvSpPr>
          <p:cNvPr id="7" name="Slide Number Placeholder 6"/>
          <p:cNvSpPr>
            <a:spLocks noGrp="1"/>
          </p:cNvSpPr>
          <p:nvPr>
            <p:ph type="sldNum" sz="quarter" idx="12"/>
          </p:nvPr>
        </p:nvSpPr>
        <p:spPr/>
        <p:txBody>
          <a:bodyPr/>
          <a:lstStyle/>
          <a:p>
            <a:fld id="{89081635-2D41-9541-A109-202B134504CC}" type="slidenum">
              <a:rPr lang="en-US" smtClean="0"/>
              <a:t>26</a:t>
            </a:fld>
            <a:endParaRPr lang="en-US" dirty="0"/>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Foreword, p 3 </a:t>
            </a:r>
          </a:p>
        </p:txBody>
      </p:sp>
      <p:sp>
        <p:nvSpPr>
          <p:cNvPr id="3" name="Rectangle 2"/>
          <p:cNvSpPr/>
          <p:nvPr/>
        </p:nvSpPr>
        <p:spPr>
          <a:xfrm>
            <a:off x="457201" y="1657534"/>
            <a:ext cx="8429624" cy="4016484"/>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b="1" dirty="0">
                <a:solidFill>
                  <a:srgbClr val="FF0000"/>
                </a:solidFill>
              </a:rPr>
              <a:t>Paris presented the opportunity to put forward a different vision of our energy future </a:t>
            </a:r>
            <a:r>
              <a:rPr lang="en-US" sz="2000" dirty="0">
                <a:solidFill>
                  <a:srgbClr val="002060"/>
                </a:solidFill>
              </a:rPr>
              <a:t>– a world in which energy needs are fully met without dangerously overheating the planet and in a secure and affordable way. </a:t>
            </a:r>
          </a:p>
          <a:p>
            <a:pPr marL="285750" indent="-285750">
              <a:spcAft>
                <a:spcPts val="600"/>
              </a:spcAft>
              <a:buFont typeface="Arial" panose="020B0604020202020204" pitchFamily="34" charset="0"/>
              <a:buChar char="•"/>
            </a:pPr>
            <a:r>
              <a:rPr lang="en-US" sz="2000" dirty="0">
                <a:solidFill>
                  <a:srgbClr val="002060"/>
                </a:solidFill>
              </a:rPr>
              <a:t>A </a:t>
            </a:r>
            <a:r>
              <a:rPr lang="en-US" sz="2000" b="1" dirty="0">
                <a:solidFill>
                  <a:srgbClr val="FF0000"/>
                </a:solidFill>
              </a:rPr>
              <a:t>new sense of direction </a:t>
            </a:r>
            <a:r>
              <a:rPr lang="en-US" sz="2000" dirty="0">
                <a:solidFill>
                  <a:srgbClr val="002060"/>
                </a:solidFill>
              </a:rPr>
              <a:t>pervades the international climate and energy community, not least the IEA, which is now reinforcing a role as the global “clean energy hub”.</a:t>
            </a:r>
            <a:r>
              <a:rPr lang="en-US" sz="2000" dirty="0"/>
              <a:t>”.</a:t>
            </a:r>
            <a:r>
              <a:rPr lang="en-US" sz="2000" dirty="0">
                <a:solidFill>
                  <a:srgbClr val="002060"/>
                </a:solidFill>
              </a:rPr>
              <a:t> </a:t>
            </a:r>
          </a:p>
          <a:p>
            <a:pPr marL="285750" indent="-285750">
              <a:spcAft>
                <a:spcPts val="600"/>
              </a:spcAft>
              <a:buFont typeface="Arial" panose="020B0604020202020204" pitchFamily="34" charset="0"/>
              <a:buChar char="•"/>
            </a:pPr>
            <a:r>
              <a:rPr lang="en-US" sz="2000" dirty="0">
                <a:solidFill>
                  <a:srgbClr val="002060"/>
                </a:solidFill>
              </a:rPr>
              <a:t>Our new projections reflect this. The Nationally Determined Contributions, the climate pledges tabled in Paris, are now at the </a:t>
            </a:r>
            <a:r>
              <a:rPr lang="en-US" sz="2000" b="1" dirty="0">
                <a:solidFill>
                  <a:srgbClr val="FF0000"/>
                </a:solidFill>
              </a:rPr>
              <a:t>heart of our New Policies Scenario</a:t>
            </a:r>
            <a:r>
              <a:rPr lang="en-US" sz="2000" dirty="0">
                <a:solidFill>
                  <a:srgbClr val="002060"/>
                </a:solidFill>
              </a:rPr>
              <a:t>. </a:t>
            </a:r>
          </a:p>
          <a:p>
            <a:pPr marL="285750" indent="-285750">
              <a:spcAft>
                <a:spcPts val="600"/>
              </a:spcAft>
              <a:buFont typeface="Arial" panose="020B0604020202020204" pitchFamily="34" charset="0"/>
              <a:buChar char="•"/>
            </a:pPr>
            <a:r>
              <a:rPr lang="en-US" sz="2000" dirty="0">
                <a:solidFill>
                  <a:srgbClr val="002060"/>
                </a:solidFill>
              </a:rPr>
              <a:t>The prospective changes to the global energy scene are </a:t>
            </a:r>
            <a:r>
              <a:rPr lang="en-US" sz="2000" b="1" dirty="0">
                <a:solidFill>
                  <a:srgbClr val="FF0000"/>
                </a:solidFill>
              </a:rPr>
              <a:t>not yet enough to deliver the necessary containment of CO2 emissions</a:t>
            </a:r>
            <a:r>
              <a:rPr lang="en-US" sz="2000" dirty="0">
                <a:solidFill>
                  <a:srgbClr val="002060"/>
                </a:solidFill>
              </a:rPr>
              <a:t>. But we are making progress. </a:t>
            </a:r>
          </a:p>
        </p:txBody>
      </p:sp>
      <p:pic>
        <p:nvPicPr>
          <p:cNvPr id="5" name="Picture 4"/>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29362425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WEO 2016 Foreword</a:t>
            </a:r>
          </a:p>
        </p:txBody>
      </p:sp>
      <p:sp>
        <p:nvSpPr>
          <p:cNvPr id="7" name="Slide Number Placeholder 6"/>
          <p:cNvSpPr>
            <a:spLocks noGrp="1"/>
          </p:cNvSpPr>
          <p:nvPr>
            <p:ph type="sldNum" sz="quarter" idx="12"/>
          </p:nvPr>
        </p:nvSpPr>
        <p:spPr/>
        <p:txBody>
          <a:bodyPr/>
          <a:lstStyle/>
          <a:p>
            <a:fld id="{89081635-2D41-9541-A109-202B134504CC}" type="slidenum">
              <a:rPr lang="en-US" smtClean="0"/>
              <a:t>27</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Foreword, p 3-4 </a:t>
            </a:r>
          </a:p>
        </p:txBody>
      </p:sp>
      <p:sp>
        <p:nvSpPr>
          <p:cNvPr id="3" name="Rectangle 2"/>
          <p:cNvSpPr/>
          <p:nvPr/>
        </p:nvSpPr>
        <p:spPr>
          <a:xfrm>
            <a:off x="457201" y="1882799"/>
            <a:ext cx="8458199" cy="3477875"/>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002060"/>
                </a:solidFill>
              </a:rPr>
              <a:t>The global energy transition is gaining momentum, but traditional energy security concerns have not slipped off the agenda. </a:t>
            </a:r>
          </a:p>
          <a:p>
            <a:pPr marL="285750" indent="-285750">
              <a:buFont typeface="Arial" panose="020B0604020202020204" pitchFamily="34" charset="0"/>
              <a:buChar char="•"/>
            </a:pPr>
            <a:r>
              <a:rPr lang="en-US" sz="2000" dirty="0">
                <a:solidFill>
                  <a:srgbClr val="002060"/>
                </a:solidFill>
              </a:rPr>
              <a:t>Fossil fuels have had a turbulent year. Lower oil prices persist. Gas output is buoyant, but prices are low. Swathes of the coal industry have sought bankruptcy protection. </a:t>
            </a:r>
          </a:p>
          <a:p>
            <a:pPr marL="285750" indent="-285750">
              <a:buFont typeface="Arial" panose="020B0604020202020204" pitchFamily="34" charset="0"/>
              <a:buChar char="•"/>
            </a:pPr>
            <a:r>
              <a:rPr lang="en-US" sz="2000" b="1" dirty="0">
                <a:solidFill>
                  <a:srgbClr val="FF0000"/>
                </a:solidFill>
              </a:rPr>
              <a:t>We see a solid place for oil and gas in energy supply for many years to come and some recovery of fortunes by the next decade</a:t>
            </a:r>
            <a:r>
              <a:rPr lang="en-US" sz="2000" dirty="0">
                <a:solidFill>
                  <a:srgbClr val="002060"/>
                </a:solidFill>
              </a:rPr>
              <a:t>. But risks abound. </a:t>
            </a:r>
          </a:p>
          <a:p>
            <a:pPr marL="285750" indent="-285750">
              <a:buFont typeface="Arial" panose="020B0604020202020204" pitchFamily="34" charset="0"/>
              <a:buChar char="•"/>
            </a:pPr>
            <a:r>
              <a:rPr lang="en-US" sz="2000" dirty="0">
                <a:solidFill>
                  <a:srgbClr val="002060"/>
                </a:solidFill>
              </a:rPr>
              <a:t>Future constraints do not all lie within the energy industry. Energy production needs water; and water supply needs energy. We examine the interactions and risks.</a:t>
            </a:r>
          </a:p>
          <a:p>
            <a:r>
              <a:rPr lang="en-US" sz="2000" dirty="0">
                <a:solidFill>
                  <a:srgbClr val="002060"/>
                </a:solidFill>
              </a:rPr>
              <a:t> </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3710259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WEO 2016 Introduction</a:t>
            </a:r>
          </a:p>
        </p:txBody>
      </p:sp>
      <p:sp>
        <p:nvSpPr>
          <p:cNvPr id="7" name="Slide Number Placeholder 6"/>
          <p:cNvSpPr>
            <a:spLocks noGrp="1"/>
          </p:cNvSpPr>
          <p:nvPr>
            <p:ph type="sldNum" sz="quarter" idx="12"/>
          </p:nvPr>
        </p:nvSpPr>
        <p:spPr/>
        <p:txBody>
          <a:bodyPr/>
          <a:lstStyle/>
          <a:p>
            <a:fld id="{89081635-2D41-9541-A109-202B134504CC}" type="slidenum">
              <a:rPr lang="en-US" smtClean="0"/>
              <a:t>28</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Introduction and Scope, p 31 </a:t>
            </a:r>
          </a:p>
        </p:txBody>
      </p:sp>
      <p:sp>
        <p:nvSpPr>
          <p:cNvPr id="3" name="Rectangle 2"/>
          <p:cNvSpPr/>
          <p:nvPr/>
        </p:nvSpPr>
        <p:spPr>
          <a:xfrm>
            <a:off x="457201" y="1882799"/>
            <a:ext cx="8439149" cy="4708981"/>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002060"/>
                </a:solidFill>
              </a:rPr>
              <a:t>In a momentous period for global energy, the entry into force of the Paris Agreement in November 2016 was a milestone in the international effort to tackle climate change, deployment of wind and solar technologies reached record levels and governments reaffirmed their intention to ensure universal energy access by 2030. </a:t>
            </a:r>
          </a:p>
          <a:p>
            <a:pPr marL="285750" indent="-285750">
              <a:buFont typeface="Arial" panose="020B0604020202020204" pitchFamily="34" charset="0"/>
              <a:buChar char="•"/>
            </a:pPr>
            <a:r>
              <a:rPr lang="en-US" sz="2000" dirty="0">
                <a:solidFill>
                  <a:srgbClr val="002060"/>
                </a:solidFill>
              </a:rPr>
              <a:t>Our main scenario in WEO-2016, the New Policies Scenario, incorporates existing energy policies as well as an assessment of the results likely to stem from the implementation of announced intentions, notably those in the climate pledges submitted for COP21. </a:t>
            </a:r>
          </a:p>
          <a:p>
            <a:pPr marL="285750" indent="-285750">
              <a:buFont typeface="Arial" panose="020B0604020202020204" pitchFamily="34" charset="0"/>
              <a:buChar char="•"/>
            </a:pPr>
            <a:r>
              <a:rPr lang="en-US" sz="2000" dirty="0">
                <a:solidFill>
                  <a:srgbClr val="002060"/>
                </a:solidFill>
              </a:rPr>
              <a:t>The rates at which GDP and population are assumed to grow are the principal determinants of energy demand growth. In WEO-2016, global GDP is assumed to grow at a compound average rate of 3.4% per year, slightly below the level assumed in last year’s Outlook. The world population rises from 7.3 billion in 2015 to 9.2 billion in 2040, with India overtaking China in the early 2020s as the most populous country. </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7356554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WEO 2016 Developing the Scenarios</a:t>
            </a:r>
          </a:p>
        </p:txBody>
      </p:sp>
      <p:sp>
        <p:nvSpPr>
          <p:cNvPr id="7" name="Slide Number Placeholder 6"/>
          <p:cNvSpPr>
            <a:spLocks noGrp="1"/>
          </p:cNvSpPr>
          <p:nvPr>
            <p:ph type="sldNum" sz="quarter" idx="12"/>
          </p:nvPr>
        </p:nvSpPr>
        <p:spPr/>
        <p:txBody>
          <a:bodyPr/>
          <a:lstStyle/>
          <a:p>
            <a:fld id="{89081635-2D41-9541-A109-202B134504CC}" type="slidenum">
              <a:rPr lang="en-US" smtClean="0"/>
              <a:t>29</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Introduction and Scope, p 32 </a:t>
            </a:r>
          </a:p>
        </p:txBody>
      </p:sp>
      <p:sp>
        <p:nvSpPr>
          <p:cNvPr id="3" name="Rectangle 2"/>
          <p:cNvSpPr/>
          <p:nvPr/>
        </p:nvSpPr>
        <p:spPr>
          <a:xfrm>
            <a:off x="457201" y="1882799"/>
            <a:ext cx="8439149" cy="4524315"/>
          </a:xfrm>
          <a:prstGeom prst="rect">
            <a:avLst/>
          </a:prstGeom>
        </p:spPr>
        <p:txBody>
          <a:bodyPr wrap="square">
            <a:spAutoFit/>
          </a:bodyPr>
          <a:lstStyle/>
          <a:p>
            <a:pPr marL="285750" indent="-285750">
              <a:buFont typeface="Arial" panose="020B0604020202020204" pitchFamily="34" charset="0"/>
              <a:buChar char="•"/>
            </a:pPr>
            <a:r>
              <a:rPr lang="en-US" sz="2400" dirty="0">
                <a:solidFill>
                  <a:schemeClr val="bg1"/>
                </a:solidFill>
              </a:rPr>
              <a:t>The </a:t>
            </a:r>
            <a:r>
              <a:rPr lang="en-US" sz="2400" b="1" dirty="0">
                <a:solidFill>
                  <a:srgbClr val="FF0000"/>
                </a:solidFill>
              </a:rPr>
              <a:t>Current Policies Scenario</a:t>
            </a:r>
            <a:r>
              <a:rPr lang="en-US" sz="2400" dirty="0">
                <a:solidFill>
                  <a:srgbClr val="FF0000"/>
                </a:solidFill>
              </a:rPr>
              <a:t> </a:t>
            </a:r>
            <a:r>
              <a:rPr lang="en-US" sz="2400" dirty="0">
                <a:solidFill>
                  <a:schemeClr val="bg1"/>
                </a:solidFill>
              </a:rPr>
              <a:t>depicts a path for the global energy system </a:t>
            </a:r>
            <a:r>
              <a:rPr lang="en-US" sz="2400" b="1" dirty="0">
                <a:solidFill>
                  <a:srgbClr val="FF0000"/>
                </a:solidFill>
              </a:rPr>
              <a:t>shorn of the implementation of any new policies or measures </a:t>
            </a:r>
            <a:r>
              <a:rPr lang="en-US" sz="2400" dirty="0">
                <a:solidFill>
                  <a:schemeClr val="bg1"/>
                </a:solidFill>
              </a:rPr>
              <a:t>beyond those already supported by specific implementing measures in place as of mid-2016.</a:t>
            </a:r>
          </a:p>
          <a:p>
            <a:pPr marL="285750" indent="-285750">
              <a:buFont typeface="Arial" panose="020B0604020202020204" pitchFamily="34" charset="0"/>
              <a:buChar char="•"/>
            </a:pPr>
            <a:r>
              <a:rPr lang="en-US" sz="2400" dirty="0">
                <a:solidFill>
                  <a:schemeClr val="bg1"/>
                </a:solidFill>
              </a:rPr>
              <a:t>The </a:t>
            </a:r>
            <a:r>
              <a:rPr lang="en-US" sz="2400" b="1" dirty="0">
                <a:solidFill>
                  <a:srgbClr val="FF0000"/>
                </a:solidFill>
              </a:rPr>
              <a:t>New Policies Scenario</a:t>
            </a:r>
            <a:r>
              <a:rPr lang="en-US" sz="2400" dirty="0">
                <a:solidFill>
                  <a:srgbClr val="FF0000"/>
                </a:solidFill>
              </a:rPr>
              <a:t> </a:t>
            </a:r>
            <a:r>
              <a:rPr lang="en-US" sz="2400" dirty="0">
                <a:solidFill>
                  <a:schemeClr val="bg1"/>
                </a:solidFill>
              </a:rPr>
              <a:t>reflects the way that governments see their energy sectors developing over the coming decades. Its starting point is the </a:t>
            </a:r>
            <a:r>
              <a:rPr lang="en-US" sz="2400" b="1" dirty="0">
                <a:solidFill>
                  <a:srgbClr val="FF0000"/>
                </a:solidFill>
              </a:rPr>
              <a:t>policies and measures that are already in place</a:t>
            </a:r>
            <a:r>
              <a:rPr lang="en-US" sz="2400" dirty="0">
                <a:solidFill>
                  <a:schemeClr val="bg1"/>
                </a:solidFill>
              </a:rPr>
              <a:t>, but it also takes into account, in full or in part, the aims, targets and intentions that have been announced.</a:t>
            </a:r>
          </a:p>
          <a:p>
            <a:pPr marL="285750" indent="-285750">
              <a:buFont typeface="Arial" panose="020B0604020202020204" pitchFamily="34" charset="0"/>
              <a:buChar char="•"/>
            </a:pPr>
            <a:r>
              <a:rPr lang="en-US" sz="2400" dirty="0">
                <a:solidFill>
                  <a:schemeClr val="bg1"/>
                </a:solidFill>
              </a:rPr>
              <a:t>The </a:t>
            </a:r>
            <a:r>
              <a:rPr lang="en-US" sz="2400" b="1" dirty="0">
                <a:solidFill>
                  <a:srgbClr val="FF0000"/>
                </a:solidFill>
              </a:rPr>
              <a:t>450 Scenario</a:t>
            </a:r>
            <a:r>
              <a:rPr lang="en-US" sz="2400" dirty="0">
                <a:solidFill>
                  <a:schemeClr val="bg1"/>
                </a:solidFill>
              </a:rPr>
              <a:t>, which has the objective of </a:t>
            </a:r>
            <a:r>
              <a:rPr lang="en-US" sz="2400" b="1" dirty="0">
                <a:solidFill>
                  <a:srgbClr val="FF0000"/>
                </a:solidFill>
              </a:rPr>
              <a:t>limiting the average global temperature increase in 2100 to 2 degrees Celsius</a:t>
            </a:r>
            <a:r>
              <a:rPr lang="en-US" sz="2400" dirty="0">
                <a:solidFill>
                  <a:schemeClr val="bg1"/>
                </a:solidFill>
              </a:rPr>
              <a:t> above pre-industrial levels.</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18961854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50000"/>
              </a:schemeClr>
            </a:gs>
            <a:gs pos="100000">
              <a:schemeClr val="bg2">
                <a:shade val="30000"/>
                <a:satMod val="200000"/>
              </a:schemeClr>
            </a:gs>
          </a:gsLst>
          <a:path path="rect">
            <a:fillToRect t="100000" r="100000"/>
          </a:path>
          <a:tileRect l="-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4563" y="274638"/>
            <a:ext cx="6958886" cy="1143000"/>
          </a:xfrm>
        </p:spPr>
        <p:txBody>
          <a:bodyPr>
            <a:noAutofit/>
          </a:bodyPr>
          <a:lstStyle/>
          <a:p>
            <a:r>
              <a:rPr lang="en-US" dirty="0"/>
              <a:t>The Last 100 Years</a:t>
            </a:r>
          </a:p>
        </p:txBody>
      </p:sp>
      <p:sp>
        <p:nvSpPr>
          <p:cNvPr id="7" name="Slide Number Placeholder 6"/>
          <p:cNvSpPr>
            <a:spLocks noGrp="1"/>
          </p:cNvSpPr>
          <p:nvPr>
            <p:ph type="sldNum" sz="quarter" idx="12"/>
          </p:nvPr>
        </p:nvSpPr>
        <p:spPr/>
        <p:txBody>
          <a:bodyPr/>
          <a:lstStyle/>
          <a:p>
            <a:fld id="{89081635-2D41-9541-A109-202B134504CC}" type="slidenum">
              <a:rPr lang="en-US" smtClean="0"/>
              <a:t>3</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“Spudding In”, Bill </a:t>
            </a:r>
            <a:r>
              <a:rPr lang="en-US" sz="1400" dirty="0" err="1">
                <a:solidFill>
                  <a:srgbClr val="002060"/>
                </a:solidFill>
              </a:rPr>
              <a:t>Rintoul</a:t>
            </a:r>
            <a:r>
              <a:rPr lang="en-US" sz="1400" dirty="0">
                <a:solidFill>
                  <a:srgbClr val="002060"/>
                </a:solidFill>
              </a:rPr>
              <a:t>, 1976</a:t>
            </a:r>
          </a:p>
        </p:txBody>
      </p:sp>
      <p:pic>
        <p:nvPicPr>
          <p:cNvPr id="3" name="Picture 2"/>
          <p:cNvPicPr>
            <a:picLocks noChangeAspect="1"/>
          </p:cNvPicPr>
          <p:nvPr/>
        </p:nvPicPr>
        <p:blipFill rotWithShape="1">
          <a:blip r:embed="rId3"/>
          <a:srcRect l="12064" t="7744" r="12239" b="28311"/>
          <a:stretch/>
        </p:blipFill>
        <p:spPr>
          <a:xfrm>
            <a:off x="103486" y="1694299"/>
            <a:ext cx="4002832" cy="4385389"/>
          </a:xfrm>
          <a:prstGeom prst="rect">
            <a:avLst/>
          </a:prstGeom>
        </p:spPr>
      </p:pic>
      <p:sp>
        <p:nvSpPr>
          <p:cNvPr id="8" name="TextBox 7"/>
          <p:cNvSpPr txBox="1"/>
          <p:nvPr/>
        </p:nvSpPr>
        <p:spPr>
          <a:xfrm>
            <a:off x="4085056" y="1756636"/>
            <a:ext cx="1454508" cy="4524315"/>
          </a:xfrm>
          <a:prstGeom prst="rect">
            <a:avLst/>
          </a:prstGeom>
          <a:noFill/>
          <a:ln>
            <a:solidFill>
              <a:schemeClr val="tx1">
                <a:lumMod val="65000"/>
              </a:schemeClr>
            </a:solidFill>
          </a:ln>
        </p:spPr>
        <p:txBody>
          <a:bodyPr wrap="square" rtlCol="0">
            <a:spAutoFit/>
          </a:bodyPr>
          <a:lstStyle/>
          <a:p>
            <a:r>
              <a:rPr lang="en-US" dirty="0">
                <a:solidFill>
                  <a:srgbClr val="002060"/>
                </a:solidFill>
              </a:rPr>
              <a:t>Geologists Ralph Arnold, left, and H R Johnson, in field outfits, near </a:t>
            </a:r>
            <a:r>
              <a:rPr lang="en-US" dirty="0" err="1">
                <a:solidFill>
                  <a:srgbClr val="002060"/>
                </a:solidFill>
              </a:rPr>
              <a:t>McKittrick</a:t>
            </a:r>
            <a:r>
              <a:rPr lang="en-US" dirty="0">
                <a:solidFill>
                  <a:srgbClr val="002060"/>
                </a:solidFill>
              </a:rPr>
              <a:t>.  Arnold carries a camera, binoculars, and a field bag for rock samples.  Johnson adds a canteen.</a:t>
            </a:r>
            <a:endParaRPr lang="en-US" dirty="0"/>
          </a:p>
        </p:txBody>
      </p:sp>
      <p:sp>
        <p:nvSpPr>
          <p:cNvPr id="9" name="TextBox 8"/>
          <p:cNvSpPr txBox="1"/>
          <p:nvPr/>
        </p:nvSpPr>
        <p:spPr>
          <a:xfrm>
            <a:off x="5752214" y="1920161"/>
            <a:ext cx="3138391" cy="4308872"/>
          </a:xfrm>
          <a:prstGeom prst="rect">
            <a:avLst/>
          </a:prstGeom>
          <a:noFill/>
        </p:spPr>
        <p:txBody>
          <a:bodyPr wrap="square" rtlCol="0">
            <a:spAutoFit/>
          </a:bodyPr>
          <a:lstStyle/>
          <a:p>
            <a:r>
              <a:rPr lang="en-US" sz="3200" b="1" dirty="0">
                <a:solidFill>
                  <a:srgbClr val="FF0000"/>
                </a:solidFill>
              </a:rPr>
              <a:t>So, </a:t>
            </a:r>
          </a:p>
          <a:p>
            <a:r>
              <a:rPr lang="en-US" sz="3200" b="1" dirty="0">
                <a:solidFill>
                  <a:srgbClr val="FF0000"/>
                </a:solidFill>
              </a:rPr>
              <a:t>if we asked someone in 1917 what the industry would be like in 2017, what would they have said?</a:t>
            </a:r>
          </a:p>
          <a:p>
            <a:endParaRPr lang="en-US" dirty="0"/>
          </a:p>
        </p:txBody>
      </p:sp>
    </p:spTree>
    <p:extLst>
      <p:ext uri="{BB962C8B-B14F-4D97-AF65-F5344CB8AC3E}">
        <p14:creationId xmlns:p14="http://schemas.microsoft.com/office/powerpoint/2010/main" val="14442213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WEO 2016 Developing the Scenarios</a:t>
            </a:r>
          </a:p>
        </p:txBody>
      </p:sp>
      <p:sp>
        <p:nvSpPr>
          <p:cNvPr id="7" name="Slide Number Placeholder 6"/>
          <p:cNvSpPr>
            <a:spLocks noGrp="1"/>
          </p:cNvSpPr>
          <p:nvPr>
            <p:ph type="sldNum" sz="quarter" idx="12"/>
          </p:nvPr>
        </p:nvSpPr>
        <p:spPr/>
        <p:txBody>
          <a:bodyPr/>
          <a:lstStyle/>
          <a:p>
            <a:fld id="{89081635-2D41-9541-A109-202B134504CC}" type="slidenum">
              <a:rPr lang="en-US" smtClean="0"/>
              <a:t>30</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Introduction and Scope, p 32 </a:t>
            </a:r>
          </a:p>
        </p:txBody>
      </p:sp>
      <p:sp>
        <p:nvSpPr>
          <p:cNvPr id="3" name="Rectangle 2"/>
          <p:cNvSpPr/>
          <p:nvPr/>
        </p:nvSpPr>
        <p:spPr>
          <a:xfrm>
            <a:off x="457201" y="1882799"/>
            <a:ext cx="8439149" cy="4401205"/>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002060"/>
                </a:solidFill>
              </a:rPr>
              <a:t>This 2016 edition of the World Energy Outlook (WEO) looks out across an energy landscape in flux.</a:t>
            </a:r>
          </a:p>
          <a:p>
            <a:pPr marL="285750" indent="-285750">
              <a:buFont typeface="Arial" panose="020B0604020202020204" pitchFamily="34" charset="0"/>
              <a:buChar char="•"/>
            </a:pPr>
            <a:r>
              <a:rPr lang="en-US" sz="2000" dirty="0">
                <a:solidFill>
                  <a:srgbClr val="002060"/>
                </a:solidFill>
              </a:rPr>
              <a:t>2015 saw additions of renewable power generation capacity exceed those of fossil fuels. The number of electric cars on the road passed one million. Most significantly, the data for 2014 and 2015 suggested that what was once a very predictable relationship between rising economic activity, growth in energy demand and energy-related carbon dioxide (CO2) emissions is starting to weaken. </a:t>
            </a:r>
          </a:p>
          <a:p>
            <a:pPr marL="285750" indent="-285750">
              <a:buFont typeface="Arial" panose="020B0604020202020204" pitchFamily="34" charset="0"/>
              <a:buChar char="•"/>
            </a:pPr>
            <a:r>
              <a:rPr lang="en-US" sz="2000" dirty="0">
                <a:solidFill>
                  <a:srgbClr val="002060"/>
                </a:solidFill>
              </a:rPr>
              <a:t>In the power sector, which has the least complicated path to decarbonization, average investment costs in solar power have fallen between 40% and 80% since 2010, yet solar power still accounts for barely 1% of electricity generation worldwide. </a:t>
            </a:r>
          </a:p>
          <a:p>
            <a:pPr marL="285750" indent="-285750">
              <a:buFont typeface="Arial" panose="020B0604020202020204" pitchFamily="34" charset="0"/>
              <a:buChar char="•"/>
            </a:pPr>
            <a:r>
              <a:rPr lang="en-US" sz="2000" dirty="0">
                <a:solidFill>
                  <a:srgbClr val="002060"/>
                </a:solidFill>
              </a:rPr>
              <a:t>1.3 million electric vehicles is an impressive milestone, but it is only around 0.1% of the global car fleet</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34134380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WEO 2016 Developing the Scenarios</a:t>
            </a:r>
          </a:p>
        </p:txBody>
      </p:sp>
      <p:sp>
        <p:nvSpPr>
          <p:cNvPr id="7" name="Slide Number Placeholder 6"/>
          <p:cNvSpPr>
            <a:spLocks noGrp="1"/>
          </p:cNvSpPr>
          <p:nvPr>
            <p:ph type="sldNum" sz="quarter" idx="12"/>
          </p:nvPr>
        </p:nvSpPr>
        <p:spPr/>
        <p:txBody>
          <a:bodyPr/>
          <a:lstStyle/>
          <a:p>
            <a:fld id="{89081635-2D41-9541-A109-202B134504CC}" type="slidenum">
              <a:rPr lang="en-US" smtClean="0"/>
              <a:t>31</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Introduction and Scope, p 32 </a:t>
            </a:r>
          </a:p>
        </p:txBody>
      </p:sp>
      <p:sp>
        <p:nvSpPr>
          <p:cNvPr id="3" name="Rectangle 2"/>
          <p:cNvSpPr/>
          <p:nvPr/>
        </p:nvSpPr>
        <p:spPr>
          <a:xfrm>
            <a:off x="457201" y="1882799"/>
            <a:ext cx="8439149" cy="4401205"/>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002060"/>
                </a:solidFill>
              </a:rPr>
              <a:t>The absence of universal energy access is a lamentable failure of the world’s energy system, with around one-in-six people in the world lacking access to electricity and two-in-five risking their health in the smoky environments caused by cooking over open fires using solid biomass as fuel. </a:t>
            </a:r>
          </a:p>
          <a:p>
            <a:pPr marL="285750" indent="-285750">
              <a:buFont typeface="Arial" panose="020B0604020202020204" pitchFamily="34" charset="0"/>
              <a:buChar char="•"/>
            </a:pPr>
            <a:r>
              <a:rPr lang="en-US" sz="2000" b="1" dirty="0">
                <a:solidFill>
                  <a:srgbClr val="FF0000"/>
                </a:solidFill>
              </a:rPr>
              <a:t>Consumers prize reliable, affordable energy</a:t>
            </a:r>
            <a:r>
              <a:rPr lang="en-US" sz="2000" dirty="0">
                <a:solidFill>
                  <a:srgbClr val="002060"/>
                </a:solidFill>
              </a:rPr>
              <a:t>, so governments typically place a </a:t>
            </a:r>
            <a:r>
              <a:rPr lang="en-US" sz="2000" b="1" dirty="0">
                <a:solidFill>
                  <a:srgbClr val="FF0000"/>
                </a:solidFill>
              </a:rPr>
              <a:t>high priority on minimizing the costs of energy provision</a:t>
            </a:r>
            <a:r>
              <a:rPr lang="en-US" sz="2000" dirty="0">
                <a:solidFill>
                  <a:srgbClr val="002060"/>
                </a:solidFill>
              </a:rPr>
              <a:t>.</a:t>
            </a:r>
          </a:p>
          <a:p>
            <a:pPr marL="285750" indent="-285750">
              <a:buFont typeface="Arial" panose="020B0604020202020204" pitchFamily="34" charset="0"/>
              <a:buChar char="•"/>
            </a:pPr>
            <a:r>
              <a:rPr lang="en-US" sz="2000" dirty="0">
                <a:solidFill>
                  <a:srgbClr val="002060"/>
                </a:solidFill>
              </a:rPr>
              <a:t> Public acceptance is a major constraint on policy adoption and implementation: fossil fuels are most subject to criticism, but they are not alone in facing an uncertain and difficult future. </a:t>
            </a:r>
          </a:p>
          <a:p>
            <a:pPr marL="285750" indent="-285750">
              <a:buFont typeface="Arial" panose="020B0604020202020204" pitchFamily="34" charset="0"/>
              <a:buChar char="•"/>
            </a:pPr>
            <a:r>
              <a:rPr lang="en-US" sz="2000" dirty="0">
                <a:solidFill>
                  <a:srgbClr val="002060"/>
                </a:solidFill>
              </a:rPr>
              <a:t>With so many uncertainties and (occasionally competing) priorities, </a:t>
            </a:r>
            <a:r>
              <a:rPr lang="en-US" sz="2000" b="1" dirty="0">
                <a:solidFill>
                  <a:srgbClr val="FF0000"/>
                </a:solidFill>
              </a:rPr>
              <a:t>no path of development of the global energy system can be confidently drawn to 2040. </a:t>
            </a:r>
          </a:p>
          <a:p>
            <a:pPr marL="285750" indent="-285750">
              <a:buFont typeface="Arial" panose="020B0604020202020204" pitchFamily="34" charset="0"/>
              <a:buChar char="•"/>
            </a:pPr>
            <a:r>
              <a:rPr lang="en-US" sz="2000" dirty="0">
                <a:solidFill>
                  <a:srgbClr val="002060"/>
                </a:solidFill>
              </a:rPr>
              <a:t>That is why the World Energy Outlook presents several scenarios - Current Policies Scenario, New Policies Scenario and 450 Scenario</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3913656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WEO 2016 Developing the Scenarios</a:t>
            </a:r>
          </a:p>
        </p:txBody>
      </p:sp>
      <p:sp>
        <p:nvSpPr>
          <p:cNvPr id="7" name="Slide Number Placeholder 6"/>
          <p:cNvSpPr>
            <a:spLocks noGrp="1"/>
          </p:cNvSpPr>
          <p:nvPr>
            <p:ph type="sldNum" sz="quarter" idx="12"/>
          </p:nvPr>
        </p:nvSpPr>
        <p:spPr/>
        <p:txBody>
          <a:bodyPr/>
          <a:lstStyle/>
          <a:p>
            <a:fld id="{89081635-2D41-9541-A109-202B134504CC}" type="slidenum">
              <a:rPr lang="en-US" smtClean="0"/>
              <a:t>32</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Introduction and Scope, p 32 </a:t>
            </a:r>
          </a:p>
        </p:txBody>
      </p:sp>
      <p:sp>
        <p:nvSpPr>
          <p:cNvPr id="3" name="Rectangle 2"/>
          <p:cNvSpPr/>
          <p:nvPr/>
        </p:nvSpPr>
        <p:spPr>
          <a:xfrm>
            <a:off x="457201" y="1882799"/>
            <a:ext cx="8439149" cy="4093428"/>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bg1"/>
                </a:solidFill>
              </a:rPr>
              <a:t>the </a:t>
            </a:r>
            <a:r>
              <a:rPr lang="en-US" sz="2000" b="1" dirty="0">
                <a:solidFill>
                  <a:srgbClr val="FF0000"/>
                </a:solidFill>
              </a:rPr>
              <a:t>New Policies Scenario</a:t>
            </a:r>
            <a:r>
              <a:rPr lang="en-US" sz="2000" dirty="0">
                <a:solidFill>
                  <a:srgbClr val="FF0000"/>
                </a:solidFill>
              </a:rPr>
              <a:t> </a:t>
            </a:r>
            <a:r>
              <a:rPr lang="en-US" sz="2000" dirty="0">
                <a:solidFill>
                  <a:schemeClr val="bg1"/>
                </a:solidFill>
              </a:rPr>
              <a:t>reflects the way that governments, individually or collectively, see their energy sectors developing over the coming decades. Its starting point is the </a:t>
            </a:r>
            <a:r>
              <a:rPr lang="en-US" sz="2000" b="1" dirty="0">
                <a:solidFill>
                  <a:srgbClr val="FF0000"/>
                </a:solidFill>
              </a:rPr>
              <a:t>policies and measures that are already in place</a:t>
            </a:r>
            <a:r>
              <a:rPr lang="en-US" sz="2000" dirty="0">
                <a:solidFill>
                  <a:schemeClr val="bg1"/>
                </a:solidFill>
              </a:rPr>
              <a:t>, but it also takes into account, in full or in part, the aims, targets and intentions that have been announced, even if these have yet to be enshrined in legislation or the means for their implementation are still taking shape.</a:t>
            </a:r>
          </a:p>
          <a:p>
            <a:pPr marL="285750" indent="-285750">
              <a:buFont typeface="Arial" panose="020B0604020202020204" pitchFamily="34" charset="0"/>
              <a:buChar char="•"/>
            </a:pPr>
            <a:r>
              <a:rPr lang="en-US" sz="2000" dirty="0">
                <a:solidFill>
                  <a:schemeClr val="bg1"/>
                </a:solidFill>
              </a:rPr>
              <a:t>The </a:t>
            </a:r>
            <a:r>
              <a:rPr lang="en-US" sz="2000" b="1" dirty="0">
                <a:solidFill>
                  <a:srgbClr val="FF0000"/>
                </a:solidFill>
              </a:rPr>
              <a:t>Current Policies Scenario</a:t>
            </a:r>
            <a:r>
              <a:rPr lang="en-US" sz="2000" dirty="0">
                <a:solidFill>
                  <a:srgbClr val="FF0000"/>
                </a:solidFill>
              </a:rPr>
              <a:t> </a:t>
            </a:r>
            <a:r>
              <a:rPr lang="en-US" sz="2000" dirty="0">
                <a:solidFill>
                  <a:schemeClr val="bg1"/>
                </a:solidFill>
              </a:rPr>
              <a:t>depicts a path for the global energy system </a:t>
            </a:r>
            <a:r>
              <a:rPr lang="en-US" sz="2000" b="1" dirty="0">
                <a:solidFill>
                  <a:srgbClr val="FF0000"/>
                </a:solidFill>
              </a:rPr>
              <a:t>shorn of the implementation of any new policies or measures </a:t>
            </a:r>
            <a:r>
              <a:rPr lang="en-US" sz="2000" dirty="0">
                <a:solidFill>
                  <a:schemeClr val="bg1"/>
                </a:solidFill>
              </a:rPr>
              <a:t>beyond those already supported by specific implementing measures in place as of mid-2016.</a:t>
            </a:r>
          </a:p>
          <a:p>
            <a:pPr marL="285750" indent="-285750">
              <a:buFont typeface="Arial" panose="020B0604020202020204" pitchFamily="34" charset="0"/>
              <a:buChar char="•"/>
            </a:pPr>
            <a:r>
              <a:rPr lang="en-US" sz="2000" dirty="0">
                <a:solidFill>
                  <a:schemeClr val="bg1"/>
                </a:solidFill>
              </a:rPr>
              <a:t>the </a:t>
            </a:r>
            <a:r>
              <a:rPr lang="en-US" sz="2000" b="1" dirty="0">
                <a:solidFill>
                  <a:srgbClr val="FF0000"/>
                </a:solidFill>
              </a:rPr>
              <a:t>450 Scenario</a:t>
            </a:r>
            <a:r>
              <a:rPr lang="en-US" sz="2000" dirty="0">
                <a:solidFill>
                  <a:schemeClr val="bg1"/>
                </a:solidFill>
              </a:rPr>
              <a:t>, which has the objective of </a:t>
            </a:r>
            <a:r>
              <a:rPr lang="en-US" sz="2000" b="1" dirty="0">
                <a:solidFill>
                  <a:srgbClr val="FF0000"/>
                </a:solidFill>
              </a:rPr>
              <a:t>limiting the average global temperature increase in 2100 to 2 degrees Celsius</a:t>
            </a:r>
            <a:r>
              <a:rPr lang="en-US" sz="2000" dirty="0">
                <a:solidFill>
                  <a:schemeClr val="bg1"/>
                </a:solidFill>
              </a:rPr>
              <a:t> above pre-industrial levels.</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502671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WEO 2016 Overview</a:t>
            </a:r>
          </a:p>
        </p:txBody>
      </p:sp>
      <p:sp>
        <p:nvSpPr>
          <p:cNvPr id="7" name="Slide Number Placeholder 6"/>
          <p:cNvSpPr>
            <a:spLocks noGrp="1"/>
          </p:cNvSpPr>
          <p:nvPr>
            <p:ph type="sldNum" sz="quarter" idx="12"/>
          </p:nvPr>
        </p:nvSpPr>
        <p:spPr/>
        <p:txBody>
          <a:bodyPr/>
          <a:lstStyle/>
          <a:p>
            <a:fld id="{89081635-2D41-9541-A109-202B134504CC}" type="slidenum">
              <a:rPr lang="en-US" smtClean="0"/>
              <a:t>33</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Introduction and Scope, p 32 </a:t>
            </a:r>
          </a:p>
        </p:txBody>
      </p:sp>
      <p:sp>
        <p:nvSpPr>
          <p:cNvPr id="3" name="Rectangle 2"/>
          <p:cNvSpPr/>
          <p:nvPr/>
        </p:nvSpPr>
        <p:spPr>
          <a:xfrm>
            <a:off x="457201" y="1882799"/>
            <a:ext cx="8439149" cy="4093428"/>
          </a:xfrm>
          <a:prstGeom prst="rect">
            <a:avLst/>
          </a:prstGeom>
        </p:spPr>
        <p:txBody>
          <a:bodyPr wrap="square">
            <a:spAutoFit/>
          </a:bodyPr>
          <a:lstStyle/>
          <a:p>
            <a:pPr marL="285750" lvl="0" indent="-285750">
              <a:buFont typeface="Arial" panose="020B0604020202020204" pitchFamily="34" charset="0"/>
              <a:buChar char="•"/>
            </a:pPr>
            <a:r>
              <a:rPr lang="en-US" sz="2000" dirty="0">
                <a:solidFill>
                  <a:schemeClr val="bg1"/>
                </a:solidFill>
              </a:rPr>
              <a:t>Consumption of all modern fuels continues to grow in the period to 2040 in the New Policies Scenario.  </a:t>
            </a:r>
            <a:r>
              <a:rPr lang="en-US" sz="2000" b="1" dirty="0">
                <a:solidFill>
                  <a:srgbClr val="FF0000"/>
                </a:solidFill>
              </a:rPr>
              <a:t>Oil demand rises steadily to 103.5 </a:t>
            </a:r>
            <a:r>
              <a:rPr lang="en-US" sz="2000" b="1" dirty="0" err="1">
                <a:solidFill>
                  <a:srgbClr val="FF0000"/>
                </a:solidFill>
              </a:rPr>
              <a:t>mb</a:t>
            </a:r>
            <a:r>
              <a:rPr lang="en-US" sz="2000" b="1" dirty="0">
                <a:solidFill>
                  <a:srgbClr val="FF0000"/>
                </a:solidFill>
              </a:rPr>
              <a:t>/d in 2040</a:t>
            </a:r>
            <a:r>
              <a:rPr lang="en-US" sz="2000" dirty="0">
                <a:solidFill>
                  <a:schemeClr val="bg1"/>
                </a:solidFill>
              </a:rPr>
              <a:t>; gas consumption rises by nearly 50%, overtaking coal. But renewable energy is the major growth story of the Outlook: in the power sector, 60% of all capacity additions to 2040 are from renewables. </a:t>
            </a:r>
          </a:p>
          <a:p>
            <a:pPr marL="285750" lvl="0" indent="-285750">
              <a:buFont typeface="Arial" panose="020B0604020202020204" pitchFamily="34" charset="0"/>
              <a:buChar char="•"/>
            </a:pPr>
            <a:r>
              <a:rPr lang="en-US" sz="2000" dirty="0">
                <a:solidFill>
                  <a:schemeClr val="bg1"/>
                </a:solidFill>
              </a:rPr>
              <a:t>The relationship between global economic growth, energy demand and related CO2 emissions is steadily weakening. The climate pledges made at COP21 lock in a continuation of this trend, but do not yet deliver the early peak in emissions that would be needed for a 2 °C emissions trajectory. </a:t>
            </a:r>
          </a:p>
          <a:p>
            <a:pPr marL="285750" lvl="0" indent="-285750">
              <a:buFont typeface="Arial" panose="020B0604020202020204" pitchFamily="34" charset="0"/>
              <a:buChar char="•"/>
            </a:pPr>
            <a:r>
              <a:rPr lang="en-US" sz="2000" dirty="0">
                <a:solidFill>
                  <a:schemeClr val="bg1"/>
                </a:solidFill>
              </a:rPr>
              <a:t>An early peak and then a fall in emissions consistent with the 450 Scenario would require a step-change in the decarbonization of the power sector, including measures to integrate variable renewables, and profound changes to the efficiency and carbon intensity of end-uses. </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36824346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WEO 2016 Overview</a:t>
            </a:r>
          </a:p>
        </p:txBody>
      </p:sp>
      <p:sp>
        <p:nvSpPr>
          <p:cNvPr id="7" name="Slide Number Placeholder 6"/>
          <p:cNvSpPr>
            <a:spLocks noGrp="1"/>
          </p:cNvSpPr>
          <p:nvPr>
            <p:ph type="sldNum" sz="quarter" idx="12"/>
          </p:nvPr>
        </p:nvSpPr>
        <p:spPr/>
        <p:txBody>
          <a:bodyPr/>
          <a:lstStyle/>
          <a:p>
            <a:fld id="{89081635-2D41-9541-A109-202B134504CC}" type="slidenum">
              <a:rPr lang="en-US" smtClean="0"/>
              <a:t>34</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Introduction and Scope, p 32 </a:t>
            </a:r>
          </a:p>
        </p:txBody>
      </p:sp>
      <p:sp>
        <p:nvSpPr>
          <p:cNvPr id="3" name="Rectangle 2"/>
          <p:cNvSpPr/>
          <p:nvPr/>
        </p:nvSpPr>
        <p:spPr>
          <a:xfrm>
            <a:off x="457201" y="1882799"/>
            <a:ext cx="8439149" cy="6247864"/>
          </a:xfrm>
          <a:prstGeom prst="rect">
            <a:avLst/>
          </a:prstGeom>
        </p:spPr>
        <p:txBody>
          <a:bodyPr wrap="square">
            <a:spAutoFit/>
          </a:bodyPr>
          <a:lstStyle/>
          <a:p>
            <a:pPr marL="285750" lvl="0" indent="-285750">
              <a:buFont typeface="Arial" panose="020B0604020202020204" pitchFamily="34" charset="0"/>
              <a:buChar char="•"/>
            </a:pPr>
            <a:r>
              <a:rPr lang="en-US" sz="2000" dirty="0">
                <a:solidFill>
                  <a:schemeClr val="bg1"/>
                </a:solidFill>
              </a:rPr>
              <a:t>Subsidies to renewables were almost $150 billion in 2015, mostly in the power sector, but cost reductions mean ever greater deployment per dollar spent. By the 2030s, renewables subsidies are projected to be in decline, from a peak of $240 billion, and most renewables generation is competitive without subsidies by 2040. Today’s lower fossil-fuel prices have given additional impetus to pricing reforms in some countries and fossil-fuel consumption subsidies fell to $325 billion in 2015. </a:t>
            </a:r>
          </a:p>
          <a:p>
            <a:pPr marL="285750" lvl="0" indent="-285750">
              <a:buFont typeface="Arial" panose="020B0604020202020204" pitchFamily="34" charset="0"/>
              <a:buChar char="•"/>
            </a:pPr>
            <a:r>
              <a:rPr lang="en-US" sz="2000" dirty="0">
                <a:solidFill>
                  <a:schemeClr val="bg1"/>
                </a:solidFill>
              </a:rPr>
              <a:t>In various parts of the energy system, there are questions whether policies, price signals or market designs are adequate to ensure investment is made when and where it is needed. In the case of oil, an increase in new upstream project approvals, compared with the very low levels seen in 2015 (and so far in 2016) is needed. Oil remains pivotal for energy security, but natural gas and electricity security are also being pushed to the fore by changes in global energy use. </a:t>
            </a:r>
          </a:p>
          <a:p>
            <a:pPr marL="285750" lvl="0" indent="-285750">
              <a:buFont typeface="Arial" panose="020B0604020202020204" pitchFamily="34" charset="0"/>
              <a:buChar char="•"/>
            </a:pPr>
            <a:r>
              <a:rPr lang="en-US" sz="2000" dirty="0">
                <a:solidFill>
                  <a:schemeClr val="bg1"/>
                </a:solidFill>
              </a:rPr>
              <a:t>Acute deprivation persists in the global energy sector, with 1.2 billion people without electricity and 2.7 billion reliant on the traditional use of solid biomass for cooking. Achieving universal access to affordable, reliable and modern energy services by 2030 is now one of the UN Sustainable Development Goals, but our projections show today’s efforts falling short of reaching this goal.</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34894954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WEO 2016 Overview</a:t>
            </a:r>
          </a:p>
        </p:txBody>
      </p:sp>
      <p:sp>
        <p:nvSpPr>
          <p:cNvPr id="7" name="Slide Number Placeholder 6"/>
          <p:cNvSpPr>
            <a:spLocks noGrp="1"/>
          </p:cNvSpPr>
          <p:nvPr>
            <p:ph type="sldNum" sz="quarter" idx="12"/>
          </p:nvPr>
        </p:nvSpPr>
        <p:spPr/>
        <p:txBody>
          <a:bodyPr/>
          <a:lstStyle/>
          <a:p>
            <a:fld id="{89081635-2D41-9541-A109-202B134504CC}" type="slidenum">
              <a:rPr lang="en-US" smtClean="0"/>
              <a:t>35</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Introduction and Scope, p 32 </a:t>
            </a:r>
          </a:p>
        </p:txBody>
      </p:sp>
      <p:sp>
        <p:nvSpPr>
          <p:cNvPr id="3" name="Rectangle 2"/>
          <p:cNvSpPr/>
          <p:nvPr/>
        </p:nvSpPr>
        <p:spPr>
          <a:xfrm>
            <a:off x="457201" y="1882799"/>
            <a:ext cx="8439149" cy="4401205"/>
          </a:xfrm>
          <a:prstGeom prst="rect">
            <a:avLst/>
          </a:prstGeom>
        </p:spPr>
        <p:txBody>
          <a:bodyPr wrap="square">
            <a:spAutoFit/>
          </a:bodyPr>
          <a:lstStyle/>
          <a:p>
            <a:r>
              <a:rPr lang="en-US" sz="2000" dirty="0">
                <a:solidFill>
                  <a:schemeClr val="bg1"/>
                </a:solidFill>
              </a:rPr>
              <a:t>The ten questions for the future of energy:</a:t>
            </a:r>
          </a:p>
          <a:p>
            <a:pPr marL="285750" lvl="0" indent="-285750">
              <a:buFont typeface="Arial" panose="020B0604020202020204" pitchFamily="34" charset="0"/>
              <a:buChar char="•"/>
            </a:pPr>
            <a:r>
              <a:rPr lang="en-US" sz="2000" dirty="0">
                <a:solidFill>
                  <a:schemeClr val="bg1"/>
                </a:solidFill>
              </a:rPr>
              <a:t>Has the world broken the link between rising economic activity, energy demand and energy-related CO2 emissions? </a:t>
            </a:r>
          </a:p>
          <a:p>
            <a:pPr marL="285750" lvl="0" indent="-285750">
              <a:buFont typeface="Arial" panose="020B0604020202020204" pitchFamily="34" charset="0"/>
              <a:buChar char="•"/>
            </a:pPr>
            <a:r>
              <a:rPr lang="en-US" sz="2000" dirty="0">
                <a:solidFill>
                  <a:schemeClr val="bg1"/>
                </a:solidFill>
              </a:rPr>
              <a:t>Which fuels and technologies are poised to do well? </a:t>
            </a:r>
          </a:p>
          <a:p>
            <a:pPr marL="285750" lvl="0" indent="-285750">
              <a:buFont typeface="Arial" panose="020B0604020202020204" pitchFamily="34" charset="0"/>
              <a:buChar char="•"/>
            </a:pPr>
            <a:r>
              <a:rPr lang="en-US" sz="2000" dirty="0">
                <a:solidFill>
                  <a:schemeClr val="bg1"/>
                </a:solidFill>
              </a:rPr>
              <a:t>Are there limits to growth for renewable energy? </a:t>
            </a:r>
          </a:p>
          <a:p>
            <a:pPr marL="285750" lvl="0" indent="-285750">
              <a:buFont typeface="Arial" panose="020B0604020202020204" pitchFamily="34" charset="0"/>
              <a:buChar char="•"/>
            </a:pPr>
            <a:r>
              <a:rPr lang="en-US" sz="2000" dirty="0">
                <a:solidFill>
                  <a:schemeClr val="bg1"/>
                </a:solidFill>
              </a:rPr>
              <a:t>Staying below the 2 degrees’ Celsius climate change limit: what would be required? </a:t>
            </a:r>
          </a:p>
          <a:p>
            <a:pPr marL="285750" lvl="0" indent="-285750">
              <a:buFont typeface="Arial" panose="020B0604020202020204" pitchFamily="34" charset="0"/>
              <a:buChar char="•"/>
            </a:pPr>
            <a:r>
              <a:rPr lang="en-US" sz="2000" dirty="0">
                <a:solidFill>
                  <a:schemeClr val="bg1"/>
                </a:solidFill>
              </a:rPr>
              <a:t>What can the energy sector do to reduce air pollution? </a:t>
            </a:r>
          </a:p>
          <a:p>
            <a:pPr marL="285750" lvl="0" indent="-285750">
              <a:buFont typeface="Arial" panose="020B0604020202020204" pitchFamily="34" charset="0"/>
              <a:buChar char="•"/>
            </a:pPr>
            <a:r>
              <a:rPr lang="en-US" sz="2000" dirty="0">
                <a:solidFill>
                  <a:schemeClr val="bg1"/>
                </a:solidFill>
              </a:rPr>
              <a:t>Energy investment – is capital heading where it is needed? </a:t>
            </a:r>
          </a:p>
          <a:p>
            <a:pPr marL="285750" lvl="0" indent="-285750">
              <a:buFont typeface="Arial" panose="020B0604020202020204" pitchFamily="34" charset="0"/>
              <a:buChar char="•"/>
            </a:pPr>
            <a:r>
              <a:rPr lang="en-US" sz="2000" dirty="0">
                <a:solidFill>
                  <a:schemeClr val="bg1"/>
                </a:solidFill>
              </a:rPr>
              <a:t>How might the main risks to energy security evolve over the coming years? </a:t>
            </a:r>
          </a:p>
          <a:p>
            <a:pPr marL="285750" lvl="0" indent="-285750">
              <a:buFont typeface="Arial" panose="020B0604020202020204" pitchFamily="34" charset="0"/>
              <a:buChar char="•"/>
            </a:pPr>
            <a:r>
              <a:rPr lang="en-US" sz="2000" dirty="0">
                <a:solidFill>
                  <a:schemeClr val="bg1"/>
                </a:solidFill>
              </a:rPr>
              <a:t>Are we on the path to achieving universal access to energy? </a:t>
            </a:r>
          </a:p>
          <a:p>
            <a:pPr marL="285750" lvl="0" indent="-285750">
              <a:buFont typeface="Arial" panose="020B0604020202020204" pitchFamily="34" charset="0"/>
              <a:buChar char="•"/>
            </a:pPr>
            <a:r>
              <a:rPr lang="en-US" sz="2000" dirty="0">
                <a:solidFill>
                  <a:schemeClr val="bg1"/>
                </a:solidFill>
              </a:rPr>
              <a:t>Changing places:  is global spending on energy subsidies shifting away from fossil fuels and in favor of renewable energy? </a:t>
            </a:r>
          </a:p>
          <a:p>
            <a:pPr marL="285750" lvl="0" indent="-285750">
              <a:buFont typeface="Arial" panose="020B0604020202020204" pitchFamily="34" charset="0"/>
              <a:buChar char="•"/>
            </a:pPr>
            <a:r>
              <a:rPr lang="en-US" sz="2000" dirty="0">
                <a:solidFill>
                  <a:schemeClr val="bg1"/>
                </a:solidFill>
              </a:rPr>
              <a:t>Does energy reform point a new way forward for Mexico?</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35286816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WEO 2016 Overview</a:t>
            </a:r>
          </a:p>
        </p:txBody>
      </p:sp>
      <p:sp>
        <p:nvSpPr>
          <p:cNvPr id="7" name="Slide Number Placeholder 6"/>
          <p:cNvSpPr>
            <a:spLocks noGrp="1"/>
          </p:cNvSpPr>
          <p:nvPr>
            <p:ph type="sldNum" sz="quarter" idx="12"/>
          </p:nvPr>
        </p:nvSpPr>
        <p:spPr/>
        <p:txBody>
          <a:bodyPr/>
          <a:lstStyle/>
          <a:p>
            <a:fld id="{89081635-2D41-9541-A109-202B134504CC}" type="slidenum">
              <a:rPr lang="en-US" smtClean="0"/>
              <a:t>36</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Introduction and Scope, p 32 </a:t>
            </a:r>
          </a:p>
        </p:txBody>
      </p:sp>
      <p:sp>
        <p:nvSpPr>
          <p:cNvPr id="3" name="Rectangle 2"/>
          <p:cNvSpPr/>
          <p:nvPr/>
        </p:nvSpPr>
        <p:spPr>
          <a:xfrm>
            <a:off x="457201" y="1882799"/>
            <a:ext cx="8439149" cy="4093428"/>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bg1"/>
                </a:solidFill>
              </a:rPr>
              <a:t>The global energy mix does not change easily. Although government policies, relative prices, changing costs and consumer needs all create incentives to switch fuels or to introduce a new technology in order to obtain a better energy service, in practice the energy system has a great deal of inertia. </a:t>
            </a:r>
          </a:p>
          <a:p>
            <a:pPr marL="285750" indent="-285750">
              <a:buFont typeface="Arial" panose="020B0604020202020204" pitchFamily="34" charset="0"/>
              <a:buChar char="•"/>
            </a:pPr>
            <a:r>
              <a:rPr lang="en-US" sz="2000" dirty="0">
                <a:solidFill>
                  <a:schemeClr val="bg1"/>
                </a:solidFill>
              </a:rPr>
              <a:t>Light bulbs and office equipment might be replaced every few years, but the lifetimes of vehicles, factories, power plants and buildings are much longer, and each bit of infrastructure locks in certain patterns of energy use. </a:t>
            </a:r>
          </a:p>
          <a:p>
            <a:pPr marL="285750" indent="-285750">
              <a:buFont typeface="Arial" panose="020B0604020202020204" pitchFamily="34" charset="0"/>
              <a:buChar char="•"/>
            </a:pPr>
            <a:r>
              <a:rPr lang="en-US" sz="2000" dirty="0">
                <a:solidFill>
                  <a:schemeClr val="bg1"/>
                </a:solidFill>
              </a:rPr>
              <a:t>So, in the absence of a concerted policy push or a dramatic change in relative prices, the positions of the different fuels and technologies in worldwide energy use tends to be fairly stable. </a:t>
            </a:r>
          </a:p>
          <a:p>
            <a:pPr marL="285750" indent="-285750">
              <a:buFont typeface="Arial" panose="020B0604020202020204" pitchFamily="34" charset="0"/>
              <a:buChar char="•"/>
            </a:pPr>
            <a:r>
              <a:rPr lang="en-US" sz="2000" dirty="0">
                <a:solidFill>
                  <a:schemeClr val="bg1"/>
                </a:solidFill>
              </a:rPr>
              <a:t>The Current Policies Scenario provides a useful example of the durability of the status quo: from a share of 81% today, the role of fossil fuels in global energy is essentially unchanged at 79% in 2040 in this scenario.</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17438578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9081635-2D41-9541-A109-202B134504CC}" type="slidenum">
              <a:rPr lang="en-US" smtClean="0"/>
              <a:t>37</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Oil Market Outlook, Highlights, p 107</a:t>
            </a:r>
          </a:p>
        </p:txBody>
      </p:sp>
      <p:sp>
        <p:nvSpPr>
          <p:cNvPr id="5" name="Rectangle 4"/>
          <p:cNvSpPr/>
          <p:nvPr/>
        </p:nvSpPr>
        <p:spPr>
          <a:xfrm>
            <a:off x="1" y="1806172"/>
            <a:ext cx="8997696" cy="4462760"/>
          </a:xfrm>
          <a:prstGeom prst="rect">
            <a:avLst/>
          </a:prstGeom>
        </p:spPr>
        <p:txBody>
          <a:bodyPr wrap="square">
            <a:spAutoFit/>
          </a:bodyPr>
          <a:lstStyle/>
          <a:p>
            <a:pPr marL="285750" indent="-285750">
              <a:spcAft>
                <a:spcPts val="600"/>
              </a:spcAft>
              <a:buFont typeface="Arial" panose="020B0604020202020204" pitchFamily="34" charset="0"/>
              <a:buChar char="•"/>
            </a:pPr>
            <a:r>
              <a:rPr lang="en-US" sz="2400" dirty="0">
                <a:solidFill>
                  <a:srgbClr val="002060"/>
                </a:solidFill>
              </a:rPr>
              <a:t>The pledges made at the Paris Agreement </a:t>
            </a:r>
            <a:r>
              <a:rPr lang="en-US" sz="2400" b="1" dirty="0">
                <a:solidFill>
                  <a:srgbClr val="FF0000"/>
                </a:solidFill>
              </a:rPr>
              <a:t>do not induce a peak in oil demand before 2040</a:t>
            </a:r>
            <a:r>
              <a:rPr lang="en-US" sz="2400" dirty="0">
                <a:solidFill>
                  <a:srgbClr val="002060"/>
                </a:solidFill>
              </a:rPr>
              <a:t> in the New Policies Scenario. </a:t>
            </a:r>
          </a:p>
          <a:p>
            <a:pPr marL="285750" indent="-285750">
              <a:spcAft>
                <a:spcPts val="600"/>
              </a:spcAft>
              <a:buFont typeface="Arial" panose="020B0604020202020204" pitchFamily="34" charset="0"/>
              <a:buChar char="•"/>
            </a:pPr>
            <a:r>
              <a:rPr lang="en-US" sz="2400" b="1" dirty="0">
                <a:solidFill>
                  <a:srgbClr val="FF0000"/>
                </a:solidFill>
              </a:rPr>
              <a:t>Tight oil production in the United States has been more resilient to the drop in oil prices than anticipated</a:t>
            </a:r>
            <a:r>
              <a:rPr lang="en-US" sz="2400" b="1" dirty="0">
                <a:solidFill>
                  <a:srgbClr val="002060"/>
                </a:solidFill>
              </a:rPr>
              <a:t>.</a:t>
            </a:r>
            <a:endParaRPr lang="en-US" sz="2400" dirty="0">
              <a:solidFill>
                <a:srgbClr val="002060"/>
              </a:solidFill>
            </a:endParaRPr>
          </a:p>
          <a:p>
            <a:pPr marL="285750" indent="-285750">
              <a:spcAft>
                <a:spcPts val="600"/>
              </a:spcAft>
              <a:buFont typeface="Arial" panose="020B0604020202020204" pitchFamily="34" charset="0"/>
              <a:buChar char="•"/>
            </a:pPr>
            <a:r>
              <a:rPr lang="en-US" sz="2400" b="1" dirty="0">
                <a:solidFill>
                  <a:srgbClr val="FF0000"/>
                </a:solidFill>
              </a:rPr>
              <a:t>United States all but eliminates net imports of oil by 2040</a:t>
            </a:r>
            <a:r>
              <a:rPr lang="en-US" sz="2400" dirty="0">
                <a:solidFill>
                  <a:srgbClr val="002060"/>
                </a:solidFill>
              </a:rPr>
              <a:t>.</a:t>
            </a:r>
          </a:p>
          <a:p>
            <a:pPr marL="285750" indent="-285750">
              <a:spcAft>
                <a:spcPts val="600"/>
              </a:spcAft>
              <a:buFont typeface="Arial" panose="020B0604020202020204" pitchFamily="34" charset="0"/>
              <a:buChar char="•"/>
            </a:pPr>
            <a:r>
              <a:rPr lang="en-US" sz="2400" dirty="0">
                <a:solidFill>
                  <a:srgbClr val="002060"/>
                </a:solidFill>
              </a:rPr>
              <a:t>One or two years of suppressed project approvals extended into 2017, combined with the level of demand growth seen in the New Policies Scenario, </a:t>
            </a:r>
            <a:r>
              <a:rPr lang="en-US" sz="2400" b="1" dirty="0">
                <a:solidFill>
                  <a:srgbClr val="FF0000"/>
                </a:solidFill>
              </a:rPr>
              <a:t>could lead to more volatile oil prices and a new boom-and-bust cycle for the industry</a:t>
            </a:r>
            <a:r>
              <a:rPr lang="en-US" sz="2400" dirty="0">
                <a:solidFill>
                  <a:srgbClr val="002060"/>
                </a:solidFill>
              </a:rPr>
              <a:t>.	</a:t>
            </a:r>
          </a:p>
          <a:p>
            <a:pPr marL="285750" indent="-285750">
              <a:spcAft>
                <a:spcPts val="600"/>
              </a:spcAft>
              <a:buFont typeface="Arial" panose="020B0604020202020204" pitchFamily="34" charset="0"/>
              <a:buChar char="•"/>
            </a:pPr>
            <a:r>
              <a:rPr lang="en-US" sz="2400" b="1" dirty="0">
                <a:solidFill>
                  <a:srgbClr val="FF0000"/>
                </a:solidFill>
              </a:rPr>
              <a:t>Investment in oil and gas remains an essential component of an orderly transition to a low-carbon future</a:t>
            </a:r>
            <a:r>
              <a:rPr lang="en-US" sz="2400" dirty="0">
                <a:solidFill>
                  <a:srgbClr val="002060"/>
                </a:solidFill>
              </a:rPr>
              <a:t>. </a:t>
            </a:r>
          </a:p>
        </p:txBody>
      </p:sp>
      <p:sp>
        <p:nvSpPr>
          <p:cNvPr id="8" name="Title 1"/>
          <p:cNvSpPr>
            <a:spLocks noGrp="1"/>
          </p:cNvSpPr>
          <p:nvPr>
            <p:ph type="title"/>
          </p:nvPr>
        </p:nvSpPr>
        <p:spPr>
          <a:xfrm>
            <a:off x="1151235" y="274638"/>
            <a:ext cx="6162213" cy="1143000"/>
          </a:xfrm>
        </p:spPr>
        <p:txBody>
          <a:bodyPr>
            <a:noAutofit/>
          </a:bodyPr>
          <a:lstStyle/>
          <a:p>
            <a:r>
              <a:rPr lang="en-US" dirty="0"/>
              <a:t>WEO 2016 Oil Market Outlook</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13593293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WEO 2016 Oil Market Outlook</a:t>
            </a:r>
          </a:p>
        </p:txBody>
      </p:sp>
      <p:sp>
        <p:nvSpPr>
          <p:cNvPr id="7" name="Slide Number Placeholder 6"/>
          <p:cNvSpPr>
            <a:spLocks noGrp="1"/>
          </p:cNvSpPr>
          <p:nvPr>
            <p:ph type="sldNum" sz="quarter" idx="12"/>
          </p:nvPr>
        </p:nvSpPr>
        <p:spPr/>
        <p:txBody>
          <a:bodyPr/>
          <a:lstStyle/>
          <a:p>
            <a:fld id="{89081635-2D41-9541-A109-202B134504CC}" type="slidenum">
              <a:rPr lang="en-US" smtClean="0"/>
              <a:t>38</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Oil Market Outlook, Highlights, p 107</a:t>
            </a:r>
          </a:p>
        </p:txBody>
      </p:sp>
      <p:sp>
        <p:nvSpPr>
          <p:cNvPr id="5" name="Rectangle 4"/>
          <p:cNvSpPr/>
          <p:nvPr/>
        </p:nvSpPr>
        <p:spPr>
          <a:xfrm>
            <a:off x="1" y="1806172"/>
            <a:ext cx="8997696" cy="2246769"/>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002060"/>
                </a:solidFill>
              </a:rPr>
              <a:t>The pledges made as part of the Paris Agreement </a:t>
            </a:r>
            <a:r>
              <a:rPr lang="en-US" sz="2000" b="1" dirty="0">
                <a:solidFill>
                  <a:srgbClr val="FF0000"/>
                </a:solidFill>
              </a:rPr>
              <a:t>do not induce a peak in oil demand before 2040</a:t>
            </a:r>
            <a:r>
              <a:rPr lang="en-US" sz="2000" dirty="0">
                <a:solidFill>
                  <a:srgbClr val="002060"/>
                </a:solidFill>
              </a:rPr>
              <a:t> in the New Policies Scenario. The difficulty of finding alternatives to oil in road freight, aviation and petrochemicals means that, up to 2040, the growth in these three sectors alone is greater than the growth in global oil demand. There are also marked changes in the geography of demand: India becomes the leading source of future growth, while China overtakes the United States to become the single largest consuming country in the early 2030s.	</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18257741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9081635-2D41-9541-A109-202B134504CC}" type="slidenum">
              <a:rPr lang="en-US" smtClean="0"/>
              <a:t>39</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Oil Market Outlook, Highlights, p 107</a:t>
            </a:r>
          </a:p>
        </p:txBody>
      </p:sp>
      <p:sp>
        <p:nvSpPr>
          <p:cNvPr id="5" name="Rectangle 4"/>
          <p:cNvSpPr/>
          <p:nvPr/>
        </p:nvSpPr>
        <p:spPr>
          <a:xfrm>
            <a:off x="1" y="1806172"/>
            <a:ext cx="8997696" cy="2554545"/>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002060"/>
                </a:solidFill>
              </a:rPr>
              <a:t>The </a:t>
            </a:r>
            <a:r>
              <a:rPr lang="en-US" sz="2000" b="1" dirty="0">
                <a:solidFill>
                  <a:srgbClr val="FF0000"/>
                </a:solidFill>
              </a:rPr>
              <a:t>global stock of electric cars rises rapidly in the New Policies Scenario</a:t>
            </a:r>
            <a:r>
              <a:rPr lang="en-US" sz="2000" dirty="0">
                <a:solidFill>
                  <a:srgbClr val="002060"/>
                </a:solidFill>
              </a:rPr>
              <a:t>, from 1.3 million in 2015 to over 30 million by 2025 and more than 150 million by 2040, displacing 1.3 </a:t>
            </a:r>
            <a:r>
              <a:rPr lang="en-US" sz="2000" dirty="0" err="1">
                <a:solidFill>
                  <a:srgbClr val="002060"/>
                </a:solidFill>
              </a:rPr>
              <a:t>mb</a:t>
            </a:r>
            <a:r>
              <a:rPr lang="en-US" sz="2000" dirty="0">
                <a:solidFill>
                  <a:srgbClr val="002060"/>
                </a:solidFill>
              </a:rPr>
              <a:t>/d of oil. Battery costs decline to less than half today’s level, but the time required to recoup the additional investment cost of electric cars, compared with conventional cars, constrains more rapid deployment. Additional policy support could, however, lead to higher deployment: in the 450 Scenario, the global stock exceeds 710 million in 2040, displacing more than 6 </a:t>
            </a:r>
            <a:r>
              <a:rPr lang="en-US" sz="2000" dirty="0" err="1">
                <a:solidFill>
                  <a:srgbClr val="002060"/>
                </a:solidFill>
              </a:rPr>
              <a:t>mb</a:t>
            </a:r>
            <a:r>
              <a:rPr lang="en-US" sz="2000" dirty="0">
                <a:solidFill>
                  <a:srgbClr val="002060"/>
                </a:solidFill>
              </a:rPr>
              <a:t>/d of oil demand.</a:t>
            </a:r>
          </a:p>
        </p:txBody>
      </p:sp>
      <p:sp>
        <p:nvSpPr>
          <p:cNvPr id="8" name="Title 1"/>
          <p:cNvSpPr>
            <a:spLocks noGrp="1"/>
          </p:cNvSpPr>
          <p:nvPr>
            <p:ph type="title"/>
          </p:nvPr>
        </p:nvSpPr>
        <p:spPr>
          <a:xfrm>
            <a:off x="1151235" y="274638"/>
            <a:ext cx="6162213" cy="1143000"/>
          </a:xfrm>
        </p:spPr>
        <p:txBody>
          <a:bodyPr>
            <a:noAutofit/>
          </a:bodyPr>
          <a:lstStyle/>
          <a:p>
            <a:r>
              <a:rPr lang="en-US" dirty="0"/>
              <a:t>WEO 2016 Oil Market Outlook</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42838412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First Well Log</a:t>
            </a:r>
          </a:p>
        </p:txBody>
      </p:sp>
      <p:sp>
        <p:nvSpPr>
          <p:cNvPr id="7" name="Slide Number Placeholder 6"/>
          <p:cNvSpPr>
            <a:spLocks noGrp="1"/>
          </p:cNvSpPr>
          <p:nvPr>
            <p:ph type="sldNum" sz="quarter" idx="12"/>
          </p:nvPr>
        </p:nvSpPr>
        <p:spPr/>
        <p:txBody>
          <a:bodyPr/>
          <a:lstStyle/>
          <a:p>
            <a:fld id="{89081635-2D41-9541-A109-202B134504CC}" type="slidenum">
              <a:rPr lang="en-US" smtClean="0"/>
              <a:t>4</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http://www.slb.com/about/history/1920s.aspx</a:t>
            </a:r>
          </a:p>
        </p:txBody>
      </p:sp>
      <p:sp>
        <p:nvSpPr>
          <p:cNvPr id="5" name="Rectangle 4"/>
          <p:cNvSpPr/>
          <p:nvPr/>
        </p:nvSpPr>
        <p:spPr>
          <a:xfrm>
            <a:off x="292608" y="1887351"/>
            <a:ext cx="7815072" cy="4431983"/>
          </a:xfrm>
          <a:prstGeom prst="rect">
            <a:avLst/>
          </a:prstGeom>
        </p:spPr>
        <p:txBody>
          <a:bodyPr wrap="square">
            <a:spAutoFit/>
          </a:bodyPr>
          <a:lstStyle/>
          <a:p>
            <a:pPr marL="682625" indent="-682625"/>
            <a:r>
              <a:rPr lang="en-US" sz="2400" b="1" dirty="0">
                <a:solidFill>
                  <a:srgbClr val="002060"/>
                </a:solidFill>
              </a:rPr>
              <a:t>1927 </a:t>
            </a:r>
            <a:r>
              <a:rPr lang="en-US" sz="2400" dirty="0">
                <a:solidFill>
                  <a:srgbClr val="002060"/>
                </a:solidFill>
              </a:rPr>
              <a:t>Henri-Georges Doll joins the company, initially part-time Doll and his team record the </a:t>
            </a:r>
            <a:r>
              <a:rPr lang="en-US" sz="2400" b="1" dirty="0">
                <a:solidFill>
                  <a:srgbClr val="FF0000"/>
                </a:solidFill>
              </a:rPr>
              <a:t>first electrical resistivity well log </a:t>
            </a:r>
            <a:r>
              <a:rPr lang="en-US" sz="2400" dirty="0">
                <a:solidFill>
                  <a:srgbClr val="002060"/>
                </a:solidFill>
              </a:rPr>
              <a:t>in </a:t>
            </a:r>
            <a:r>
              <a:rPr lang="en-US" sz="2400" dirty="0" err="1">
                <a:solidFill>
                  <a:srgbClr val="002060"/>
                </a:solidFill>
              </a:rPr>
              <a:t>Pechelbronn</a:t>
            </a:r>
            <a:r>
              <a:rPr lang="en-US" sz="2400" dirty="0">
                <a:solidFill>
                  <a:srgbClr val="002060"/>
                </a:solidFill>
              </a:rPr>
              <a:t>, France A new term was coined to describe the results of this multi-depth survey: it was called an electrical resistivity well log.</a:t>
            </a:r>
          </a:p>
          <a:p>
            <a:pPr marL="682625" indent="-682625"/>
            <a:r>
              <a:rPr lang="en-US" sz="2400" b="1" dirty="0">
                <a:solidFill>
                  <a:srgbClr val="002060"/>
                </a:solidFill>
              </a:rPr>
              <a:t>1929 </a:t>
            </a:r>
            <a:r>
              <a:rPr lang="en-US" sz="2400" dirty="0">
                <a:solidFill>
                  <a:srgbClr val="002060"/>
                </a:solidFill>
              </a:rPr>
              <a:t>Subsurface surveying is carried out in Argentina, Ecuador, India, Japan, the Soviet Union, Venezuela and the USA .  The </a:t>
            </a:r>
            <a:r>
              <a:rPr lang="en-US" sz="2400" b="1" dirty="0">
                <a:solidFill>
                  <a:srgbClr val="FF0000"/>
                </a:solidFill>
              </a:rPr>
              <a:t>USA’s first ever well log is performed in Kern County, California</a:t>
            </a:r>
          </a:p>
          <a:p>
            <a:pPr marL="682625" indent="-682625"/>
            <a:r>
              <a:rPr lang="en-US" sz="2400" b="1" dirty="0">
                <a:solidFill>
                  <a:srgbClr val="002060"/>
                </a:solidFill>
              </a:rPr>
              <a:t>1931</a:t>
            </a:r>
            <a:r>
              <a:rPr lang="en-US" sz="2400" dirty="0">
                <a:solidFill>
                  <a:srgbClr val="002060"/>
                </a:solidFill>
              </a:rPr>
              <a:t> This was followed by another breakthrough, with the </a:t>
            </a:r>
            <a:r>
              <a:rPr lang="en-US" sz="2400" b="1" dirty="0">
                <a:solidFill>
                  <a:srgbClr val="FF0000"/>
                </a:solidFill>
              </a:rPr>
              <a:t>introduction of the Spontaneous Potential (SP) log</a:t>
            </a:r>
            <a:r>
              <a:rPr lang="en-US" sz="2400" dirty="0">
                <a:solidFill>
                  <a:srgbClr val="002060"/>
                </a:solidFill>
              </a:rPr>
              <a:t>.</a:t>
            </a:r>
          </a:p>
          <a:p>
            <a:endParaRPr lang="en-US" dirty="0">
              <a:solidFill>
                <a:srgbClr val="002060"/>
              </a:solidFill>
            </a:endParaRPr>
          </a:p>
        </p:txBody>
      </p:sp>
    </p:spTree>
    <p:extLst>
      <p:ext uri="{BB962C8B-B14F-4D97-AF65-F5344CB8AC3E}">
        <p14:creationId xmlns:p14="http://schemas.microsoft.com/office/powerpoint/2010/main" val="26337901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9081635-2D41-9541-A109-202B134504CC}" type="slidenum">
              <a:rPr lang="en-US" smtClean="0"/>
              <a:t>40</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Oil Market Outlook, Highlights, p 107</a:t>
            </a:r>
          </a:p>
        </p:txBody>
      </p:sp>
      <p:sp>
        <p:nvSpPr>
          <p:cNvPr id="5" name="Rectangle 4"/>
          <p:cNvSpPr/>
          <p:nvPr/>
        </p:nvSpPr>
        <p:spPr>
          <a:xfrm>
            <a:off x="1" y="1806172"/>
            <a:ext cx="8997696" cy="2308324"/>
          </a:xfrm>
          <a:prstGeom prst="rect">
            <a:avLst/>
          </a:prstGeom>
        </p:spPr>
        <p:txBody>
          <a:bodyPr wrap="square">
            <a:spAutoFit/>
          </a:bodyPr>
          <a:lstStyle/>
          <a:p>
            <a:pPr marL="285750" indent="-285750">
              <a:buFont typeface="Arial" panose="020B0604020202020204" pitchFamily="34" charset="0"/>
              <a:buChar char="•"/>
            </a:pPr>
            <a:r>
              <a:rPr lang="en-US" sz="2400" b="1" dirty="0">
                <a:solidFill>
                  <a:srgbClr val="FF0000"/>
                </a:solidFill>
              </a:rPr>
              <a:t>Tight oil production in the United States has been more resilient to the drop in oil prices than anticipated</a:t>
            </a:r>
            <a:r>
              <a:rPr lang="en-US" sz="2400" dirty="0">
                <a:solidFill>
                  <a:srgbClr val="002060"/>
                </a:solidFill>
              </a:rPr>
              <a:t> by many. The reaction to any price rebound will not be immediate. US tight oil production in the New Policies Scenario reaches a high point in the late-2020s at just over 6 </a:t>
            </a:r>
            <a:r>
              <a:rPr lang="en-US" sz="2400" dirty="0" err="1">
                <a:solidFill>
                  <a:srgbClr val="002060"/>
                </a:solidFill>
              </a:rPr>
              <a:t>mb</a:t>
            </a:r>
            <a:r>
              <a:rPr lang="en-US" sz="2400" dirty="0">
                <a:solidFill>
                  <a:srgbClr val="002060"/>
                </a:solidFill>
              </a:rPr>
              <a:t>/d. Helped by greater fuel efficiency and fuel switching, the </a:t>
            </a:r>
            <a:r>
              <a:rPr lang="en-US" sz="2400" b="1" dirty="0">
                <a:solidFill>
                  <a:srgbClr val="FF0000"/>
                </a:solidFill>
              </a:rPr>
              <a:t>United States all but eliminates net imports of oil by 2040</a:t>
            </a:r>
            <a:r>
              <a:rPr lang="en-US" sz="2400" dirty="0">
                <a:solidFill>
                  <a:srgbClr val="002060"/>
                </a:solidFill>
              </a:rPr>
              <a:t>.</a:t>
            </a:r>
          </a:p>
        </p:txBody>
      </p:sp>
      <p:sp>
        <p:nvSpPr>
          <p:cNvPr id="8" name="Title 1"/>
          <p:cNvSpPr>
            <a:spLocks noGrp="1"/>
          </p:cNvSpPr>
          <p:nvPr>
            <p:ph type="title"/>
          </p:nvPr>
        </p:nvSpPr>
        <p:spPr>
          <a:xfrm>
            <a:off x="1151235" y="274638"/>
            <a:ext cx="6162213" cy="1143000"/>
          </a:xfrm>
        </p:spPr>
        <p:txBody>
          <a:bodyPr>
            <a:noAutofit/>
          </a:bodyPr>
          <a:lstStyle/>
          <a:p>
            <a:r>
              <a:rPr lang="en-US" dirty="0"/>
              <a:t>WEO 2016 Oil Market Outlook</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41191762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9081635-2D41-9541-A109-202B134504CC}" type="slidenum">
              <a:rPr lang="en-US" smtClean="0"/>
              <a:t>41</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Oil Market Outlook, Highlights, p 107</a:t>
            </a:r>
          </a:p>
        </p:txBody>
      </p:sp>
      <p:sp>
        <p:nvSpPr>
          <p:cNvPr id="5" name="Rectangle 4"/>
          <p:cNvSpPr/>
          <p:nvPr/>
        </p:nvSpPr>
        <p:spPr>
          <a:xfrm>
            <a:off x="1" y="1806172"/>
            <a:ext cx="8997696" cy="4524315"/>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002060"/>
                </a:solidFill>
              </a:rPr>
              <a:t>Declines in production from existing conventional crude oil fields are equivalent to losing the current oil output of Iraq from the global balance every two years, providing a powerful underlying stimulus for the current rebalancing of the oil market. Yet there is also the risk of an over-correction: the volume of conventional crude oil resources receiving development approval in 2015 fell to its lowest level since the 1950s and the data for 2016 show no sign of a rebound. There is scope to recover from one or two years of suppressed project approvals, but with the level of demand growth seen in the New Policies Scenario, prolonging this into 2017 or beyond </a:t>
            </a:r>
            <a:r>
              <a:rPr lang="en-US" sz="2400" b="1" dirty="0">
                <a:solidFill>
                  <a:srgbClr val="FF0000"/>
                </a:solidFill>
              </a:rPr>
              <a:t>could lead to more volatile oil prices and a new boom-and-bust cycle for the industry</a:t>
            </a:r>
            <a:r>
              <a:rPr lang="en-US" sz="2400" dirty="0">
                <a:solidFill>
                  <a:srgbClr val="002060"/>
                </a:solidFill>
              </a:rPr>
              <a:t>.	</a:t>
            </a:r>
          </a:p>
        </p:txBody>
      </p:sp>
      <p:sp>
        <p:nvSpPr>
          <p:cNvPr id="8" name="Title 1"/>
          <p:cNvSpPr>
            <a:spLocks noGrp="1"/>
          </p:cNvSpPr>
          <p:nvPr>
            <p:ph type="title"/>
          </p:nvPr>
        </p:nvSpPr>
        <p:spPr>
          <a:xfrm>
            <a:off x="1151235" y="274638"/>
            <a:ext cx="6162213" cy="1143000"/>
          </a:xfrm>
        </p:spPr>
        <p:txBody>
          <a:bodyPr>
            <a:noAutofit/>
          </a:bodyPr>
          <a:lstStyle/>
          <a:p>
            <a:r>
              <a:rPr lang="en-US" dirty="0"/>
              <a:t>WEO 2016 Oil Market Outlook</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33414155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9081635-2D41-9541-A109-202B134504CC}" type="slidenum">
              <a:rPr lang="en-US" smtClean="0"/>
              <a:t>42</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Oil Market Outlook, Highlights, p 107</a:t>
            </a:r>
          </a:p>
        </p:txBody>
      </p:sp>
      <p:sp>
        <p:nvSpPr>
          <p:cNvPr id="5" name="Rectangle 4"/>
          <p:cNvSpPr/>
          <p:nvPr/>
        </p:nvSpPr>
        <p:spPr>
          <a:xfrm>
            <a:off x="1" y="1806172"/>
            <a:ext cx="8997696" cy="3046988"/>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002060"/>
                </a:solidFill>
              </a:rPr>
              <a:t>There is no reason to assume widespread stranding of upstream assets for oil, even in a drive to </a:t>
            </a:r>
            <a:r>
              <a:rPr lang="en-US" sz="2400" dirty="0" err="1">
                <a:solidFill>
                  <a:srgbClr val="002060"/>
                </a:solidFill>
              </a:rPr>
              <a:t>decarbonise</a:t>
            </a:r>
            <a:r>
              <a:rPr lang="en-US" sz="2400" dirty="0">
                <a:solidFill>
                  <a:srgbClr val="002060"/>
                </a:solidFill>
              </a:rPr>
              <a:t> the energy sector, as in the 450 Scenario, provided governments pursue unambiguous policies to that end. </a:t>
            </a:r>
            <a:r>
              <a:rPr lang="en-US" sz="2400" b="1" dirty="0">
                <a:solidFill>
                  <a:srgbClr val="FF0000"/>
                </a:solidFill>
              </a:rPr>
              <a:t>Investment in oil and gas, albeit at reduced pace, remains an essential component of an orderly transition to a low-carbon future</a:t>
            </a:r>
            <a:r>
              <a:rPr lang="en-US" sz="2400" dirty="0">
                <a:solidFill>
                  <a:srgbClr val="002060"/>
                </a:solidFill>
              </a:rPr>
              <a:t>. But abrupt changes to climate policymaking or </a:t>
            </a:r>
            <a:r>
              <a:rPr lang="en-US" sz="2400" dirty="0" err="1">
                <a:solidFill>
                  <a:srgbClr val="002060"/>
                </a:solidFill>
              </a:rPr>
              <a:t>misjudgements</a:t>
            </a:r>
            <a:r>
              <a:rPr lang="en-US" sz="2400" dirty="0">
                <a:solidFill>
                  <a:srgbClr val="002060"/>
                </a:solidFill>
              </a:rPr>
              <a:t> of future oil demand by the oil industry could lead to more severe financial losses.</a:t>
            </a:r>
          </a:p>
        </p:txBody>
      </p:sp>
      <p:sp>
        <p:nvSpPr>
          <p:cNvPr id="8" name="Title 1"/>
          <p:cNvSpPr>
            <a:spLocks noGrp="1"/>
          </p:cNvSpPr>
          <p:nvPr>
            <p:ph type="title"/>
          </p:nvPr>
        </p:nvSpPr>
        <p:spPr>
          <a:xfrm>
            <a:off x="1151235" y="274638"/>
            <a:ext cx="6162213" cy="1143000"/>
          </a:xfrm>
        </p:spPr>
        <p:txBody>
          <a:bodyPr>
            <a:noAutofit/>
          </a:bodyPr>
          <a:lstStyle/>
          <a:p>
            <a:r>
              <a:rPr lang="en-US" dirty="0"/>
              <a:t>WEO 2016 Oil Market Outlook</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40042484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9081635-2D41-9541-A109-202B134504CC}" type="slidenum">
              <a:rPr lang="en-US" smtClean="0"/>
              <a:t>43</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Oil Market Outlook, Highlights, p 107</a:t>
            </a:r>
          </a:p>
        </p:txBody>
      </p:sp>
      <p:sp>
        <p:nvSpPr>
          <p:cNvPr id="5" name="Rectangle 4"/>
          <p:cNvSpPr/>
          <p:nvPr/>
        </p:nvSpPr>
        <p:spPr>
          <a:xfrm>
            <a:off x="1" y="1806172"/>
            <a:ext cx="8997696" cy="3416320"/>
          </a:xfrm>
          <a:prstGeom prst="rect">
            <a:avLst/>
          </a:prstGeom>
        </p:spPr>
        <p:txBody>
          <a:bodyPr wrap="square">
            <a:spAutoFit/>
          </a:bodyPr>
          <a:lstStyle/>
          <a:p>
            <a:pPr marL="285750" indent="-285750">
              <a:buFont typeface="Arial" panose="020B0604020202020204" pitchFamily="34" charset="0"/>
              <a:buChar char="•"/>
            </a:pPr>
            <a:r>
              <a:rPr lang="en-US" sz="2400" dirty="0">
                <a:solidFill>
                  <a:schemeClr val="bg1"/>
                </a:solidFill>
              </a:rPr>
              <a:t>Global natural </a:t>
            </a:r>
            <a:r>
              <a:rPr lang="en-US" sz="2400" b="1" dirty="0">
                <a:solidFill>
                  <a:srgbClr val="FF0000"/>
                </a:solidFill>
              </a:rPr>
              <a:t>gas demand grows by nearly half </a:t>
            </a:r>
            <a:r>
              <a:rPr lang="en-US" sz="2400" dirty="0">
                <a:solidFill>
                  <a:schemeClr val="bg1"/>
                </a:solidFill>
              </a:rPr>
              <a:t>over the outlook period in the New Policies Scenario. </a:t>
            </a:r>
          </a:p>
          <a:p>
            <a:pPr marL="285750" indent="-285750">
              <a:buFont typeface="Arial" panose="020B0604020202020204" pitchFamily="34" charset="0"/>
              <a:buChar char="•"/>
            </a:pPr>
            <a:r>
              <a:rPr lang="en-US" sz="2400" dirty="0">
                <a:solidFill>
                  <a:schemeClr val="bg1"/>
                </a:solidFill>
              </a:rPr>
              <a:t>The annual growth rate of 1.5% is lower than the 2.3% observed over the past 25 years, but </a:t>
            </a:r>
            <a:r>
              <a:rPr lang="en-US" sz="2400" b="1" dirty="0">
                <a:solidFill>
                  <a:srgbClr val="FF0000"/>
                </a:solidFill>
              </a:rPr>
              <a:t>gas is nonetheless the fastest growing among the fossil fuels </a:t>
            </a:r>
            <a:r>
              <a:rPr lang="en-US" sz="2400" dirty="0">
                <a:solidFill>
                  <a:schemeClr val="bg1"/>
                </a:solidFill>
              </a:rPr>
              <a:t>and increases its share in global primary energy demand from 21% today to 24% in 2040. </a:t>
            </a:r>
          </a:p>
          <a:p>
            <a:pPr marL="285750" indent="-285750">
              <a:buFont typeface="Arial" panose="020B0604020202020204" pitchFamily="34" charset="0"/>
              <a:buChar char="•"/>
            </a:pPr>
            <a:r>
              <a:rPr lang="en-US" sz="2400" dirty="0">
                <a:solidFill>
                  <a:schemeClr val="bg1"/>
                </a:solidFill>
              </a:rPr>
              <a:t>In contrast, in the 450 Scenario, gas use plateaus from the 2030s, but as a relatively clean and flexible fuel, gas still sees its share increasing slightly. </a:t>
            </a:r>
          </a:p>
        </p:txBody>
      </p:sp>
      <p:sp>
        <p:nvSpPr>
          <p:cNvPr id="8" name="Title 1"/>
          <p:cNvSpPr>
            <a:spLocks noGrp="1"/>
          </p:cNvSpPr>
          <p:nvPr>
            <p:ph type="title"/>
          </p:nvPr>
        </p:nvSpPr>
        <p:spPr>
          <a:xfrm>
            <a:off x="1151235" y="274638"/>
            <a:ext cx="6162213" cy="1143000"/>
          </a:xfrm>
        </p:spPr>
        <p:txBody>
          <a:bodyPr>
            <a:noAutofit/>
          </a:bodyPr>
          <a:lstStyle/>
          <a:p>
            <a:r>
              <a:rPr lang="en-US" dirty="0"/>
              <a:t>WEO 2016 Gas Market Outlook</a:t>
            </a:r>
          </a:p>
        </p:txBody>
      </p:sp>
      <p:pic>
        <p:nvPicPr>
          <p:cNvPr id="6" name="Picture 5"/>
          <p:cNvPicPr>
            <a:picLocks noChangeAspect="1"/>
          </p:cNvPicPr>
          <p:nvPr/>
        </p:nvPicPr>
        <p:blipFill>
          <a:blip r:embed="rId3"/>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35645998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World Energy Demand</a:t>
            </a:r>
          </a:p>
        </p:txBody>
      </p:sp>
      <p:sp>
        <p:nvSpPr>
          <p:cNvPr id="7" name="Slide Number Placeholder 6"/>
          <p:cNvSpPr>
            <a:spLocks noGrp="1"/>
          </p:cNvSpPr>
          <p:nvPr>
            <p:ph type="sldNum" sz="quarter" idx="12"/>
          </p:nvPr>
        </p:nvSpPr>
        <p:spPr/>
        <p:txBody>
          <a:bodyPr/>
          <a:lstStyle/>
          <a:p>
            <a:fld id="{89081635-2D41-9541-A109-202B134504CC}" type="slidenum">
              <a:rPr lang="en-US" smtClean="0"/>
              <a:t>44</a:t>
            </a:fld>
            <a:endParaRPr lang="en-US"/>
          </a:p>
        </p:txBody>
      </p:sp>
      <p:sp>
        <p:nvSpPr>
          <p:cNvPr id="4" name="Rectangle 3"/>
          <p:cNvSpPr/>
          <p:nvPr/>
        </p:nvSpPr>
        <p:spPr>
          <a:xfrm>
            <a:off x="103486" y="6366516"/>
            <a:ext cx="7563678" cy="523220"/>
          </a:xfrm>
          <a:prstGeom prst="rect">
            <a:avLst/>
          </a:prstGeom>
        </p:spPr>
        <p:txBody>
          <a:bodyPr wrap="square">
            <a:spAutoFit/>
          </a:bodyPr>
          <a:lstStyle/>
          <a:p>
            <a:r>
              <a:rPr lang="en-US" sz="1400" dirty="0">
                <a:solidFill>
                  <a:srgbClr val="002060"/>
                </a:solidFill>
              </a:rPr>
              <a:t>Source: WEO 2016, Table 2.1, p 60</a:t>
            </a:r>
          </a:p>
          <a:p>
            <a:endParaRPr lang="en-US" sz="1400" dirty="0">
              <a:solidFill>
                <a:srgbClr val="002060"/>
              </a:solidFill>
            </a:endParaRPr>
          </a:p>
        </p:txBody>
      </p:sp>
      <p:pic>
        <p:nvPicPr>
          <p:cNvPr id="3" name="Picture 2"/>
          <p:cNvPicPr>
            <a:picLocks noChangeAspect="1"/>
          </p:cNvPicPr>
          <p:nvPr/>
        </p:nvPicPr>
        <p:blipFill rotWithShape="1">
          <a:blip r:embed="rId3"/>
          <a:srcRect l="8163" t="20885" r="53368" b="32857"/>
          <a:stretch/>
        </p:blipFill>
        <p:spPr>
          <a:xfrm>
            <a:off x="105747" y="1701407"/>
            <a:ext cx="6901543" cy="4668152"/>
          </a:xfrm>
          <a:prstGeom prst="rect">
            <a:avLst/>
          </a:prstGeom>
        </p:spPr>
      </p:pic>
      <p:pic>
        <p:nvPicPr>
          <p:cNvPr id="8" name="Picture 7"/>
          <p:cNvPicPr>
            <a:picLocks noChangeAspect="1"/>
          </p:cNvPicPr>
          <p:nvPr/>
        </p:nvPicPr>
        <p:blipFill>
          <a:blip r:embed="rId4"/>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42127897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Future World Energy Demand</a:t>
            </a:r>
          </a:p>
        </p:txBody>
      </p:sp>
      <p:sp>
        <p:nvSpPr>
          <p:cNvPr id="7" name="Slide Number Placeholder 6"/>
          <p:cNvSpPr>
            <a:spLocks noGrp="1"/>
          </p:cNvSpPr>
          <p:nvPr>
            <p:ph type="sldNum" sz="quarter" idx="12"/>
          </p:nvPr>
        </p:nvSpPr>
        <p:spPr/>
        <p:txBody>
          <a:bodyPr/>
          <a:lstStyle/>
          <a:p>
            <a:fld id="{89081635-2D41-9541-A109-202B134504CC}" type="slidenum">
              <a:rPr lang="en-US" smtClean="0"/>
              <a:t>45</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Table 2.1, page 61</a:t>
            </a:r>
          </a:p>
        </p:txBody>
      </p:sp>
      <p:pic>
        <p:nvPicPr>
          <p:cNvPr id="5" name="Picture 4"/>
          <p:cNvPicPr>
            <a:picLocks noChangeAspect="1"/>
          </p:cNvPicPr>
          <p:nvPr/>
        </p:nvPicPr>
        <p:blipFill>
          <a:blip r:embed="rId3"/>
          <a:stretch>
            <a:fillRect/>
          </a:stretch>
        </p:blipFill>
        <p:spPr>
          <a:xfrm>
            <a:off x="103486" y="1714493"/>
            <a:ext cx="4783544" cy="3566633"/>
          </a:xfrm>
          <a:prstGeom prst="rect">
            <a:avLst/>
          </a:prstGeom>
        </p:spPr>
      </p:pic>
      <p:pic>
        <p:nvPicPr>
          <p:cNvPr id="6" name="Picture 5"/>
          <p:cNvPicPr>
            <a:picLocks noChangeAspect="1"/>
          </p:cNvPicPr>
          <p:nvPr/>
        </p:nvPicPr>
        <p:blipFill>
          <a:blip r:embed="rId4"/>
          <a:stretch>
            <a:fillRect/>
          </a:stretch>
        </p:blipFill>
        <p:spPr>
          <a:xfrm>
            <a:off x="4887030" y="1714494"/>
            <a:ext cx="4052006" cy="3053167"/>
          </a:xfrm>
          <a:prstGeom prst="rect">
            <a:avLst/>
          </a:prstGeom>
        </p:spPr>
      </p:pic>
      <p:pic>
        <p:nvPicPr>
          <p:cNvPr id="10" name="Picture 9"/>
          <p:cNvPicPr>
            <a:picLocks noChangeAspect="1"/>
          </p:cNvPicPr>
          <p:nvPr/>
        </p:nvPicPr>
        <p:blipFill>
          <a:blip r:embed="rId5"/>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7962052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Future World Energy Demand</a:t>
            </a:r>
          </a:p>
        </p:txBody>
      </p:sp>
      <p:sp>
        <p:nvSpPr>
          <p:cNvPr id="7" name="Slide Number Placeholder 6"/>
          <p:cNvSpPr>
            <a:spLocks noGrp="1"/>
          </p:cNvSpPr>
          <p:nvPr>
            <p:ph type="sldNum" sz="quarter" idx="12"/>
          </p:nvPr>
        </p:nvSpPr>
        <p:spPr/>
        <p:txBody>
          <a:bodyPr/>
          <a:lstStyle/>
          <a:p>
            <a:fld id="{89081635-2D41-9541-A109-202B134504CC}" type="slidenum">
              <a:rPr lang="en-US" smtClean="0"/>
              <a:t>46</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Table 2.1, page 61</a:t>
            </a:r>
          </a:p>
        </p:txBody>
      </p:sp>
      <p:pic>
        <p:nvPicPr>
          <p:cNvPr id="10" name="Picture 9"/>
          <p:cNvPicPr>
            <a:picLocks noChangeAspect="1"/>
          </p:cNvPicPr>
          <p:nvPr/>
        </p:nvPicPr>
        <p:blipFill>
          <a:blip r:embed="rId3"/>
          <a:stretch>
            <a:fillRect/>
          </a:stretch>
        </p:blipFill>
        <p:spPr>
          <a:xfrm>
            <a:off x="103486" y="227456"/>
            <a:ext cx="1047750" cy="1047750"/>
          </a:xfrm>
          <a:prstGeom prst="rect">
            <a:avLst/>
          </a:prstGeom>
        </p:spPr>
      </p:pic>
      <p:pic>
        <p:nvPicPr>
          <p:cNvPr id="3" name="Picture 2"/>
          <p:cNvPicPr>
            <a:picLocks noChangeAspect="1"/>
          </p:cNvPicPr>
          <p:nvPr/>
        </p:nvPicPr>
        <p:blipFill rotWithShape="1">
          <a:blip r:embed="rId4"/>
          <a:srcRect l="27000" t="28222" r="40875" b="18889"/>
          <a:stretch/>
        </p:blipFill>
        <p:spPr>
          <a:xfrm>
            <a:off x="103486" y="1760220"/>
            <a:ext cx="5085734" cy="4709746"/>
          </a:xfrm>
          <a:prstGeom prst="rect">
            <a:avLst/>
          </a:prstGeom>
        </p:spPr>
      </p:pic>
    </p:spTree>
    <p:extLst>
      <p:ext uri="{BB962C8B-B14F-4D97-AF65-F5344CB8AC3E}">
        <p14:creationId xmlns:p14="http://schemas.microsoft.com/office/powerpoint/2010/main" val="15992206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World Energy Demand</a:t>
            </a:r>
          </a:p>
        </p:txBody>
      </p:sp>
      <p:sp>
        <p:nvSpPr>
          <p:cNvPr id="7" name="Slide Number Placeholder 6"/>
          <p:cNvSpPr>
            <a:spLocks noGrp="1"/>
          </p:cNvSpPr>
          <p:nvPr>
            <p:ph type="sldNum" sz="quarter" idx="12"/>
          </p:nvPr>
        </p:nvSpPr>
        <p:spPr/>
        <p:txBody>
          <a:bodyPr/>
          <a:lstStyle/>
          <a:p>
            <a:fld id="{89081635-2D41-9541-A109-202B134504CC}" type="slidenum">
              <a:rPr lang="en-US" smtClean="0"/>
              <a:t>47</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Table 2.3, p 65</a:t>
            </a:r>
          </a:p>
        </p:txBody>
      </p:sp>
      <p:pic>
        <p:nvPicPr>
          <p:cNvPr id="3" name="Picture 2"/>
          <p:cNvPicPr>
            <a:picLocks noChangeAspect="1"/>
          </p:cNvPicPr>
          <p:nvPr/>
        </p:nvPicPr>
        <p:blipFill rotWithShape="1">
          <a:blip r:embed="rId3"/>
          <a:srcRect l="6154" t="32881" r="45989" b="25800"/>
          <a:stretch/>
        </p:blipFill>
        <p:spPr>
          <a:xfrm>
            <a:off x="200966" y="1766850"/>
            <a:ext cx="8752116" cy="4250453"/>
          </a:xfrm>
          <a:prstGeom prst="rect">
            <a:avLst/>
          </a:prstGeom>
        </p:spPr>
      </p:pic>
      <p:sp>
        <p:nvSpPr>
          <p:cNvPr id="5" name="TextBox 4"/>
          <p:cNvSpPr txBox="1"/>
          <p:nvPr/>
        </p:nvSpPr>
        <p:spPr>
          <a:xfrm>
            <a:off x="3078336" y="5586662"/>
            <a:ext cx="4415629" cy="1200329"/>
          </a:xfrm>
          <a:prstGeom prst="rect">
            <a:avLst/>
          </a:prstGeom>
          <a:solidFill>
            <a:schemeClr val="tx1"/>
          </a:solidFill>
          <a:ln w="38100">
            <a:solidFill>
              <a:srgbClr val="002060"/>
            </a:solidFill>
          </a:ln>
        </p:spPr>
        <p:txBody>
          <a:bodyPr wrap="square" rtlCol="0">
            <a:spAutoFit/>
          </a:bodyPr>
          <a:lstStyle/>
          <a:p>
            <a:pPr algn="ctr"/>
            <a:r>
              <a:rPr lang="en-US" dirty="0">
                <a:solidFill>
                  <a:srgbClr val="002060"/>
                </a:solidFill>
              </a:rPr>
              <a:t>Fraction oil, gas and coal</a:t>
            </a:r>
          </a:p>
          <a:p>
            <a:r>
              <a:rPr lang="en-US" dirty="0">
                <a:solidFill>
                  <a:srgbClr val="002060"/>
                </a:solidFill>
              </a:rPr>
              <a:t>81%                                                                 74%</a:t>
            </a:r>
          </a:p>
          <a:p>
            <a:pPr algn="ctr"/>
            <a:r>
              <a:rPr lang="en-US" dirty="0">
                <a:solidFill>
                  <a:srgbClr val="002060"/>
                </a:solidFill>
              </a:rPr>
              <a:t>Fraction oil and gas</a:t>
            </a:r>
          </a:p>
          <a:p>
            <a:r>
              <a:rPr lang="en-US" dirty="0">
                <a:solidFill>
                  <a:srgbClr val="002060"/>
                </a:solidFill>
              </a:rPr>
              <a:t>52%								   51%</a:t>
            </a:r>
          </a:p>
        </p:txBody>
      </p:sp>
      <p:pic>
        <p:nvPicPr>
          <p:cNvPr id="8" name="Picture 7"/>
          <p:cNvPicPr>
            <a:picLocks noChangeAspect="1"/>
          </p:cNvPicPr>
          <p:nvPr/>
        </p:nvPicPr>
        <p:blipFill>
          <a:blip r:embed="rId4"/>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13349897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World Energy Demand</a:t>
            </a:r>
          </a:p>
        </p:txBody>
      </p:sp>
      <p:sp>
        <p:nvSpPr>
          <p:cNvPr id="7" name="Slide Number Placeholder 6"/>
          <p:cNvSpPr>
            <a:spLocks noGrp="1"/>
          </p:cNvSpPr>
          <p:nvPr>
            <p:ph type="sldNum" sz="quarter" idx="12"/>
          </p:nvPr>
        </p:nvSpPr>
        <p:spPr/>
        <p:txBody>
          <a:bodyPr/>
          <a:lstStyle/>
          <a:p>
            <a:fld id="{89081635-2D41-9541-A109-202B134504CC}" type="slidenum">
              <a:rPr lang="en-US" smtClean="0"/>
              <a:t>48</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Table 2.3, p 65</a:t>
            </a:r>
          </a:p>
        </p:txBody>
      </p:sp>
      <p:pic>
        <p:nvPicPr>
          <p:cNvPr id="8" name="Picture 7"/>
          <p:cNvPicPr>
            <a:picLocks noChangeAspect="1"/>
          </p:cNvPicPr>
          <p:nvPr/>
        </p:nvPicPr>
        <p:blipFill>
          <a:blip r:embed="rId3"/>
          <a:stretch>
            <a:fillRect/>
          </a:stretch>
        </p:blipFill>
        <p:spPr>
          <a:xfrm>
            <a:off x="103486" y="227456"/>
            <a:ext cx="1047750" cy="1047750"/>
          </a:xfrm>
          <a:prstGeom prst="rect">
            <a:avLst/>
          </a:prstGeom>
        </p:spPr>
      </p:pic>
      <p:pic>
        <p:nvPicPr>
          <p:cNvPr id="5" name="Picture 4"/>
          <p:cNvPicPr>
            <a:picLocks noChangeAspect="1"/>
          </p:cNvPicPr>
          <p:nvPr/>
        </p:nvPicPr>
        <p:blipFill>
          <a:blip r:embed="rId4"/>
          <a:stretch>
            <a:fillRect/>
          </a:stretch>
        </p:blipFill>
        <p:spPr>
          <a:xfrm>
            <a:off x="103486" y="1819726"/>
            <a:ext cx="8878824" cy="4124370"/>
          </a:xfrm>
          <a:prstGeom prst="rect">
            <a:avLst/>
          </a:prstGeom>
        </p:spPr>
      </p:pic>
    </p:spTree>
    <p:extLst>
      <p:ext uri="{BB962C8B-B14F-4D97-AF65-F5344CB8AC3E}">
        <p14:creationId xmlns:p14="http://schemas.microsoft.com/office/powerpoint/2010/main" val="22783789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Global Oil Demand</a:t>
            </a:r>
          </a:p>
        </p:txBody>
      </p:sp>
      <p:sp>
        <p:nvSpPr>
          <p:cNvPr id="7" name="Slide Number Placeholder 6"/>
          <p:cNvSpPr>
            <a:spLocks noGrp="1"/>
          </p:cNvSpPr>
          <p:nvPr>
            <p:ph type="sldNum" sz="quarter" idx="12"/>
          </p:nvPr>
        </p:nvSpPr>
        <p:spPr/>
        <p:txBody>
          <a:bodyPr/>
          <a:lstStyle/>
          <a:p>
            <a:fld id="{89081635-2D41-9541-A109-202B134504CC}" type="slidenum">
              <a:rPr lang="en-US" smtClean="0"/>
              <a:t>49</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Figure 3.1, P 110</a:t>
            </a:r>
          </a:p>
        </p:txBody>
      </p:sp>
      <p:pic>
        <p:nvPicPr>
          <p:cNvPr id="3" name="Picture 2"/>
          <p:cNvPicPr>
            <a:picLocks noChangeAspect="1"/>
          </p:cNvPicPr>
          <p:nvPr/>
        </p:nvPicPr>
        <p:blipFill rotWithShape="1">
          <a:blip r:embed="rId3"/>
          <a:srcRect l="25822" t="25312" r="28493" b="26104"/>
          <a:stretch/>
        </p:blipFill>
        <p:spPr>
          <a:xfrm>
            <a:off x="5951" y="1599990"/>
            <a:ext cx="7992002" cy="4780822"/>
          </a:xfrm>
          <a:prstGeom prst="rect">
            <a:avLst/>
          </a:prstGeom>
        </p:spPr>
      </p:pic>
      <p:pic>
        <p:nvPicPr>
          <p:cNvPr id="6" name="Picture 5"/>
          <p:cNvPicPr>
            <a:picLocks noChangeAspect="1"/>
          </p:cNvPicPr>
          <p:nvPr/>
        </p:nvPicPr>
        <p:blipFill>
          <a:blip r:embed="rId4"/>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3662811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50000"/>
              </a:schemeClr>
            </a:gs>
            <a:gs pos="100000">
              <a:schemeClr val="bg2">
                <a:shade val="30000"/>
                <a:satMod val="200000"/>
              </a:schemeClr>
            </a:gs>
          </a:gsLst>
          <a:path path="rect">
            <a:fillToRect t="100000" r="100000"/>
          </a:path>
          <a:tileRect l="-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4563" y="274638"/>
            <a:ext cx="6958886" cy="1143000"/>
          </a:xfrm>
        </p:spPr>
        <p:txBody>
          <a:bodyPr>
            <a:noAutofit/>
          </a:bodyPr>
          <a:lstStyle/>
          <a:p>
            <a:r>
              <a:rPr lang="en-US" dirty="0"/>
              <a:t>Electric Logs</a:t>
            </a:r>
          </a:p>
        </p:txBody>
      </p:sp>
      <p:sp>
        <p:nvSpPr>
          <p:cNvPr id="7" name="Slide Number Placeholder 6"/>
          <p:cNvSpPr>
            <a:spLocks noGrp="1"/>
          </p:cNvSpPr>
          <p:nvPr>
            <p:ph type="sldNum" sz="quarter" idx="12"/>
          </p:nvPr>
        </p:nvSpPr>
        <p:spPr/>
        <p:txBody>
          <a:bodyPr/>
          <a:lstStyle/>
          <a:p>
            <a:fld id="{89081635-2D41-9541-A109-202B134504CC}" type="slidenum">
              <a:rPr lang="en-US" smtClean="0"/>
              <a:t>5</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“Spudding In”, Bill </a:t>
            </a:r>
            <a:r>
              <a:rPr lang="en-US" sz="1400" dirty="0" err="1">
                <a:solidFill>
                  <a:srgbClr val="002060"/>
                </a:solidFill>
              </a:rPr>
              <a:t>Rintoul</a:t>
            </a:r>
            <a:r>
              <a:rPr lang="en-US" sz="1400" dirty="0">
                <a:solidFill>
                  <a:srgbClr val="002060"/>
                </a:solidFill>
              </a:rPr>
              <a:t>, 1976</a:t>
            </a:r>
          </a:p>
        </p:txBody>
      </p:sp>
      <p:sp>
        <p:nvSpPr>
          <p:cNvPr id="8" name="TextBox 7"/>
          <p:cNvSpPr txBox="1"/>
          <p:nvPr/>
        </p:nvSpPr>
        <p:spPr>
          <a:xfrm>
            <a:off x="151009" y="5582702"/>
            <a:ext cx="5388554" cy="646331"/>
          </a:xfrm>
          <a:prstGeom prst="rect">
            <a:avLst/>
          </a:prstGeom>
          <a:noFill/>
          <a:ln>
            <a:solidFill>
              <a:schemeClr val="tx1">
                <a:lumMod val="65000"/>
              </a:schemeClr>
            </a:solidFill>
          </a:ln>
        </p:spPr>
        <p:txBody>
          <a:bodyPr wrap="square" rtlCol="0">
            <a:spAutoFit/>
          </a:bodyPr>
          <a:lstStyle/>
          <a:p>
            <a:r>
              <a:rPr lang="en-US" dirty="0">
                <a:solidFill>
                  <a:srgbClr val="002060"/>
                </a:solidFill>
              </a:rPr>
              <a:t>Gilbert </a:t>
            </a:r>
            <a:r>
              <a:rPr lang="en-US" dirty="0" err="1">
                <a:solidFill>
                  <a:srgbClr val="002060"/>
                </a:solidFill>
              </a:rPr>
              <a:t>Deschatre</a:t>
            </a:r>
            <a:r>
              <a:rPr lang="en-US" dirty="0">
                <a:solidFill>
                  <a:srgbClr val="002060"/>
                </a:solidFill>
              </a:rPr>
              <a:t> and Jacques </a:t>
            </a:r>
            <a:r>
              <a:rPr lang="en-US" dirty="0" err="1">
                <a:solidFill>
                  <a:srgbClr val="002060"/>
                </a:solidFill>
              </a:rPr>
              <a:t>Gallois</a:t>
            </a:r>
            <a:r>
              <a:rPr lang="en-US" dirty="0">
                <a:solidFill>
                  <a:srgbClr val="002060"/>
                </a:solidFill>
              </a:rPr>
              <a:t> with the first electrical logging truck in California, 1933</a:t>
            </a:r>
            <a:endParaRPr lang="en-US" dirty="0"/>
          </a:p>
        </p:txBody>
      </p:sp>
      <p:pic>
        <p:nvPicPr>
          <p:cNvPr id="5" name="Picture 4"/>
          <p:cNvPicPr>
            <a:picLocks noChangeAspect="1"/>
          </p:cNvPicPr>
          <p:nvPr/>
        </p:nvPicPr>
        <p:blipFill rotWithShape="1">
          <a:blip r:embed="rId3"/>
          <a:srcRect l="9986" t="35969" r="15617" b="23566"/>
          <a:stretch/>
        </p:blipFill>
        <p:spPr>
          <a:xfrm>
            <a:off x="151008" y="1756635"/>
            <a:ext cx="5423923" cy="3826067"/>
          </a:xfrm>
          <a:prstGeom prst="rect">
            <a:avLst/>
          </a:prstGeom>
        </p:spPr>
      </p:pic>
      <p:sp>
        <p:nvSpPr>
          <p:cNvPr id="10" name="Rectangle 9"/>
          <p:cNvSpPr/>
          <p:nvPr/>
        </p:nvSpPr>
        <p:spPr>
          <a:xfrm>
            <a:off x="5677785" y="1806172"/>
            <a:ext cx="3319911" cy="3046988"/>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002060"/>
                </a:solidFill>
              </a:rPr>
              <a:t>Jacques </a:t>
            </a:r>
            <a:r>
              <a:rPr lang="en-US" sz="2400" dirty="0" err="1">
                <a:solidFill>
                  <a:srgbClr val="002060"/>
                </a:solidFill>
              </a:rPr>
              <a:t>Gallois</a:t>
            </a:r>
            <a:r>
              <a:rPr lang="en-US" sz="2400" dirty="0">
                <a:solidFill>
                  <a:srgbClr val="002060"/>
                </a:solidFill>
              </a:rPr>
              <a:t> made the first electric log run in California at Shell’s Boston Land Company No 1 at </a:t>
            </a:r>
            <a:r>
              <a:rPr lang="en-US" sz="2400" dirty="0" err="1">
                <a:solidFill>
                  <a:srgbClr val="002060"/>
                </a:solidFill>
              </a:rPr>
              <a:t>Westhaven</a:t>
            </a:r>
            <a:r>
              <a:rPr lang="en-US" sz="2400" dirty="0">
                <a:solidFill>
                  <a:srgbClr val="002060"/>
                </a:solidFill>
              </a:rPr>
              <a:t> near Huron, Kings County, on August 15, 1929.</a:t>
            </a:r>
          </a:p>
        </p:txBody>
      </p:sp>
    </p:spTree>
    <p:extLst>
      <p:ext uri="{BB962C8B-B14F-4D97-AF65-F5344CB8AC3E}">
        <p14:creationId xmlns:p14="http://schemas.microsoft.com/office/powerpoint/2010/main" val="21112506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Global Oil Demand</a:t>
            </a:r>
          </a:p>
        </p:txBody>
      </p:sp>
      <p:sp>
        <p:nvSpPr>
          <p:cNvPr id="7" name="Slide Number Placeholder 6"/>
          <p:cNvSpPr>
            <a:spLocks noGrp="1"/>
          </p:cNvSpPr>
          <p:nvPr>
            <p:ph type="sldNum" sz="quarter" idx="12"/>
          </p:nvPr>
        </p:nvSpPr>
        <p:spPr/>
        <p:txBody>
          <a:bodyPr/>
          <a:lstStyle/>
          <a:p>
            <a:fld id="{89081635-2D41-9541-A109-202B134504CC}" type="slidenum">
              <a:rPr lang="en-US" smtClean="0"/>
              <a:t>50</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Table 3.2, p 115</a:t>
            </a:r>
          </a:p>
        </p:txBody>
      </p:sp>
      <p:pic>
        <p:nvPicPr>
          <p:cNvPr id="5" name="Picture 4"/>
          <p:cNvPicPr>
            <a:picLocks noChangeAspect="1"/>
          </p:cNvPicPr>
          <p:nvPr/>
        </p:nvPicPr>
        <p:blipFill>
          <a:blip r:embed="rId3"/>
          <a:stretch>
            <a:fillRect/>
          </a:stretch>
        </p:blipFill>
        <p:spPr>
          <a:xfrm>
            <a:off x="186554" y="1733155"/>
            <a:ext cx="4413438" cy="3670376"/>
          </a:xfrm>
          <a:prstGeom prst="rect">
            <a:avLst/>
          </a:prstGeom>
        </p:spPr>
      </p:pic>
      <p:pic>
        <p:nvPicPr>
          <p:cNvPr id="6" name="Picture 5"/>
          <p:cNvPicPr>
            <a:picLocks noChangeAspect="1"/>
          </p:cNvPicPr>
          <p:nvPr/>
        </p:nvPicPr>
        <p:blipFill>
          <a:blip r:embed="rId4"/>
          <a:stretch>
            <a:fillRect/>
          </a:stretch>
        </p:blipFill>
        <p:spPr>
          <a:xfrm>
            <a:off x="4572000" y="1717325"/>
            <a:ext cx="4319784" cy="3470495"/>
          </a:xfrm>
          <a:prstGeom prst="rect">
            <a:avLst/>
          </a:prstGeom>
        </p:spPr>
      </p:pic>
      <p:pic>
        <p:nvPicPr>
          <p:cNvPr id="10" name="Picture 9"/>
          <p:cNvPicPr>
            <a:picLocks noChangeAspect="1"/>
          </p:cNvPicPr>
          <p:nvPr/>
        </p:nvPicPr>
        <p:blipFill>
          <a:blip r:embed="rId5"/>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36395029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Mexico Oil Production</a:t>
            </a:r>
          </a:p>
        </p:txBody>
      </p:sp>
      <p:sp>
        <p:nvSpPr>
          <p:cNvPr id="7" name="Slide Number Placeholder 6"/>
          <p:cNvSpPr>
            <a:spLocks noGrp="1"/>
          </p:cNvSpPr>
          <p:nvPr>
            <p:ph type="sldNum" sz="quarter" idx="12"/>
          </p:nvPr>
        </p:nvSpPr>
        <p:spPr/>
        <p:txBody>
          <a:bodyPr/>
          <a:lstStyle/>
          <a:p>
            <a:fld id="{89081635-2D41-9541-A109-202B134504CC}" type="slidenum">
              <a:rPr lang="en-US" smtClean="0"/>
              <a:t>51</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Figure 2.22, p 102</a:t>
            </a:r>
          </a:p>
        </p:txBody>
      </p:sp>
      <p:pic>
        <p:nvPicPr>
          <p:cNvPr id="10" name="Picture 9"/>
          <p:cNvPicPr>
            <a:picLocks noChangeAspect="1"/>
          </p:cNvPicPr>
          <p:nvPr/>
        </p:nvPicPr>
        <p:blipFill>
          <a:blip r:embed="rId3"/>
          <a:stretch>
            <a:fillRect/>
          </a:stretch>
        </p:blipFill>
        <p:spPr>
          <a:xfrm>
            <a:off x="103486" y="227456"/>
            <a:ext cx="1047750" cy="1047750"/>
          </a:xfrm>
          <a:prstGeom prst="rect">
            <a:avLst/>
          </a:prstGeom>
        </p:spPr>
      </p:pic>
      <p:pic>
        <p:nvPicPr>
          <p:cNvPr id="3" name="Picture 2"/>
          <p:cNvPicPr>
            <a:picLocks noChangeAspect="1"/>
          </p:cNvPicPr>
          <p:nvPr/>
        </p:nvPicPr>
        <p:blipFill rotWithShape="1">
          <a:blip r:embed="rId4"/>
          <a:srcRect l="27125" t="41778" r="42500" b="22000"/>
          <a:stretch/>
        </p:blipFill>
        <p:spPr>
          <a:xfrm>
            <a:off x="103486" y="1794509"/>
            <a:ext cx="6880244" cy="4615143"/>
          </a:xfrm>
          <a:prstGeom prst="rect">
            <a:avLst/>
          </a:prstGeom>
        </p:spPr>
      </p:pic>
    </p:spTree>
    <p:extLst>
      <p:ext uri="{BB962C8B-B14F-4D97-AF65-F5344CB8AC3E}">
        <p14:creationId xmlns:p14="http://schemas.microsoft.com/office/powerpoint/2010/main" val="267267690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Global Oil Resource</a:t>
            </a:r>
          </a:p>
        </p:txBody>
      </p:sp>
      <p:sp>
        <p:nvSpPr>
          <p:cNvPr id="7" name="Slide Number Placeholder 6"/>
          <p:cNvSpPr>
            <a:spLocks noGrp="1"/>
          </p:cNvSpPr>
          <p:nvPr>
            <p:ph type="sldNum" sz="quarter" idx="12"/>
          </p:nvPr>
        </p:nvSpPr>
        <p:spPr/>
        <p:txBody>
          <a:bodyPr/>
          <a:lstStyle/>
          <a:p>
            <a:fld id="{89081635-2D41-9541-A109-202B134504CC}" type="slidenum">
              <a:rPr lang="en-US" smtClean="0"/>
              <a:t>52</a:t>
            </a:fld>
            <a:endParaRPr lang="en-US"/>
          </a:p>
        </p:txBody>
      </p:sp>
      <p:sp>
        <p:nvSpPr>
          <p:cNvPr id="4" name="Rectangle 3"/>
          <p:cNvSpPr/>
          <p:nvPr/>
        </p:nvSpPr>
        <p:spPr>
          <a:xfrm>
            <a:off x="103486" y="6366516"/>
            <a:ext cx="7563678" cy="523220"/>
          </a:xfrm>
          <a:prstGeom prst="rect">
            <a:avLst/>
          </a:prstGeom>
        </p:spPr>
        <p:txBody>
          <a:bodyPr wrap="square">
            <a:spAutoFit/>
          </a:bodyPr>
          <a:lstStyle/>
          <a:p>
            <a:r>
              <a:rPr lang="en-US" sz="1400" dirty="0">
                <a:solidFill>
                  <a:srgbClr val="002060"/>
                </a:solidFill>
              </a:rPr>
              <a:t>Source: WEO 2016, Figure 3.5, P 128</a:t>
            </a:r>
          </a:p>
          <a:p>
            <a:endParaRPr lang="en-US" sz="1400" dirty="0">
              <a:solidFill>
                <a:srgbClr val="002060"/>
              </a:solidFill>
            </a:endParaRPr>
          </a:p>
        </p:txBody>
      </p:sp>
      <p:pic>
        <p:nvPicPr>
          <p:cNvPr id="5" name="Picture 4"/>
          <p:cNvPicPr>
            <a:picLocks noChangeAspect="1"/>
          </p:cNvPicPr>
          <p:nvPr/>
        </p:nvPicPr>
        <p:blipFill rotWithShape="1">
          <a:blip r:embed="rId3"/>
          <a:srcRect l="25408" t="24150" r="36327" b="32494"/>
          <a:stretch/>
        </p:blipFill>
        <p:spPr>
          <a:xfrm>
            <a:off x="103485" y="1754154"/>
            <a:ext cx="7221019" cy="4602195"/>
          </a:xfrm>
          <a:prstGeom prst="rect">
            <a:avLst/>
          </a:prstGeom>
        </p:spPr>
      </p:pic>
      <p:pic>
        <p:nvPicPr>
          <p:cNvPr id="8" name="Picture 7"/>
          <p:cNvPicPr>
            <a:picLocks noChangeAspect="1"/>
          </p:cNvPicPr>
          <p:nvPr/>
        </p:nvPicPr>
        <p:blipFill>
          <a:blip r:embed="rId4"/>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10979921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Global Gas Demand</a:t>
            </a:r>
          </a:p>
        </p:txBody>
      </p:sp>
      <p:sp>
        <p:nvSpPr>
          <p:cNvPr id="7" name="Slide Number Placeholder 6"/>
          <p:cNvSpPr>
            <a:spLocks noGrp="1"/>
          </p:cNvSpPr>
          <p:nvPr>
            <p:ph type="sldNum" sz="quarter" idx="12"/>
          </p:nvPr>
        </p:nvSpPr>
        <p:spPr/>
        <p:txBody>
          <a:bodyPr/>
          <a:lstStyle/>
          <a:p>
            <a:fld id="{89081635-2D41-9541-A109-202B134504CC}" type="slidenum">
              <a:rPr lang="en-US" smtClean="0"/>
              <a:t>53</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Figure 4.2, P 166</a:t>
            </a:r>
          </a:p>
        </p:txBody>
      </p:sp>
      <p:pic>
        <p:nvPicPr>
          <p:cNvPr id="3" name="Picture 2"/>
          <p:cNvPicPr>
            <a:picLocks noChangeAspect="1"/>
          </p:cNvPicPr>
          <p:nvPr/>
        </p:nvPicPr>
        <p:blipFill rotWithShape="1">
          <a:blip r:embed="rId3"/>
          <a:srcRect l="25203" t="30862" r="36531" b="29592"/>
          <a:stretch/>
        </p:blipFill>
        <p:spPr>
          <a:xfrm>
            <a:off x="103486" y="1772815"/>
            <a:ext cx="7595081" cy="4415273"/>
          </a:xfrm>
          <a:prstGeom prst="rect">
            <a:avLst/>
          </a:prstGeom>
        </p:spPr>
      </p:pic>
      <p:pic>
        <p:nvPicPr>
          <p:cNvPr id="8" name="Picture 7"/>
          <p:cNvPicPr>
            <a:picLocks noChangeAspect="1"/>
          </p:cNvPicPr>
          <p:nvPr/>
        </p:nvPicPr>
        <p:blipFill>
          <a:blip r:embed="rId4"/>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8032511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235" y="274638"/>
            <a:ext cx="6162213" cy="1143000"/>
          </a:xfrm>
        </p:spPr>
        <p:txBody>
          <a:bodyPr>
            <a:noAutofit/>
          </a:bodyPr>
          <a:lstStyle/>
          <a:p>
            <a:r>
              <a:rPr lang="en-US" dirty="0"/>
              <a:t>Global Gas Resources</a:t>
            </a:r>
          </a:p>
        </p:txBody>
      </p:sp>
      <p:sp>
        <p:nvSpPr>
          <p:cNvPr id="7" name="Slide Number Placeholder 6"/>
          <p:cNvSpPr>
            <a:spLocks noGrp="1"/>
          </p:cNvSpPr>
          <p:nvPr>
            <p:ph type="sldNum" sz="quarter" idx="12"/>
          </p:nvPr>
        </p:nvSpPr>
        <p:spPr/>
        <p:txBody>
          <a:bodyPr/>
          <a:lstStyle/>
          <a:p>
            <a:fld id="{89081635-2D41-9541-A109-202B134504CC}" type="slidenum">
              <a:rPr lang="en-US" smtClean="0"/>
              <a:t>54</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WEO 2016, Table 4.2, P 176</a:t>
            </a:r>
          </a:p>
        </p:txBody>
      </p:sp>
      <p:pic>
        <p:nvPicPr>
          <p:cNvPr id="5" name="Picture 4"/>
          <p:cNvPicPr>
            <a:picLocks noChangeAspect="1"/>
          </p:cNvPicPr>
          <p:nvPr/>
        </p:nvPicPr>
        <p:blipFill rotWithShape="1">
          <a:blip r:embed="rId3"/>
          <a:srcRect l="25307" t="27052" r="35816" b="28866"/>
          <a:stretch/>
        </p:blipFill>
        <p:spPr>
          <a:xfrm>
            <a:off x="103486" y="1791478"/>
            <a:ext cx="7173210" cy="4575038"/>
          </a:xfrm>
          <a:prstGeom prst="rect">
            <a:avLst/>
          </a:prstGeom>
        </p:spPr>
      </p:pic>
      <p:pic>
        <p:nvPicPr>
          <p:cNvPr id="8" name="Picture 7"/>
          <p:cNvPicPr>
            <a:picLocks noChangeAspect="1"/>
          </p:cNvPicPr>
          <p:nvPr/>
        </p:nvPicPr>
        <p:blipFill>
          <a:blip r:embed="rId4"/>
          <a:stretch>
            <a:fillRect/>
          </a:stretch>
        </p:blipFill>
        <p:spPr>
          <a:xfrm>
            <a:off x="103486" y="227456"/>
            <a:ext cx="1047750" cy="1047750"/>
          </a:xfrm>
          <a:prstGeom prst="rect">
            <a:avLst/>
          </a:prstGeom>
        </p:spPr>
      </p:pic>
    </p:spTree>
    <p:extLst>
      <p:ext uri="{BB962C8B-B14F-4D97-AF65-F5344CB8AC3E}">
        <p14:creationId xmlns:p14="http://schemas.microsoft.com/office/powerpoint/2010/main" val="27723139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Oil Price Forecasts</a:t>
            </a:r>
          </a:p>
        </p:txBody>
      </p:sp>
      <p:sp>
        <p:nvSpPr>
          <p:cNvPr id="7" name="Slide Number Placeholder 6"/>
          <p:cNvSpPr>
            <a:spLocks noGrp="1"/>
          </p:cNvSpPr>
          <p:nvPr>
            <p:ph type="sldNum" sz="quarter" idx="12"/>
          </p:nvPr>
        </p:nvSpPr>
        <p:spPr/>
        <p:txBody>
          <a:bodyPr/>
          <a:lstStyle/>
          <a:p>
            <a:fld id="{89081635-2D41-9541-A109-202B134504CC}" type="slidenum">
              <a:rPr lang="en-US" smtClean="0"/>
              <a:t>55</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SPEE Survey, June 2015, page 16</a:t>
            </a:r>
          </a:p>
        </p:txBody>
      </p:sp>
      <p:pic>
        <p:nvPicPr>
          <p:cNvPr id="3" name="Picture 2"/>
          <p:cNvPicPr>
            <a:picLocks noChangeAspect="1"/>
          </p:cNvPicPr>
          <p:nvPr/>
        </p:nvPicPr>
        <p:blipFill rotWithShape="1">
          <a:blip r:embed="rId3"/>
          <a:srcRect l="13474" t="14557" r="9594" b="45306"/>
          <a:stretch/>
        </p:blipFill>
        <p:spPr>
          <a:xfrm>
            <a:off x="195942" y="1679510"/>
            <a:ext cx="6857503" cy="4639823"/>
          </a:xfrm>
          <a:prstGeom prst="rect">
            <a:avLst/>
          </a:prstGeom>
        </p:spPr>
      </p:pic>
    </p:spTree>
    <p:extLst>
      <p:ext uri="{BB962C8B-B14F-4D97-AF65-F5344CB8AC3E}">
        <p14:creationId xmlns:p14="http://schemas.microsoft.com/office/powerpoint/2010/main" val="16929634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83343" y="274638"/>
            <a:ext cx="6030105" cy="1143000"/>
          </a:xfrm>
        </p:spPr>
        <p:txBody>
          <a:bodyPr>
            <a:noAutofit/>
          </a:bodyPr>
          <a:lstStyle/>
          <a:p>
            <a:r>
              <a:rPr lang="en-US" dirty="0"/>
              <a:t>US Energy Consumption</a:t>
            </a:r>
          </a:p>
        </p:txBody>
      </p:sp>
      <p:sp>
        <p:nvSpPr>
          <p:cNvPr id="7" name="Slide Number Placeholder 6"/>
          <p:cNvSpPr>
            <a:spLocks noGrp="1"/>
          </p:cNvSpPr>
          <p:nvPr>
            <p:ph type="sldNum" sz="quarter" idx="12"/>
          </p:nvPr>
        </p:nvSpPr>
        <p:spPr/>
        <p:txBody>
          <a:bodyPr/>
          <a:lstStyle/>
          <a:p>
            <a:fld id="{89081635-2D41-9541-A109-202B134504CC}" type="slidenum">
              <a:rPr lang="en-US" smtClean="0"/>
              <a:t>56</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EIA AEO 2017, page 9</a:t>
            </a:r>
          </a:p>
        </p:txBody>
      </p:sp>
      <p:pic>
        <p:nvPicPr>
          <p:cNvPr id="5" name="Picture 4"/>
          <p:cNvPicPr>
            <a:picLocks noChangeAspect="1"/>
          </p:cNvPicPr>
          <p:nvPr/>
        </p:nvPicPr>
        <p:blipFill rotWithShape="1">
          <a:blip r:embed="rId3"/>
          <a:srcRect l="11413" t="32899" r="29511" b="12995"/>
          <a:stretch/>
        </p:blipFill>
        <p:spPr>
          <a:xfrm>
            <a:off x="103486" y="1669774"/>
            <a:ext cx="8932457" cy="4601817"/>
          </a:xfrm>
          <a:prstGeom prst="rect">
            <a:avLst/>
          </a:prstGeom>
        </p:spPr>
      </p:pic>
      <p:pic>
        <p:nvPicPr>
          <p:cNvPr id="3" name="Picture 2"/>
          <p:cNvPicPr>
            <a:picLocks noChangeAspect="1"/>
          </p:cNvPicPr>
          <p:nvPr/>
        </p:nvPicPr>
        <p:blipFill>
          <a:blip r:embed="rId4"/>
          <a:stretch>
            <a:fillRect/>
          </a:stretch>
        </p:blipFill>
        <p:spPr>
          <a:xfrm>
            <a:off x="103486" y="274638"/>
            <a:ext cx="1179858" cy="1033780"/>
          </a:xfrm>
          <a:prstGeom prst="rect">
            <a:avLst/>
          </a:prstGeom>
        </p:spPr>
      </p:pic>
    </p:spTree>
    <p:extLst>
      <p:ext uri="{BB962C8B-B14F-4D97-AF65-F5344CB8AC3E}">
        <p14:creationId xmlns:p14="http://schemas.microsoft.com/office/powerpoint/2010/main" val="22025622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343" y="274638"/>
            <a:ext cx="6030105" cy="1143000"/>
          </a:xfrm>
        </p:spPr>
        <p:txBody>
          <a:bodyPr>
            <a:noAutofit/>
          </a:bodyPr>
          <a:lstStyle/>
          <a:p>
            <a:r>
              <a:rPr lang="en-US" dirty="0"/>
              <a:t>US Total Energy Production</a:t>
            </a:r>
          </a:p>
        </p:txBody>
      </p:sp>
      <p:sp>
        <p:nvSpPr>
          <p:cNvPr id="7" name="Slide Number Placeholder 6"/>
          <p:cNvSpPr>
            <a:spLocks noGrp="1"/>
          </p:cNvSpPr>
          <p:nvPr>
            <p:ph type="sldNum" sz="quarter" idx="12"/>
          </p:nvPr>
        </p:nvSpPr>
        <p:spPr/>
        <p:txBody>
          <a:bodyPr/>
          <a:lstStyle/>
          <a:p>
            <a:fld id="{89081635-2D41-9541-A109-202B134504CC}" type="slidenum">
              <a:rPr lang="en-US" smtClean="0"/>
              <a:t>57</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EIA AEO 2017, page 11</a:t>
            </a:r>
          </a:p>
        </p:txBody>
      </p:sp>
      <p:pic>
        <p:nvPicPr>
          <p:cNvPr id="3" name="Picture 2"/>
          <p:cNvPicPr>
            <a:picLocks noChangeAspect="1"/>
          </p:cNvPicPr>
          <p:nvPr/>
        </p:nvPicPr>
        <p:blipFill>
          <a:blip r:embed="rId3"/>
          <a:stretch>
            <a:fillRect/>
          </a:stretch>
        </p:blipFill>
        <p:spPr>
          <a:xfrm>
            <a:off x="103486" y="274638"/>
            <a:ext cx="1179858" cy="1033780"/>
          </a:xfrm>
          <a:prstGeom prst="rect">
            <a:avLst/>
          </a:prstGeom>
        </p:spPr>
      </p:pic>
      <p:pic>
        <p:nvPicPr>
          <p:cNvPr id="6" name="Picture 5"/>
          <p:cNvPicPr>
            <a:picLocks noChangeAspect="1"/>
          </p:cNvPicPr>
          <p:nvPr/>
        </p:nvPicPr>
        <p:blipFill rotWithShape="1">
          <a:blip r:embed="rId4"/>
          <a:srcRect l="20000" t="40667" r="37250" b="19555"/>
          <a:stretch/>
        </p:blipFill>
        <p:spPr>
          <a:xfrm>
            <a:off x="103486" y="1691640"/>
            <a:ext cx="8931886" cy="4674876"/>
          </a:xfrm>
          <a:prstGeom prst="rect">
            <a:avLst/>
          </a:prstGeom>
        </p:spPr>
      </p:pic>
    </p:spTree>
    <p:extLst>
      <p:ext uri="{BB962C8B-B14F-4D97-AF65-F5344CB8AC3E}">
        <p14:creationId xmlns:p14="http://schemas.microsoft.com/office/powerpoint/2010/main" val="2414394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343" y="274638"/>
            <a:ext cx="6030105" cy="1143000"/>
          </a:xfrm>
        </p:spPr>
        <p:txBody>
          <a:bodyPr>
            <a:noAutofit/>
          </a:bodyPr>
          <a:lstStyle/>
          <a:p>
            <a:r>
              <a:rPr lang="en-US" dirty="0"/>
              <a:t>US Energy Production</a:t>
            </a:r>
          </a:p>
        </p:txBody>
      </p:sp>
      <p:sp>
        <p:nvSpPr>
          <p:cNvPr id="7" name="Slide Number Placeholder 6"/>
          <p:cNvSpPr>
            <a:spLocks noGrp="1"/>
          </p:cNvSpPr>
          <p:nvPr>
            <p:ph type="sldNum" sz="quarter" idx="12"/>
          </p:nvPr>
        </p:nvSpPr>
        <p:spPr/>
        <p:txBody>
          <a:bodyPr/>
          <a:lstStyle/>
          <a:p>
            <a:fld id="{89081635-2D41-9541-A109-202B134504CC}" type="slidenum">
              <a:rPr lang="en-US" smtClean="0"/>
              <a:t>58</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EIA AEO 2017, page 13</a:t>
            </a:r>
          </a:p>
        </p:txBody>
      </p:sp>
      <p:pic>
        <p:nvPicPr>
          <p:cNvPr id="8" name="Picture 7"/>
          <p:cNvPicPr>
            <a:picLocks noChangeAspect="1"/>
          </p:cNvPicPr>
          <p:nvPr/>
        </p:nvPicPr>
        <p:blipFill>
          <a:blip r:embed="rId3"/>
          <a:stretch>
            <a:fillRect/>
          </a:stretch>
        </p:blipFill>
        <p:spPr>
          <a:xfrm>
            <a:off x="103486" y="274638"/>
            <a:ext cx="1179858" cy="1033780"/>
          </a:xfrm>
          <a:prstGeom prst="rect">
            <a:avLst/>
          </a:prstGeom>
        </p:spPr>
      </p:pic>
      <p:pic>
        <p:nvPicPr>
          <p:cNvPr id="5" name="Picture 4"/>
          <p:cNvPicPr>
            <a:picLocks noChangeAspect="1"/>
          </p:cNvPicPr>
          <p:nvPr/>
        </p:nvPicPr>
        <p:blipFill rotWithShape="1">
          <a:blip r:embed="rId4"/>
          <a:srcRect l="19624" t="37555" r="37251" b="22223"/>
          <a:stretch/>
        </p:blipFill>
        <p:spPr>
          <a:xfrm>
            <a:off x="103485" y="1754505"/>
            <a:ext cx="8790851" cy="4612012"/>
          </a:xfrm>
          <a:prstGeom prst="rect">
            <a:avLst/>
          </a:prstGeom>
        </p:spPr>
      </p:pic>
    </p:spTree>
    <p:extLst>
      <p:ext uri="{BB962C8B-B14F-4D97-AF65-F5344CB8AC3E}">
        <p14:creationId xmlns:p14="http://schemas.microsoft.com/office/powerpoint/2010/main" val="17503006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343" y="274638"/>
            <a:ext cx="6030105" cy="1143000"/>
          </a:xfrm>
        </p:spPr>
        <p:txBody>
          <a:bodyPr>
            <a:noAutofit/>
          </a:bodyPr>
          <a:lstStyle/>
          <a:p>
            <a:r>
              <a:rPr lang="en-US" dirty="0"/>
              <a:t>US Energy Trade</a:t>
            </a:r>
          </a:p>
        </p:txBody>
      </p:sp>
      <p:sp>
        <p:nvSpPr>
          <p:cNvPr id="7" name="Slide Number Placeholder 6"/>
          <p:cNvSpPr>
            <a:spLocks noGrp="1"/>
          </p:cNvSpPr>
          <p:nvPr>
            <p:ph type="sldNum" sz="quarter" idx="12"/>
          </p:nvPr>
        </p:nvSpPr>
        <p:spPr/>
        <p:txBody>
          <a:bodyPr/>
          <a:lstStyle/>
          <a:p>
            <a:fld id="{89081635-2D41-9541-A109-202B134504CC}" type="slidenum">
              <a:rPr lang="en-US" smtClean="0"/>
              <a:t>59</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EIA AEO 2017, page 15</a:t>
            </a:r>
          </a:p>
        </p:txBody>
      </p:sp>
      <p:pic>
        <p:nvPicPr>
          <p:cNvPr id="8" name="Picture 7"/>
          <p:cNvPicPr>
            <a:picLocks noChangeAspect="1"/>
          </p:cNvPicPr>
          <p:nvPr/>
        </p:nvPicPr>
        <p:blipFill>
          <a:blip r:embed="rId3"/>
          <a:stretch>
            <a:fillRect/>
          </a:stretch>
        </p:blipFill>
        <p:spPr>
          <a:xfrm>
            <a:off x="103486" y="274638"/>
            <a:ext cx="1179858" cy="1033780"/>
          </a:xfrm>
          <a:prstGeom prst="rect">
            <a:avLst/>
          </a:prstGeom>
        </p:spPr>
      </p:pic>
      <p:pic>
        <p:nvPicPr>
          <p:cNvPr id="3" name="Picture 2"/>
          <p:cNvPicPr>
            <a:picLocks noChangeAspect="1"/>
          </p:cNvPicPr>
          <p:nvPr/>
        </p:nvPicPr>
        <p:blipFill rotWithShape="1">
          <a:blip r:embed="rId4"/>
          <a:srcRect l="19625" t="34444" r="38251" b="26222"/>
          <a:stretch/>
        </p:blipFill>
        <p:spPr>
          <a:xfrm>
            <a:off x="103485" y="1617345"/>
            <a:ext cx="8814901" cy="4629785"/>
          </a:xfrm>
          <a:prstGeom prst="rect">
            <a:avLst/>
          </a:prstGeom>
        </p:spPr>
      </p:pic>
    </p:spTree>
    <p:extLst>
      <p:ext uri="{BB962C8B-B14F-4D97-AF65-F5344CB8AC3E}">
        <p14:creationId xmlns:p14="http://schemas.microsoft.com/office/powerpoint/2010/main" val="31014462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Donkey, Grasshopper, Horse-head, Thirsty Bird, and Pump Jack</a:t>
            </a:r>
          </a:p>
        </p:txBody>
      </p:sp>
      <p:sp>
        <p:nvSpPr>
          <p:cNvPr id="7" name="Slide Number Placeholder 6"/>
          <p:cNvSpPr>
            <a:spLocks noGrp="1"/>
          </p:cNvSpPr>
          <p:nvPr>
            <p:ph type="sldNum" sz="quarter" idx="12"/>
          </p:nvPr>
        </p:nvSpPr>
        <p:spPr/>
        <p:txBody>
          <a:bodyPr/>
          <a:lstStyle/>
          <a:p>
            <a:fld id="{89081635-2D41-9541-A109-202B134504CC}" type="slidenum">
              <a:rPr lang="en-US" smtClean="0"/>
              <a:t>6</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http://aoghs.org/technology/oil-well-pump/</a:t>
            </a:r>
          </a:p>
        </p:txBody>
      </p:sp>
      <p:pic>
        <p:nvPicPr>
          <p:cNvPr id="3" name="Picture 2"/>
          <p:cNvPicPr>
            <a:picLocks noChangeAspect="1"/>
          </p:cNvPicPr>
          <p:nvPr/>
        </p:nvPicPr>
        <p:blipFill rotWithShape="1">
          <a:blip r:embed="rId3"/>
          <a:srcRect l="45274" t="18736" r="34247" b="42786"/>
          <a:stretch/>
        </p:blipFill>
        <p:spPr>
          <a:xfrm>
            <a:off x="0" y="1622329"/>
            <a:ext cx="4572000" cy="4831947"/>
          </a:xfrm>
          <a:prstGeom prst="rect">
            <a:avLst/>
          </a:prstGeom>
        </p:spPr>
      </p:pic>
      <p:sp>
        <p:nvSpPr>
          <p:cNvPr id="5" name="Rectangle 4"/>
          <p:cNvSpPr/>
          <p:nvPr/>
        </p:nvSpPr>
        <p:spPr>
          <a:xfrm>
            <a:off x="4572000" y="2052698"/>
            <a:ext cx="4267200" cy="4154984"/>
          </a:xfrm>
          <a:prstGeom prst="rect">
            <a:avLst/>
          </a:prstGeom>
        </p:spPr>
        <p:txBody>
          <a:bodyPr wrap="square">
            <a:spAutoFit/>
          </a:bodyPr>
          <a:lstStyle/>
          <a:p>
            <a:r>
              <a:rPr lang="en-US" sz="2400" b="1" dirty="0">
                <a:solidFill>
                  <a:srgbClr val="002060"/>
                </a:solidFill>
              </a:rPr>
              <a:t>1925 Beam Pump</a:t>
            </a:r>
          </a:p>
          <a:p>
            <a:r>
              <a:rPr lang="en-US" sz="2400" dirty="0">
                <a:solidFill>
                  <a:srgbClr val="002060"/>
                </a:solidFill>
              </a:rPr>
              <a:t>Walter Trout was working in Texas for Lufkin Foundry &amp; Machine in 1925 when he sketched out his idea for the now familiar counterbalanced oil well pump jack. Before the end of the year, the prototype was installed and working near Hull, Texas, in a Humble Oil Company oilfield.</a:t>
            </a:r>
          </a:p>
        </p:txBody>
      </p:sp>
    </p:spTree>
    <p:extLst>
      <p:ext uri="{BB962C8B-B14F-4D97-AF65-F5344CB8AC3E}">
        <p14:creationId xmlns:p14="http://schemas.microsoft.com/office/powerpoint/2010/main" val="5091706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343" y="274638"/>
            <a:ext cx="6030105" cy="1143000"/>
          </a:xfrm>
        </p:spPr>
        <p:txBody>
          <a:bodyPr>
            <a:noAutofit/>
          </a:bodyPr>
          <a:lstStyle/>
          <a:p>
            <a:r>
              <a:rPr lang="en-US" dirty="0"/>
              <a:t>US Energy Prices</a:t>
            </a:r>
          </a:p>
        </p:txBody>
      </p:sp>
      <p:sp>
        <p:nvSpPr>
          <p:cNvPr id="7" name="Slide Number Placeholder 6"/>
          <p:cNvSpPr>
            <a:spLocks noGrp="1"/>
          </p:cNvSpPr>
          <p:nvPr>
            <p:ph type="sldNum" sz="quarter" idx="12"/>
          </p:nvPr>
        </p:nvSpPr>
        <p:spPr/>
        <p:txBody>
          <a:bodyPr/>
          <a:lstStyle/>
          <a:p>
            <a:fld id="{89081635-2D41-9541-A109-202B134504CC}" type="slidenum">
              <a:rPr lang="en-US" smtClean="0"/>
              <a:t>60</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EIA AEO 2017, page 27</a:t>
            </a:r>
          </a:p>
        </p:txBody>
      </p:sp>
      <p:pic>
        <p:nvPicPr>
          <p:cNvPr id="8" name="Picture 7"/>
          <p:cNvPicPr>
            <a:picLocks noChangeAspect="1"/>
          </p:cNvPicPr>
          <p:nvPr/>
        </p:nvPicPr>
        <p:blipFill>
          <a:blip r:embed="rId3"/>
          <a:stretch>
            <a:fillRect/>
          </a:stretch>
        </p:blipFill>
        <p:spPr>
          <a:xfrm>
            <a:off x="103486" y="274638"/>
            <a:ext cx="1179858" cy="1033780"/>
          </a:xfrm>
          <a:prstGeom prst="rect">
            <a:avLst/>
          </a:prstGeom>
        </p:spPr>
      </p:pic>
      <p:pic>
        <p:nvPicPr>
          <p:cNvPr id="6" name="Picture 5"/>
          <p:cNvPicPr>
            <a:picLocks noChangeAspect="1"/>
          </p:cNvPicPr>
          <p:nvPr/>
        </p:nvPicPr>
        <p:blipFill rotWithShape="1">
          <a:blip r:embed="rId4"/>
          <a:srcRect l="19875" t="36444" r="39000" b="24000"/>
          <a:stretch/>
        </p:blipFill>
        <p:spPr>
          <a:xfrm>
            <a:off x="240029" y="1802926"/>
            <a:ext cx="8347743" cy="4516408"/>
          </a:xfrm>
          <a:prstGeom prst="rect">
            <a:avLst/>
          </a:prstGeom>
        </p:spPr>
      </p:pic>
    </p:spTree>
    <p:extLst>
      <p:ext uri="{BB962C8B-B14F-4D97-AF65-F5344CB8AC3E}">
        <p14:creationId xmlns:p14="http://schemas.microsoft.com/office/powerpoint/2010/main" val="1556607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3343" y="274638"/>
            <a:ext cx="6030105" cy="1143000"/>
          </a:xfrm>
        </p:spPr>
        <p:txBody>
          <a:bodyPr>
            <a:noAutofit/>
          </a:bodyPr>
          <a:lstStyle/>
          <a:p>
            <a:r>
              <a:rPr lang="en-US" dirty="0"/>
              <a:t>US Energy Production</a:t>
            </a:r>
          </a:p>
        </p:txBody>
      </p:sp>
      <p:sp>
        <p:nvSpPr>
          <p:cNvPr id="7" name="Slide Number Placeholder 6"/>
          <p:cNvSpPr>
            <a:spLocks noGrp="1"/>
          </p:cNvSpPr>
          <p:nvPr>
            <p:ph type="sldNum" sz="quarter" idx="12"/>
          </p:nvPr>
        </p:nvSpPr>
        <p:spPr/>
        <p:txBody>
          <a:bodyPr/>
          <a:lstStyle/>
          <a:p>
            <a:fld id="{89081635-2D41-9541-A109-202B134504CC}" type="slidenum">
              <a:rPr lang="en-US" smtClean="0"/>
              <a:t>61</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EIA AEO 2017, page 29</a:t>
            </a:r>
          </a:p>
        </p:txBody>
      </p:sp>
      <p:pic>
        <p:nvPicPr>
          <p:cNvPr id="8" name="Picture 7"/>
          <p:cNvPicPr>
            <a:picLocks noChangeAspect="1"/>
          </p:cNvPicPr>
          <p:nvPr/>
        </p:nvPicPr>
        <p:blipFill>
          <a:blip r:embed="rId3"/>
          <a:stretch>
            <a:fillRect/>
          </a:stretch>
        </p:blipFill>
        <p:spPr>
          <a:xfrm>
            <a:off x="103486" y="274638"/>
            <a:ext cx="1179858" cy="1033780"/>
          </a:xfrm>
          <a:prstGeom prst="rect">
            <a:avLst/>
          </a:prstGeom>
        </p:spPr>
      </p:pic>
      <p:pic>
        <p:nvPicPr>
          <p:cNvPr id="5" name="Picture 4"/>
          <p:cNvPicPr>
            <a:picLocks noChangeAspect="1"/>
          </p:cNvPicPr>
          <p:nvPr/>
        </p:nvPicPr>
        <p:blipFill rotWithShape="1">
          <a:blip r:embed="rId4"/>
          <a:srcRect l="19875" t="32444" r="35875" b="27333"/>
          <a:stretch/>
        </p:blipFill>
        <p:spPr>
          <a:xfrm>
            <a:off x="103485" y="1668780"/>
            <a:ext cx="9095559" cy="4650554"/>
          </a:xfrm>
          <a:prstGeom prst="rect">
            <a:avLst/>
          </a:prstGeom>
        </p:spPr>
      </p:pic>
    </p:spTree>
    <p:extLst>
      <p:ext uri="{BB962C8B-B14F-4D97-AF65-F5344CB8AC3E}">
        <p14:creationId xmlns:p14="http://schemas.microsoft.com/office/powerpoint/2010/main" val="2128116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83343" y="274638"/>
            <a:ext cx="6030105" cy="1143000"/>
          </a:xfrm>
        </p:spPr>
        <p:txBody>
          <a:bodyPr>
            <a:noAutofit/>
          </a:bodyPr>
          <a:lstStyle/>
          <a:p>
            <a:r>
              <a:rPr lang="en-US" dirty="0"/>
              <a:t>US Natural Gas</a:t>
            </a:r>
          </a:p>
        </p:txBody>
      </p:sp>
      <p:sp>
        <p:nvSpPr>
          <p:cNvPr id="7" name="Slide Number Placeholder 6"/>
          <p:cNvSpPr>
            <a:spLocks noGrp="1"/>
          </p:cNvSpPr>
          <p:nvPr>
            <p:ph type="sldNum" sz="quarter" idx="12"/>
          </p:nvPr>
        </p:nvSpPr>
        <p:spPr/>
        <p:txBody>
          <a:bodyPr/>
          <a:lstStyle/>
          <a:p>
            <a:fld id="{89081635-2D41-9541-A109-202B134504CC}" type="slidenum">
              <a:rPr lang="en-US" smtClean="0"/>
              <a:t>62</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EIA AEO 2017, page 53</a:t>
            </a:r>
          </a:p>
        </p:txBody>
      </p:sp>
      <p:pic>
        <p:nvPicPr>
          <p:cNvPr id="8" name="Picture 7"/>
          <p:cNvPicPr>
            <a:picLocks noChangeAspect="1"/>
          </p:cNvPicPr>
          <p:nvPr/>
        </p:nvPicPr>
        <p:blipFill>
          <a:blip r:embed="rId3"/>
          <a:stretch>
            <a:fillRect/>
          </a:stretch>
        </p:blipFill>
        <p:spPr>
          <a:xfrm>
            <a:off x="103486" y="274638"/>
            <a:ext cx="1179858" cy="1033780"/>
          </a:xfrm>
          <a:prstGeom prst="rect">
            <a:avLst/>
          </a:prstGeom>
        </p:spPr>
      </p:pic>
      <p:pic>
        <p:nvPicPr>
          <p:cNvPr id="3" name="Picture 2"/>
          <p:cNvPicPr>
            <a:picLocks noChangeAspect="1"/>
          </p:cNvPicPr>
          <p:nvPr/>
        </p:nvPicPr>
        <p:blipFill rotWithShape="1">
          <a:blip r:embed="rId4"/>
          <a:srcRect l="19250" t="36222" r="37875" b="24889"/>
          <a:stretch/>
        </p:blipFill>
        <p:spPr>
          <a:xfrm>
            <a:off x="103486" y="1720214"/>
            <a:ext cx="8994348" cy="4588953"/>
          </a:xfrm>
          <a:prstGeom prst="rect">
            <a:avLst/>
          </a:prstGeom>
        </p:spPr>
      </p:pic>
    </p:spTree>
    <p:extLst>
      <p:ext uri="{BB962C8B-B14F-4D97-AF65-F5344CB8AC3E}">
        <p14:creationId xmlns:p14="http://schemas.microsoft.com/office/powerpoint/2010/main" val="22435218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Next 100 Years</a:t>
            </a:r>
          </a:p>
        </p:txBody>
      </p:sp>
      <p:sp>
        <p:nvSpPr>
          <p:cNvPr id="6" name="Slide Number Placeholder 5"/>
          <p:cNvSpPr>
            <a:spLocks noGrp="1"/>
          </p:cNvSpPr>
          <p:nvPr>
            <p:ph type="sldNum" sz="quarter" idx="12"/>
          </p:nvPr>
        </p:nvSpPr>
        <p:spPr/>
        <p:txBody>
          <a:bodyPr/>
          <a:lstStyle/>
          <a:p>
            <a:fld id="{89081635-2D41-9541-A109-202B134504CC}" type="slidenum">
              <a:rPr lang="en-US" smtClean="0"/>
              <a:t>63</a:t>
            </a:fld>
            <a:endParaRPr lang="en-US"/>
          </a:p>
        </p:txBody>
      </p:sp>
      <p:pic>
        <p:nvPicPr>
          <p:cNvPr id="3" name="Picture 2"/>
          <p:cNvPicPr>
            <a:picLocks noChangeAspect="1"/>
          </p:cNvPicPr>
          <p:nvPr/>
        </p:nvPicPr>
        <p:blipFill>
          <a:blip r:embed="rId3"/>
          <a:stretch>
            <a:fillRect/>
          </a:stretch>
        </p:blipFill>
        <p:spPr>
          <a:xfrm>
            <a:off x="213360" y="2189711"/>
            <a:ext cx="7313449" cy="4281654"/>
          </a:xfrm>
          <a:prstGeom prst="rect">
            <a:avLst/>
          </a:prstGeom>
        </p:spPr>
      </p:pic>
      <p:sp>
        <p:nvSpPr>
          <p:cNvPr id="5" name="TextBox 4"/>
          <p:cNvSpPr txBox="1"/>
          <p:nvPr/>
        </p:nvSpPr>
        <p:spPr>
          <a:xfrm>
            <a:off x="457201" y="1647213"/>
            <a:ext cx="7467599" cy="584775"/>
          </a:xfrm>
          <a:prstGeom prst="rect">
            <a:avLst/>
          </a:prstGeom>
          <a:noFill/>
        </p:spPr>
        <p:txBody>
          <a:bodyPr wrap="square" rtlCol="0">
            <a:spAutoFit/>
          </a:bodyPr>
          <a:lstStyle/>
          <a:p>
            <a:r>
              <a:rPr lang="en-US" sz="3200" b="1" dirty="0">
                <a:solidFill>
                  <a:srgbClr val="FF0000"/>
                </a:solidFill>
              </a:rPr>
              <a:t>So, what will the industry be like in 2117?</a:t>
            </a:r>
          </a:p>
        </p:txBody>
      </p:sp>
      <p:sp>
        <p:nvSpPr>
          <p:cNvPr id="7" name="TextBox 6"/>
          <p:cNvSpPr txBox="1"/>
          <p:nvPr/>
        </p:nvSpPr>
        <p:spPr>
          <a:xfrm>
            <a:off x="2442605" y="6271310"/>
            <a:ext cx="3712604" cy="400110"/>
          </a:xfrm>
          <a:prstGeom prst="rect">
            <a:avLst/>
          </a:prstGeom>
          <a:noFill/>
        </p:spPr>
        <p:txBody>
          <a:bodyPr wrap="square" rtlCol="0">
            <a:spAutoFit/>
          </a:bodyPr>
          <a:lstStyle/>
          <a:p>
            <a:pPr algn="ctr"/>
            <a:r>
              <a:rPr lang="en-US" sz="2000" b="1" dirty="0">
                <a:solidFill>
                  <a:schemeClr val="bg1"/>
                </a:solidFill>
              </a:rPr>
              <a:t>2017 SPEI Board of Directors</a:t>
            </a:r>
          </a:p>
        </p:txBody>
      </p:sp>
    </p:spTree>
    <p:extLst>
      <p:ext uri="{BB962C8B-B14F-4D97-AF65-F5344CB8AC3E}">
        <p14:creationId xmlns:p14="http://schemas.microsoft.com/office/powerpoint/2010/main" val="12999407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Next 100 Years</a:t>
            </a:r>
          </a:p>
        </p:txBody>
      </p:sp>
      <p:sp>
        <p:nvSpPr>
          <p:cNvPr id="6" name="Slide Number Placeholder 5"/>
          <p:cNvSpPr>
            <a:spLocks noGrp="1"/>
          </p:cNvSpPr>
          <p:nvPr>
            <p:ph type="sldNum" sz="quarter" idx="12"/>
          </p:nvPr>
        </p:nvSpPr>
        <p:spPr/>
        <p:txBody>
          <a:bodyPr/>
          <a:lstStyle/>
          <a:p>
            <a:fld id="{89081635-2D41-9541-A109-202B134504CC}" type="slidenum">
              <a:rPr lang="en-US" smtClean="0"/>
              <a:t>64</a:t>
            </a:fld>
            <a:endParaRPr lang="en-US"/>
          </a:p>
        </p:txBody>
      </p:sp>
      <p:sp>
        <p:nvSpPr>
          <p:cNvPr id="5" name="TextBox 4"/>
          <p:cNvSpPr txBox="1"/>
          <p:nvPr/>
        </p:nvSpPr>
        <p:spPr>
          <a:xfrm>
            <a:off x="457201" y="1647213"/>
            <a:ext cx="7467599" cy="584775"/>
          </a:xfrm>
          <a:prstGeom prst="rect">
            <a:avLst/>
          </a:prstGeom>
          <a:noFill/>
        </p:spPr>
        <p:txBody>
          <a:bodyPr wrap="square" rtlCol="0">
            <a:spAutoFit/>
          </a:bodyPr>
          <a:lstStyle/>
          <a:p>
            <a:r>
              <a:rPr lang="en-US" sz="3200" b="1" dirty="0">
                <a:solidFill>
                  <a:srgbClr val="FF0000"/>
                </a:solidFill>
              </a:rPr>
              <a:t>So, what will the industry be like in 2117?</a:t>
            </a:r>
          </a:p>
        </p:txBody>
      </p:sp>
      <p:pic>
        <p:nvPicPr>
          <p:cNvPr id="4" name="Picture 3"/>
          <p:cNvPicPr>
            <a:picLocks noChangeAspect="1"/>
          </p:cNvPicPr>
          <p:nvPr/>
        </p:nvPicPr>
        <p:blipFill rotWithShape="1">
          <a:blip r:embed="rId3"/>
          <a:srcRect r="17500"/>
          <a:stretch/>
        </p:blipFill>
        <p:spPr>
          <a:xfrm rot="5400000">
            <a:off x="1650804" y="2690934"/>
            <a:ext cx="4622796" cy="3711336"/>
          </a:xfrm>
          <a:prstGeom prst="rect">
            <a:avLst/>
          </a:prstGeom>
        </p:spPr>
      </p:pic>
    </p:spTree>
    <p:extLst>
      <p:ext uri="{BB962C8B-B14F-4D97-AF65-F5344CB8AC3E}">
        <p14:creationId xmlns:p14="http://schemas.microsoft.com/office/powerpoint/2010/main" val="36529630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Switch Energy Project</a:t>
            </a:r>
          </a:p>
        </p:txBody>
      </p:sp>
      <p:sp>
        <p:nvSpPr>
          <p:cNvPr id="6" name="Slide Number Placeholder 5"/>
          <p:cNvSpPr>
            <a:spLocks noGrp="1"/>
          </p:cNvSpPr>
          <p:nvPr>
            <p:ph type="sldNum" sz="quarter" idx="12"/>
          </p:nvPr>
        </p:nvSpPr>
        <p:spPr/>
        <p:txBody>
          <a:bodyPr/>
          <a:lstStyle/>
          <a:p>
            <a:fld id="{89081635-2D41-9541-A109-202B134504CC}" type="slidenum">
              <a:rPr lang="en-US" smtClean="0"/>
              <a:t>65</a:t>
            </a:fld>
            <a:endParaRPr lang="en-US"/>
          </a:p>
        </p:txBody>
      </p:sp>
      <p:pic>
        <p:nvPicPr>
          <p:cNvPr id="3" name="Picture 2"/>
          <p:cNvPicPr>
            <a:picLocks noChangeAspect="1"/>
          </p:cNvPicPr>
          <p:nvPr/>
        </p:nvPicPr>
        <p:blipFill rotWithShape="1">
          <a:blip r:embed="rId3"/>
          <a:srcRect l="23627" t="44603" r="21703" b="17399"/>
          <a:stretch/>
        </p:blipFill>
        <p:spPr>
          <a:xfrm>
            <a:off x="0" y="3331242"/>
            <a:ext cx="9020884" cy="3526758"/>
          </a:xfrm>
          <a:prstGeom prst="rect">
            <a:avLst/>
          </a:prstGeom>
        </p:spPr>
      </p:pic>
      <p:pic>
        <p:nvPicPr>
          <p:cNvPr id="5" name="Picture 4"/>
          <p:cNvPicPr>
            <a:picLocks noChangeAspect="1"/>
          </p:cNvPicPr>
          <p:nvPr/>
        </p:nvPicPr>
        <p:blipFill rotWithShape="1">
          <a:blip r:embed="rId3"/>
          <a:srcRect l="21538" t="15396" r="67638" b="78158"/>
          <a:stretch/>
        </p:blipFill>
        <p:spPr>
          <a:xfrm>
            <a:off x="7041359" y="3331242"/>
            <a:ext cx="1979525" cy="663192"/>
          </a:xfrm>
          <a:prstGeom prst="rect">
            <a:avLst/>
          </a:prstGeom>
        </p:spPr>
      </p:pic>
      <p:sp>
        <p:nvSpPr>
          <p:cNvPr id="7" name="Rectangle 6"/>
          <p:cNvSpPr/>
          <p:nvPr/>
        </p:nvSpPr>
        <p:spPr>
          <a:xfrm>
            <a:off x="146304" y="1770619"/>
            <a:ext cx="8728276" cy="1200329"/>
          </a:xfrm>
          <a:prstGeom prst="rect">
            <a:avLst/>
          </a:prstGeom>
        </p:spPr>
        <p:txBody>
          <a:bodyPr wrap="square">
            <a:spAutoFit/>
          </a:bodyPr>
          <a:lstStyle/>
          <a:p>
            <a:pPr marL="682625" indent="-682625"/>
            <a:r>
              <a:rPr lang="en-US" sz="2400" dirty="0">
                <a:solidFill>
                  <a:srgbClr val="002060"/>
                </a:solidFill>
              </a:rPr>
              <a:t>For another view, see ‘Switch’ by Scott Tinker, Director BEG at UT.</a:t>
            </a:r>
          </a:p>
          <a:p>
            <a:pPr marL="682625" indent="-682625"/>
            <a:r>
              <a:rPr lang="en-US" sz="2400" dirty="0">
                <a:solidFill>
                  <a:srgbClr val="002060"/>
                </a:solidFill>
              </a:rPr>
              <a:t>Also AAPG’s January 2017 Explorer Magazine, page 10</a:t>
            </a:r>
          </a:p>
          <a:p>
            <a:pPr marL="682625" indent="-682625"/>
            <a:r>
              <a:rPr lang="en-US" sz="2400" dirty="0">
                <a:solidFill>
                  <a:srgbClr val="002060"/>
                </a:solidFill>
              </a:rPr>
              <a:t>“Scott might have the best overview of energy on the planet.”</a:t>
            </a:r>
          </a:p>
        </p:txBody>
      </p:sp>
    </p:spTree>
    <p:extLst>
      <p:ext uri="{BB962C8B-B14F-4D97-AF65-F5344CB8AC3E}">
        <p14:creationId xmlns:p14="http://schemas.microsoft.com/office/powerpoint/2010/main" val="430495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Conclusions</a:t>
            </a:r>
          </a:p>
        </p:txBody>
      </p:sp>
      <p:sp>
        <p:nvSpPr>
          <p:cNvPr id="7" name="Slide Number Placeholder 6"/>
          <p:cNvSpPr>
            <a:spLocks noGrp="1"/>
          </p:cNvSpPr>
          <p:nvPr>
            <p:ph type="sldNum" sz="quarter" idx="12"/>
          </p:nvPr>
        </p:nvSpPr>
        <p:spPr/>
        <p:txBody>
          <a:bodyPr/>
          <a:lstStyle/>
          <a:p>
            <a:fld id="{89081635-2D41-9541-A109-202B134504CC}" type="slidenum">
              <a:rPr lang="en-US" smtClean="0"/>
              <a:t>66</a:t>
            </a:fld>
            <a:endParaRPr lang="en-US"/>
          </a:p>
        </p:txBody>
      </p:sp>
      <p:sp>
        <p:nvSpPr>
          <p:cNvPr id="8" name="Rectangle 7"/>
          <p:cNvSpPr/>
          <p:nvPr/>
        </p:nvSpPr>
        <p:spPr>
          <a:xfrm>
            <a:off x="165370" y="1693813"/>
            <a:ext cx="8813259" cy="4659545"/>
          </a:xfrm>
          <a:prstGeom prst="rect">
            <a:avLst/>
          </a:prstGeom>
        </p:spPr>
        <p:txBody>
          <a:bodyPr wrap="square">
            <a:spAutoFit/>
          </a:bodyPr>
          <a:lstStyle/>
          <a:p>
            <a:pPr marL="571500" indent="-571500">
              <a:lnSpc>
                <a:spcPct val="107000"/>
              </a:lnSpc>
              <a:spcAft>
                <a:spcPts val="800"/>
              </a:spcAft>
              <a:buFont typeface="Wingdings" panose="05000000000000000000" pitchFamily="2" charset="2"/>
              <a:buChar char="ü"/>
            </a:pP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Much of what we use today has been developed within the last 100 years.</a:t>
            </a:r>
          </a:p>
          <a:p>
            <a:pPr marL="571500" indent="-571500">
              <a:lnSpc>
                <a:spcPct val="107000"/>
              </a:lnSpc>
              <a:spcAft>
                <a:spcPts val="800"/>
              </a:spcAft>
              <a:buFont typeface="Wingdings" panose="05000000000000000000" pitchFamily="2" charset="2"/>
              <a:buChar char="ü"/>
            </a:pP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We can hardly imagine what technology will be like in 2117.</a:t>
            </a:r>
          </a:p>
          <a:p>
            <a:pPr marL="1028700" lvl="1" indent="-571500">
              <a:lnSpc>
                <a:spcPct val="107000"/>
              </a:lnSpc>
              <a:spcAft>
                <a:spcPts val="800"/>
              </a:spcAft>
              <a:buFont typeface="Arial" panose="020B0604020202020204" pitchFamily="34" charset="0"/>
              <a:buChar char="•"/>
            </a:pPr>
            <a:r>
              <a:rPr lang="en-US" sz="2400" dirty="0">
                <a:solidFill>
                  <a:srgbClr val="002060"/>
                </a:solidFill>
                <a:latin typeface="Calibri" panose="020F0502020204030204" pitchFamily="34" charset="0"/>
                <a:cs typeface="Times New Roman" panose="02020603050405020304" pitchFamily="18" charset="0"/>
              </a:rPr>
              <a:t>Autonomous vehicles</a:t>
            </a:r>
          </a:p>
          <a:p>
            <a:pPr marL="1028700" lvl="1" indent="-571500">
              <a:lnSpc>
                <a:spcPct val="107000"/>
              </a:lnSpc>
              <a:spcAft>
                <a:spcPts val="800"/>
              </a:spcAft>
              <a:buFont typeface="Arial" panose="020B0604020202020204" pitchFamily="34" charset="0"/>
              <a:buChar char="•"/>
            </a:pPr>
            <a:r>
              <a:rPr lang="en-US" sz="2400" dirty="0">
                <a:solidFill>
                  <a:srgbClr val="002060"/>
                </a:solidFill>
                <a:latin typeface="Calibri" panose="020F0502020204030204" pitchFamily="34" charset="0"/>
                <a:cs typeface="Times New Roman" panose="02020603050405020304" pitchFamily="18" charset="0"/>
              </a:rPr>
              <a:t>Drones</a:t>
            </a:r>
          </a:p>
          <a:p>
            <a:pPr marL="1028700" lvl="1" indent="-571500">
              <a:lnSpc>
                <a:spcPct val="107000"/>
              </a:lnSpc>
              <a:spcAft>
                <a:spcPts val="800"/>
              </a:spcAft>
              <a:buFont typeface="Arial" panose="020B0604020202020204" pitchFamily="34" charset="0"/>
              <a:buChar char="•"/>
            </a:pPr>
            <a:r>
              <a:rPr lang="en-US" sz="2400" dirty="0">
                <a:solidFill>
                  <a:srgbClr val="002060"/>
                </a:solidFill>
                <a:latin typeface="Calibri" panose="020F0502020204030204" pitchFamily="34" charset="0"/>
                <a:cs typeface="Times New Roman" panose="02020603050405020304" pitchFamily="18" charset="0"/>
              </a:rPr>
              <a:t>AI</a:t>
            </a:r>
          </a:p>
          <a:p>
            <a:pPr marL="1028700" lvl="1" indent="-571500">
              <a:lnSpc>
                <a:spcPct val="107000"/>
              </a:lnSpc>
              <a:spcAft>
                <a:spcPts val="800"/>
              </a:spcAft>
              <a:buFont typeface="Arial" panose="020B0604020202020204" pitchFamily="34" charset="0"/>
              <a:buChar char="•"/>
            </a:pP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Remote operations</a:t>
            </a:r>
          </a:p>
          <a:p>
            <a:pPr marL="1028700" lvl="1" indent="-571500">
              <a:lnSpc>
                <a:spcPct val="107000"/>
              </a:lnSpc>
              <a:spcAft>
                <a:spcPts val="800"/>
              </a:spcAft>
              <a:buFont typeface="Arial" panose="020B0604020202020204" pitchFamily="34" charset="0"/>
              <a:buChar char="•"/>
            </a:pP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1217971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Conclusions</a:t>
            </a:r>
          </a:p>
        </p:txBody>
      </p:sp>
      <p:sp>
        <p:nvSpPr>
          <p:cNvPr id="7" name="Slide Number Placeholder 6"/>
          <p:cNvSpPr>
            <a:spLocks noGrp="1"/>
          </p:cNvSpPr>
          <p:nvPr>
            <p:ph type="sldNum" sz="quarter" idx="12"/>
          </p:nvPr>
        </p:nvSpPr>
        <p:spPr/>
        <p:txBody>
          <a:bodyPr/>
          <a:lstStyle/>
          <a:p>
            <a:fld id="{89081635-2D41-9541-A109-202B134504CC}" type="slidenum">
              <a:rPr lang="en-US" smtClean="0"/>
              <a:t>67</a:t>
            </a:fld>
            <a:endParaRPr lang="en-US"/>
          </a:p>
        </p:txBody>
      </p:sp>
      <p:sp>
        <p:nvSpPr>
          <p:cNvPr id="8" name="Rectangle 7"/>
          <p:cNvSpPr/>
          <p:nvPr/>
        </p:nvSpPr>
        <p:spPr>
          <a:xfrm>
            <a:off x="165370" y="1693813"/>
            <a:ext cx="8813259" cy="3664016"/>
          </a:xfrm>
          <a:prstGeom prst="rect">
            <a:avLst/>
          </a:prstGeom>
        </p:spPr>
        <p:txBody>
          <a:bodyPr wrap="square">
            <a:spAutoFit/>
          </a:bodyPr>
          <a:lstStyle/>
          <a:p>
            <a:pPr marL="571500" indent="-571500">
              <a:lnSpc>
                <a:spcPct val="107000"/>
              </a:lnSpc>
              <a:spcAft>
                <a:spcPts val="800"/>
              </a:spcAft>
              <a:buFont typeface="Wingdings" panose="05000000000000000000" pitchFamily="2" charset="2"/>
              <a:buChar char="ü"/>
            </a:pP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Various cones of uncertainty help to focus our intuition.</a:t>
            </a:r>
          </a:p>
          <a:p>
            <a:pPr marL="571500" indent="-571500">
              <a:lnSpc>
                <a:spcPct val="107000"/>
              </a:lnSpc>
              <a:spcAft>
                <a:spcPts val="800"/>
              </a:spcAft>
              <a:buFont typeface="Wingdings" panose="05000000000000000000" pitchFamily="2" charset="2"/>
              <a:buChar char="ü"/>
            </a:pP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Oil and gas will play an important role in energy supply for the next 25 years</a:t>
            </a:r>
          </a:p>
          <a:p>
            <a:pPr marL="1028700" lvl="1" indent="-571500">
              <a:lnSpc>
                <a:spcPct val="107000"/>
              </a:lnSpc>
              <a:spcAft>
                <a:spcPts val="800"/>
              </a:spcAft>
              <a:buFont typeface="Wingdings" panose="05000000000000000000" pitchFamily="2" charset="2"/>
              <a:buChar char="ü"/>
            </a:pPr>
            <a:r>
              <a:rPr lang="en-US" sz="2400" dirty="0">
                <a:solidFill>
                  <a:srgbClr val="002060"/>
                </a:solidFill>
                <a:latin typeface="Calibri" panose="020F0502020204030204" pitchFamily="34" charset="0"/>
                <a:cs typeface="Times New Roman" panose="02020603050405020304" pitchFamily="18" charset="0"/>
              </a:rPr>
              <a:t>This is true whether you support Climate Change or not.</a:t>
            </a:r>
          </a:p>
          <a:p>
            <a:pPr marL="571500" indent="-571500">
              <a:lnSpc>
                <a:spcPct val="107000"/>
              </a:lnSpc>
              <a:spcAft>
                <a:spcPts val="800"/>
              </a:spcAft>
              <a:buFont typeface="Wingdings" panose="05000000000000000000" pitchFamily="2" charset="2"/>
              <a:buChar char="ü"/>
            </a:pP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Careers in oil and gas look secure.</a:t>
            </a:r>
          </a:p>
          <a:p>
            <a:pPr marL="571500" indent="-571500">
              <a:lnSpc>
                <a:spcPct val="107000"/>
              </a:lnSpc>
              <a:spcAft>
                <a:spcPts val="800"/>
              </a:spcAft>
              <a:buFont typeface="Wingdings" panose="05000000000000000000" pitchFamily="2" charset="2"/>
              <a:buChar char="ü"/>
            </a:pP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Ours is, and will continue to be, a great business to be in.</a:t>
            </a:r>
          </a:p>
        </p:txBody>
      </p:sp>
    </p:spTree>
    <p:extLst>
      <p:ext uri="{BB962C8B-B14F-4D97-AF65-F5344CB8AC3E}">
        <p14:creationId xmlns:p14="http://schemas.microsoft.com/office/powerpoint/2010/main" val="37861348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Questions?</a:t>
            </a:r>
          </a:p>
        </p:txBody>
      </p:sp>
      <p:sp>
        <p:nvSpPr>
          <p:cNvPr id="7" name="Slide Number Placeholder 6"/>
          <p:cNvSpPr>
            <a:spLocks noGrp="1"/>
          </p:cNvSpPr>
          <p:nvPr>
            <p:ph type="sldNum" sz="quarter" idx="12"/>
          </p:nvPr>
        </p:nvSpPr>
        <p:spPr/>
        <p:txBody>
          <a:bodyPr/>
          <a:lstStyle/>
          <a:p>
            <a:fld id="{89081635-2D41-9541-A109-202B134504CC}" type="slidenum">
              <a:rPr lang="en-US" smtClean="0"/>
              <a:t>68</a:t>
            </a:fld>
            <a:endParaRPr lang="en-US"/>
          </a:p>
        </p:txBody>
      </p:sp>
    </p:spTree>
    <p:extLst>
      <p:ext uri="{BB962C8B-B14F-4D97-AF65-F5344CB8AC3E}">
        <p14:creationId xmlns:p14="http://schemas.microsoft.com/office/powerpoint/2010/main" val="37393970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Core Analysis</a:t>
            </a:r>
          </a:p>
        </p:txBody>
      </p:sp>
      <p:sp>
        <p:nvSpPr>
          <p:cNvPr id="7" name="Slide Number Placeholder 6"/>
          <p:cNvSpPr>
            <a:spLocks noGrp="1"/>
          </p:cNvSpPr>
          <p:nvPr>
            <p:ph type="sldNum" sz="quarter" idx="12"/>
          </p:nvPr>
        </p:nvSpPr>
        <p:spPr/>
        <p:txBody>
          <a:bodyPr/>
          <a:lstStyle/>
          <a:p>
            <a:fld id="{89081635-2D41-9541-A109-202B134504CC}" type="slidenum">
              <a:rPr lang="en-US" smtClean="0"/>
              <a:t>7</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http://www.corelab.com/corporate/history/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28" y="2249698"/>
            <a:ext cx="5703175" cy="3231799"/>
          </a:xfrm>
          <a:prstGeom prst="rect">
            <a:avLst/>
          </a:prstGeom>
        </p:spPr>
      </p:pic>
      <p:sp>
        <p:nvSpPr>
          <p:cNvPr id="6" name="TextBox 5"/>
          <p:cNvSpPr txBox="1"/>
          <p:nvPr/>
        </p:nvSpPr>
        <p:spPr>
          <a:xfrm>
            <a:off x="259728" y="1740851"/>
            <a:ext cx="1044816" cy="461665"/>
          </a:xfrm>
          <a:prstGeom prst="rect">
            <a:avLst/>
          </a:prstGeom>
          <a:noFill/>
        </p:spPr>
        <p:txBody>
          <a:bodyPr wrap="square" rtlCol="0">
            <a:spAutoFit/>
          </a:bodyPr>
          <a:lstStyle/>
          <a:p>
            <a:r>
              <a:rPr lang="en-US" sz="2400" b="1" dirty="0">
                <a:solidFill>
                  <a:srgbClr val="002060"/>
                </a:solidFill>
              </a:rPr>
              <a:t>1936</a:t>
            </a:r>
          </a:p>
        </p:txBody>
      </p:sp>
      <p:sp>
        <p:nvSpPr>
          <p:cNvPr id="8" name="TextBox 7"/>
          <p:cNvSpPr txBox="1"/>
          <p:nvPr/>
        </p:nvSpPr>
        <p:spPr>
          <a:xfrm>
            <a:off x="5962903" y="2249698"/>
            <a:ext cx="3071370" cy="1569660"/>
          </a:xfrm>
          <a:prstGeom prst="rect">
            <a:avLst/>
          </a:prstGeom>
          <a:noFill/>
        </p:spPr>
        <p:txBody>
          <a:bodyPr wrap="square" rtlCol="0">
            <a:spAutoFit/>
          </a:bodyPr>
          <a:lstStyle/>
          <a:p>
            <a:r>
              <a:rPr lang="en-US" sz="2400" dirty="0">
                <a:solidFill>
                  <a:srgbClr val="002060"/>
                </a:solidFill>
              </a:rPr>
              <a:t>Core analysis as commercial service introduced by Core Laboratories in1936 </a:t>
            </a:r>
          </a:p>
        </p:txBody>
      </p:sp>
    </p:spTree>
    <p:extLst>
      <p:ext uri="{BB962C8B-B14F-4D97-AF65-F5344CB8AC3E}">
        <p14:creationId xmlns:p14="http://schemas.microsoft.com/office/powerpoint/2010/main" val="22428473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Computer Development</a:t>
            </a:r>
          </a:p>
        </p:txBody>
      </p:sp>
      <p:sp>
        <p:nvSpPr>
          <p:cNvPr id="7" name="Slide Number Placeholder 6"/>
          <p:cNvSpPr>
            <a:spLocks noGrp="1"/>
          </p:cNvSpPr>
          <p:nvPr>
            <p:ph type="sldNum" sz="quarter" idx="12"/>
          </p:nvPr>
        </p:nvSpPr>
        <p:spPr/>
        <p:txBody>
          <a:bodyPr/>
          <a:lstStyle/>
          <a:p>
            <a:fld id="{89081635-2D41-9541-A109-202B134504CC}" type="slidenum">
              <a:rPr lang="en-US" smtClean="0"/>
              <a:t>8</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http://www.computerhope.com/issues/ch000984.htm</a:t>
            </a:r>
          </a:p>
        </p:txBody>
      </p:sp>
      <p:sp>
        <p:nvSpPr>
          <p:cNvPr id="6" name="TextBox 5"/>
          <p:cNvSpPr txBox="1"/>
          <p:nvPr/>
        </p:nvSpPr>
        <p:spPr>
          <a:xfrm>
            <a:off x="103486" y="1542463"/>
            <a:ext cx="1715376" cy="461665"/>
          </a:xfrm>
          <a:prstGeom prst="rect">
            <a:avLst/>
          </a:prstGeom>
          <a:noFill/>
        </p:spPr>
        <p:txBody>
          <a:bodyPr wrap="square" rtlCol="0">
            <a:spAutoFit/>
          </a:bodyPr>
          <a:lstStyle/>
          <a:p>
            <a:r>
              <a:rPr lang="en-US" sz="2400" b="1" dirty="0">
                <a:solidFill>
                  <a:srgbClr val="002060"/>
                </a:solidFill>
              </a:rPr>
              <a:t>1943-46</a:t>
            </a:r>
          </a:p>
        </p:txBody>
      </p:sp>
      <p:sp>
        <p:nvSpPr>
          <p:cNvPr id="8" name="TextBox 7"/>
          <p:cNvSpPr txBox="1"/>
          <p:nvPr/>
        </p:nvSpPr>
        <p:spPr>
          <a:xfrm>
            <a:off x="5818486" y="1814585"/>
            <a:ext cx="3304033"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2060"/>
                </a:solidFill>
              </a:rPr>
              <a:t>ENIAC occupied about 1,800 square feet and used about 18,000 vacuum tubes, </a:t>
            </a:r>
          </a:p>
          <a:p>
            <a:pPr marL="342900" indent="-342900">
              <a:buFont typeface="Arial" panose="020B0604020202020204" pitchFamily="34" charset="0"/>
              <a:buChar char="•"/>
            </a:pPr>
            <a:r>
              <a:rPr lang="en-US" sz="2400" dirty="0">
                <a:solidFill>
                  <a:srgbClr val="002060"/>
                </a:solidFill>
              </a:rPr>
              <a:t>Weighing almost 50 tons</a:t>
            </a:r>
          </a:p>
          <a:p>
            <a:pPr marL="342900" indent="-342900">
              <a:buFont typeface="Arial" panose="020B0604020202020204" pitchFamily="34" charset="0"/>
              <a:buChar char="•"/>
            </a:pPr>
            <a:r>
              <a:rPr lang="en-US" sz="2400" dirty="0">
                <a:solidFill>
                  <a:srgbClr val="002060"/>
                </a:solidFill>
              </a:rPr>
              <a:t>Many still consider the ENIAC to be the first digital computer because it was fully functional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86" y="1994541"/>
            <a:ext cx="5715000" cy="4371975"/>
          </a:xfrm>
          <a:prstGeom prst="rect">
            <a:avLst/>
          </a:prstGeom>
        </p:spPr>
      </p:pic>
    </p:spTree>
    <p:extLst>
      <p:ext uri="{BB962C8B-B14F-4D97-AF65-F5344CB8AC3E}">
        <p14:creationId xmlns:p14="http://schemas.microsoft.com/office/powerpoint/2010/main" val="2549757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Computers</a:t>
            </a:r>
          </a:p>
        </p:txBody>
      </p:sp>
      <p:sp>
        <p:nvSpPr>
          <p:cNvPr id="7" name="Slide Number Placeholder 6"/>
          <p:cNvSpPr>
            <a:spLocks noGrp="1"/>
          </p:cNvSpPr>
          <p:nvPr>
            <p:ph type="sldNum" sz="quarter" idx="12"/>
          </p:nvPr>
        </p:nvSpPr>
        <p:spPr/>
        <p:txBody>
          <a:bodyPr/>
          <a:lstStyle/>
          <a:p>
            <a:fld id="{89081635-2D41-9541-A109-202B134504CC}" type="slidenum">
              <a:rPr lang="en-US" smtClean="0"/>
              <a:t>9</a:t>
            </a:fld>
            <a:endParaRPr lang="en-US"/>
          </a:p>
        </p:txBody>
      </p:sp>
      <p:sp>
        <p:nvSpPr>
          <p:cNvPr id="4" name="Rectangle 3"/>
          <p:cNvSpPr/>
          <p:nvPr/>
        </p:nvSpPr>
        <p:spPr>
          <a:xfrm>
            <a:off x="103486" y="6366516"/>
            <a:ext cx="7563678" cy="307777"/>
          </a:xfrm>
          <a:prstGeom prst="rect">
            <a:avLst/>
          </a:prstGeom>
        </p:spPr>
        <p:txBody>
          <a:bodyPr wrap="square">
            <a:spAutoFit/>
          </a:bodyPr>
          <a:lstStyle/>
          <a:p>
            <a:r>
              <a:rPr lang="en-US" sz="1400" dirty="0">
                <a:solidFill>
                  <a:srgbClr val="002060"/>
                </a:solidFill>
              </a:rPr>
              <a:t>Source: http://www.computerhope.com/issues/ch000984.htm</a:t>
            </a:r>
          </a:p>
        </p:txBody>
      </p:sp>
      <p:sp>
        <p:nvSpPr>
          <p:cNvPr id="6" name="TextBox 5"/>
          <p:cNvSpPr txBox="1"/>
          <p:nvPr/>
        </p:nvSpPr>
        <p:spPr>
          <a:xfrm>
            <a:off x="103486" y="1542463"/>
            <a:ext cx="1715376" cy="461665"/>
          </a:xfrm>
          <a:prstGeom prst="rect">
            <a:avLst/>
          </a:prstGeom>
          <a:noFill/>
        </p:spPr>
        <p:txBody>
          <a:bodyPr wrap="square" rtlCol="0">
            <a:spAutoFit/>
          </a:bodyPr>
          <a:lstStyle/>
          <a:p>
            <a:r>
              <a:rPr lang="en-US" sz="2400" b="1" dirty="0">
                <a:solidFill>
                  <a:srgbClr val="002060"/>
                </a:solidFill>
              </a:rPr>
              <a:t>1950-88</a:t>
            </a:r>
          </a:p>
        </p:txBody>
      </p:sp>
      <p:sp>
        <p:nvSpPr>
          <p:cNvPr id="14" name="Rectangle 13"/>
          <p:cNvSpPr/>
          <p:nvPr/>
        </p:nvSpPr>
        <p:spPr>
          <a:xfrm>
            <a:off x="103487" y="1979250"/>
            <a:ext cx="9138050" cy="4524315"/>
          </a:xfrm>
          <a:prstGeom prst="rect">
            <a:avLst/>
          </a:prstGeom>
        </p:spPr>
        <p:txBody>
          <a:bodyPr wrap="square">
            <a:spAutoFit/>
          </a:bodyPr>
          <a:lstStyle/>
          <a:p>
            <a:pPr marL="633413" indent="-633413"/>
            <a:r>
              <a:rPr lang="en-US" sz="2400" b="1" dirty="0">
                <a:solidFill>
                  <a:srgbClr val="002060"/>
                </a:solidFill>
              </a:rPr>
              <a:t>1950 - </a:t>
            </a:r>
            <a:r>
              <a:rPr lang="en-US" sz="2400" dirty="0">
                <a:solidFill>
                  <a:srgbClr val="002060"/>
                </a:solidFill>
              </a:rPr>
              <a:t>First stored program computer, the UNIVAC 1101 is considered to be the first computer that was capable of storing and running a program from memory.</a:t>
            </a:r>
          </a:p>
          <a:p>
            <a:pPr marL="633413" indent="-633413"/>
            <a:r>
              <a:rPr lang="en-US" sz="2400" b="1" dirty="0">
                <a:solidFill>
                  <a:srgbClr val="002060"/>
                </a:solidFill>
              </a:rPr>
              <a:t>1953 - </a:t>
            </a:r>
            <a:r>
              <a:rPr lang="en-US" sz="2400" dirty="0">
                <a:solidFill>
                  <a:srgbClr val="002060"/>
                </a:solidFill>
              </a:rPr>
              <a:t>IBM's first computer IBM publicly introduced the </a:t>
            </a:r>
            <a:r>
              <a:rPr lang="en-US" sz="2400" b="1" dirty="0">
                <a:solidFill>
                  <a:srgbClr val="002060"/>
                </a:solidFill>
              </a:rPr>
              <a:t>701</a:t>
            </a:r>
            <a:r>
              <a:rPr lang="en-US" sz="2400" dirty="0">
                <a:solidFill>
                  <a:srgbClr val="002060"/>
                </a:solidFill>
              </a:rPr>
              <a:t>; its first commercial scientific computer.</a:t>
            </a:r>
          </a:p>
          <a:p>
            <a:pPr marL="633413" indent="-633413"/>
            <a:r>
              <a:rPr lang="en-US" sz="2400" dirty="0">
                <a:solidFill>
                  <a:srgbClr val="002060"/>
                </a:solidFill>
              </a:rPr>
              <a:t>1956 - The TX-O (Transistorized Experimental computer) is the first transistorized computer to be demonstrated at MIT</a:t>
            </a:r>
          </a:p>
          <a:p>
            <a:pPr marL="633413" indent="-633413"/>
            <a:r>
              <a:rPr lang="en-US" sz="2400" dirty="0">
                <a:solidFill>
                  <a:srgbClr val="002060"/>
                </a:solidFill>
              </a:rPr>
              <a:t>1981 - IBM introduced its first personal computer called the IBM PC. The computer had 16 KB of memory, which was expandable to 256 and utilized MS-DOS</a:t>
            </a:r>
          </a:p>
          <a:p>
            <a:pPr marL="633413" indent="-633413"/>
            <a:r>
              <a:rPr lang="en-US" sz="2400" dirty="0">
                <a:solidFill>
                  <a:srgbClr val="002060"/>
                </a:solidFill>
              </a:rPr>
              <a:t>1988 - Cray Research introduced the Cray Y-MP®, the world's first supercomputer</a:t>
            </a:r>
          </a:p>
        </p:txBody>
      </p:sp>
    </p:spTree>
    <p:extLst>
      <p:ext uri="{BB962C8B-B14F-4D97-AF65-F5344CB8AC3E}">
        <p14:creationId xmlns:p14="http://schemas.microsoft.com/office/powerpoint/2010/main" val="30762996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1_SPE Theme">
  <a:themeElements>
    <a:clrScheme name="SPE">
      <a:dk1>
        <a:srgbClr val="17316A"/>
      </a:dk1>
      <a:lt1>
        <a:sysClr val="window" lastClr="FFFFFF"/>
      </a:lt1>
      <a:dk2>
        <a:srgbClr val="17316A"/>
      </a:dk2>
      <a:lt2>
        <a:srgbClr val="FFFFFE"/>
      </a:lt2>
      <a:accent1>
        <a:srgbClr val="F0AB00"/>
      </a:accent1>
      <a:accent2>
        <a:srgbClr val="89C3E5"/>
      </a:accent2>
      <a:accent3>
        <a:srgbClr val="FCCF18"/>
      </a:accent3>
      <a:accent4>
        <a:srgbClr val="E66A3F"/>
      </a:accent4>
      <a:accent5>
        <a:srgbClr val="8EC02F"/>
      </a:accent5>
      <a:accent6>
        <a:srgbClr val="69A22E"/>
      </a:accent6>
      <a:hlink>
        <a:srgbClr val="F0AB00"/>
      </a:hlink>
      <a:folHlink>
        <a:srgbClr val="89C3E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PE Theme">
  <a:themeElements>
    <a:clrScheme name="SPE">
      <a:dk1>
        <a:srgbClr val="17316A"/>
      </a:dk1>
      <a:lt1>
        <a:sysClr val="window" lastClr="FFFFFF"/>
      </a:lt1>
      <a:dk2>
        <a:srgbClr val="17316A"/>
      </a:dk2>
      <a:lt2>
        <a:srgbClr val="FFFFFE"/>
      </a:lt2>
      <a:accent1>
        <a:srgbClr val="F0AB00"/>
      </a:accent1>
      <a:accent2>
        <a:srgbClr val="89C3E5"/>
      </a:accent2>
      <a:accent3>
        <a:srgbClr val="FCCF18"/>
      </a:accent3>
      <a:accent4>
        <a:srgbClr val="E66A3F"/>
      </a:accent4>
      <a:accent5>
        <a:srgbClr val="8EC02F"/>
      </a:accent5>
      <a:accent6>
        <a:srgbClr val="69A22E"/>
      </a:accent6>
      <a:hlink>
        <a:srgbClr val="F0AB00"/>
      </a:hlink>
      <a:folHlink>
        <a:srgbClr val="89C3E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PE Theme">
  <a:themeElements>
    <a:clrScheme name="SPE">
      <a:dk1>
        <a:srgbClr val="17316A"/>
      </a:dk1>
      <a:lt1>
        <a:sysClr val="window" lastClr="FFFFFF"/>
      </a:lt1>
      <a:dk2>
        <a:srgbClr val="17316A"/>
      </a:dk2>
      <a:lt2>
        <a:srgbClr val="FFFFFE"/>
      </a:lt2>
      <a:accent1>
        <a:srgbClr val="F0AB00"/>
      </a:accent1>
      <a:accent2>
        <a:srgbClr val="89C3E5"/>
      </a:accent2>
      <a:accent3>
        <a:srgbClr val="FCCF18"/>
      </a:accent3>
      <a:accent4>
        <a:srgbClr val="E66A3F"/>
      </a:accent4>
      <a:accent5>
        <a:srgbClr val="8EC02F"/>
      </a:accent5>
      <a:accent6>
        <a:srgbClr val="69A22E"/>
      </a:accent6>
      <a:hlink>
        <a:srgbClr val="F0AB00"/>
      </a:hlink>
      <a:folHlink>
        <a:srgbClr val="89C3E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SPE Theme.thmx</Template>
  <TotalTime>12055</TotalTime>
  <Words>5278</Words>
  <Application>Microsoft Office PowerPoint</Application>
  <PresentationFormat>On-screen Show (4:3)</PresentationFormat>
  <Paragraphs>511</Paragraphs>
  <Slides>68</Slides>
  <Notes>68</Notes>
  <HiddenSlides>25</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68</vt:i4>
      </vt:variant>
    </vt:vector>
  </HeadingPairs>
  <TitlesOfParts>
    <vt:vector size="76" baseType="lpstr">
      <vt:lpstr>Arial</vt:lpstr>
      <vt:lpstr>Calibri</vt:lpstr>
      <vt:lpstr>Times New Roman</vt:lpstr>
      <vt:lpstr>Wingdings</vt:lpstr>
      <vt:lpstr>1_SPE Theme</vt:lpstr>
      <vt:lpstr>SPE Theme</vt:lpstr>
      <vt:lpstr>2_SPE Theme</vt:lpstr>
      <vt:lpstr>Custom Design</vt:lpstr>
      <vt:lpstr>Members in Transition Committee</vt:lpstr>
      <vt:lpstr>Outline</vt:lpstr>
      <vt:lpstr>The Last 100 Years</vt:lpstr>
      <vt:lpstr>The First Well Log</vt:lpstr>
      <vt:lpstr>Electric Logs</vt:lpstr>
      <vt:lpstr>Donkey, Grasshopper, Horse-head, Thirsty Bird, and Pump Jack</vt:lpstr>
      <vt:lpstr>Core Analysis</vt:lpstr>
      <vt:lpstr>Computer Development</vt:lpstr>
      <vt:lpstr>Computers</vt:lpstr>
      <vt:lpstr>Technology Development</vt:lpstr>
      <vt:lpstr>Technology Development</vt:lpstr>
      <vt:lpstr>Technology Development</vt:lpstr>
      <vt:lpstr>Technology Development</vt:lpstr>
      <vt:lpstr>Technology Development</vt:lpstr>
      <vt:lpstr>Technology Development</vt:lpstr>
      <vt:lpstr>Technology Development</vt:lpstr>
      <vt:lpstr>US Energy Consumption</vt:lpstr>
      <vt:lpstr>US Oil Production</vt:lpstr>
      <vt:lpstr>Crude Prices</vt:lpstr>
      <vt:lpstr>The Art of Forecasting</vt:lpstr>
      <vt:lpstr>The Art of Forecasting</vt:lpstr>
      <vt:lpstr>The Art of Forecasting</vt:lpstr>
      <vt:lpstr>The Art of Forecasting</vt:lpstr>
      <vt:lpstr>Forecasts -Next  25 Years</vt:lpstr>
      <vt:lpstr>WEO 2016 Foreword</vt:lpstr>
      <vt:lpstr>WEO 2016 Foreword</vt:lpstr>
      <vt:lpstr>WEO 2016 Foreword</vt:lpstr>
      <vt:lpstr>WEO 2016 Introduction</vt:lpstr>
      <vt:lpstr>WEO 2016 Developing the Scenarios</vt:lpstr>
      <vt:lpstr>WEO 2016 Developing the Scenarios</vt:lpstr>
      <vt:lpstr>WEO 2016 Developing the Scenarios</vt:lpstr>
      <vt:lpstr>WEO 2016 Developing the Scenarios</vt:lpstr>
      <vt:lpstr>WEO 2016 Overview</vt:lpstr>
      <vt:lpstr>WEO 2016 Overview</vt:lpstr>
      <vt:lpstr>WEO 2016 Overview</vt:lpstr>
      <vt:lpstr>WEO 2016 Overview</vt:lpstr>
      <vt:lpstr>WEO 2016 Oil Market Outlook</vt:lpstr>
      <vt:lpstr>WEO 2016 Oil Market Outlook</vt:lpstr>
      <vt:lpstr>WEO 2016 Oil Market Outlook</vt:lpstr>
      <vt:lpstr>WEO 2016 Oil Market Outlook</vt:lpstr>
      <vt:lpstr>WEO 2016 Oil Market Outlook</vt:lpstr>
      <vt:lpstr>WEO 2016 Oil Market Outlook</vt:lpstr>
      <vt:lpstr>WEO 2016 Gas Market Outlook</vt:lpstr>
      <vt:lpstr>World Energy Demand</vt:lpstr>
      <vt:lpstr>Future World Energy Demand</vt:lpstr>
      <vt:lpstr>Future World Energy Demand</vt:lpstr>
      <vt:lpstr>World Energy Demand</vt:lpstr>
      <vt:lpstr>World Energy Demand</vt:lpstr>
      <vt:lpstr>Global Oil Demand</vt:lpstr>
      <vt:lpstr>Global Oil Demand</vt:lpstr>
      <vt:lpstr>Mexico Oil Production</vt:lpstr>
      <vt:lpstr>Global Oil Resource</vt:lpstr>
      <vt:lpstr>Global Gas Demand</vt:lpstr>
      <vt:lpstr>Global Gas Resources</vt:lpstr>
      <vt:lpstr>Oil Price Forecasts</vt:lpstr>
      <vt:lpstr>US Energy Consumption</vt:lpstr>
      <vt:lpstr>US Total Energy Production</vt:lpstr>
      <vt:lpstr>US Energy Production</vt:lpstr>
      <vt:lpstr>US Energy Trade</vt:lpstr>
      <vt:lpstr>US Energy Prices</vt:lpstr>
      <vt:lpstr>US Energy Production</vt:lpstr>
      <vt:lpstr>US Natural Gas</vt:lpstr>
      <vt:lpstr>The Next 100 Years</vt:lpstr>
      <vt:lpstr>The Next 100 Years</vt:lpstr>
      <vt:lpstr>Switch Energy Project</vt:lpstr>
      <vt:lpstr>Conclusions</vt:lpstr>
      <vt:lpstr>Conclusions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Blakey</dc:creator>
  <cp:lastModifiedBy>Rogere Hit</cp:lastModifiedBy>
  <cp:revision>373</cp:revision>
  <cp:lastPrinted>2017-01-29T20:47:57Z</cp:lastPrinted>
  <dcterms:created xsi:type="dcterms:W3CDTF">2015-01-26T22:45:43Z</dcterms:created>
  <dcterms:modified xsi:type="dcterms:W3CDTF">2017-03-03T16:24:58Z</dcterms:modified>
</cp:coreProperties>
</file>