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7" r:id="rId2"/>
    <p:sldId id="383" r:id="rId3"/>
    <p:sldId id="384" r:id="rId4"/>
    <p:sldId id="385" r:id="rId5"/>
    <p:sldId id="370" r:id="rId6"/>
    <p:sldId id="329" r:id="rId7"/>
    <p:sldId id="407" r:id="rId8"/>
    <p:sldId id="369" r:id="rId9"/>
    <p:sldId id="373" r:id="rId10"/>
    <p:sldId id="374" r:id="rId11"/>
    <p:sldId id="389" r:id="rId12"/>
    <p:sldId id="375" r:id="rId13"/>
    <p:sldId id="390" r:id="rId14"/>
    <p:sldId id="395" r:id="rId15"/>
    <p:sldId id="396" r:id="rId16"/>
    <p:sldId id="392" r:id="rId17"/>
    <p:sldId id="408" r:id="rId18"/>
    <p:sldId id="397" r:id="rId19"/>
    <p:sldId id="308" r:id="rId20"/>
    <p:sldId id="335" r:id="rId21"/>
    <p:sldId id="341" r:id="rId22"/>
    <p:sldId id="338" r:id="rId23"/>
    <p:sldId id="336" r:id="rId24"/>
    <p:sldId id="307" r:id="rId25"/>
    <p:sldId id="410" r:id="rId26"/>
    <p:sldId id="301" r:id="rId27"/>
    <p:sldId id="317" r:id="rId28"/>
    <p:sldId id="318" r:id="rId29"/>
    <p:sldId id="368" r:id="rId30"/>
    <p:sldId id="319" r:id="rId31"/>
    <p:sldId id="309" r:id="rId32"/>
    <p:sldId id="359" r:id="rId33"/>
    <p:sldId id="361" r:id="rId34"/>
    <p:sldId id="364" r:id="rId35"/>
    <p:sldId id="363" r:id="rId36"/>
    <p:sldId id="411" r:id="rId37"/>
    <p:sldId id="365" r:id="rId38"/>
    <p:sldId id="314" r:id="rId39"/>
    <p:sldId id="326" r:id="rId40"/>
    <p:sldId id="327" r:id="rId41"/>
    <p:sldId id="325" r:id="rId42"/>
    <p:sldId id="412" r:id="rId43"/>
    <p:sldId id="342" r:id="rId44"/>
    <p:sldId id="328" r:id="rId45"/>
    <p:sldId id="324" r:id="rId46"/>
    <p:sldId id="313" r:id="rId47"/>
    <p:sldId id="315" r:id="rId48"/>
    <p:sldId id="366" r:id="rId49"/>
    <p:sldId id="367" r:id="rId50"/>
    <p:sldId id="405" r:id="rId51"/>
    <p:sldId id="398" r:id="rId52"/>
    <p:sldId id="401" r:id="rId53"/>
    <p:sldId id="402" r:id="rId54"/>
    <p:sldId id="403" r:id="rId55"/>
    <p:sldId id="404" r:id="rId56"/>
    <p:sldId id="286" r:id="rId57"/>
    <p:sldId id="287" r:id="rId58"/>
    <p:sldId id="288" r:id="rId59"/>
    <p:sldId id="289"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0"/>
    <a:srgbClr val="EBEAE1"/>
    <a:srgbClr val="FFFFCC"/>
    <a:srgbClr val="AF9A83"/>
    <a:srgbClr val="B1B080"/>
    <a:srgbClr val="A9A087"/>
    <a:srgbClr val="A5A18B"/>
    <a:srgbClr val="939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05" autoAdjust="0"/>
    <p:restoredTop sz="59564" autoAdjust="0"/>
  </p:normalViewPr>
  <p:slideViewPr>
    <p:cSldViewPr snapToGrid="0">
      <p:cViewPr varScale="1">
        <p:scale>
          <a:sx n="44" d="100"/>
          <a:sy n="44" d="100"/>
        </p:scale>
        <p:origin x="227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3FD64D6-A91B-4093-9938-858F962F533C}" type="datetimeFigureOut">
              <a:rPr lang="en-US" smtClean="0"/>
              <a:t>1/10/2017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B6CB8B2-DAA6-4278-899C-DD43B4DECACE}" type="slidenum">
              <a:rPr lang="en-US" smtClean="0"/>
              <a:t>‹#›</a:t>
            </a:fld>
            <a:endParaRPr lang="en-US"/>
          </a:p>
        </p:txBody>
      </p:sp>
    </p:spTree>
    <p:extLst>
      <p:ext uri="{BB962C8B-B14F-4D97-AF65-F5344CB8AC3E}">
        <p14:creationId xmlns:p14="http://schemas.microsoft.com/office/powerpoint/2010/main" val="700223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AFA5A-A7EB-4FA1-BA43-1817BE8E2064}" type="slidenum">
              <a:rPr lang="en-US" altLang="en-US"/>
              <a:pPr/>
              <a:t>1</a:t>
            </a:fld>
            <a:endParaRPr lang="en-US" altLang="en-US"/>
          </a:p>
        </p:txBody>
      </p:sp>
      <p:sp>
        <p:nvSpPr>
          <p:cNvPr id="15362" name="Rectangle 2"/>
          <p:cNvSpPr>
            <a:spLocks noGrp="1" noRot="1" noChangeAspect="1" noChangeArrowheads="1" noTextEdit="1"/>
          </p:cNvSpPr>
          <p:nvPr>
            <p:ph type="sldImg"/>
          </p:nvPr>
        </p:nvSpPr>
        <p:spPr>
          <a:xfrm>
            <a:off x="1414463" y="1162050"/>
            <a:ext cx="4181475" cy="3136900"/>
          </a:xfrm>
          <a:ln/>
        </p:spPr>
      </p:sp>
      <p:sp>
        <p:nvSpPr>
          <p:cNvPr id="15363" name="Rectangle 3"/>
          <p:cNvSpPr>
            <a:spLocks noGrp="1" noChangeArrowheads="1"/>
          </p:cNvSpPr>
          <p:nvPr>
            <p:ph type="body" idx="1"/>
          </p:nvPr>
        </p:nvSpPr>
        <p:spPr/>
        <p:txBody>
          <a:bodyPr/>
          <a:lstStyle/>
          <a:p>
            <a:endParaRPr lang="en-US" altLang="en-US" b="1" dirty="0"/>
          </a:p>
        </p:txBody>
      </p:sp>
    </p:spTree>
    <p:extLst>
      <p:ext uri="{BB962C8B-B14F-4D97-AF65-F5344CB8AC3E}">
        <p14:creationId xmlns:p14="http://schemas.microsoft.com/office/powerpoint/2010/main" val="1171281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10</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p:txBody>
      </p:sp>
    </p:spTree>
    <p:extLst>
      <p:ext uri="{BB962C8B-B14F-4D97-AF65-F5344CB8AC3E}">
        <p14:creationId xmlns:p14="http://schemas.microsoft.com/office/powerpoint/2010/main" val="1203569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AFA5A-A7EB-4FA1-BA43-1817BE8E2064}" type="slidenum">
              <a:rPr lang="en-US" altLang="en-US"/>
              <a:pPr/>
              <a:t>11</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01421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12</a:t>
            </a:fld>
            <a:endParaRPr lang="en-US" altLang="en-US"/>
          </a:p>
        </p:txBody>
      </p:sp>
      <p:sp>
        <p:nvSpPr>
          <p:cNvPr id="16386" name="Rectangle 2"/>
          <p:cNvSpPr>
            <a:spLocks noGrp="1" noRot="1" noChangeAspect="1" noChangeArrowheads="1" noTextEdit="1"/>
          </p:cNvSpPr>
          <p:nvPr>
            <p:ph type="sldImg"/>
          </p:nvPr>
        </p:nvSpPr>
        <p:spPr>
          <a:xfrm>
            <a:off x="1143000" y="685800"/>
            <a:ext cx="4038600" cy="3028950"/>
          </a:xfrm>
          <a:ln/>
        </p:spPr>
      </p:sp>
      <p:sp>
        <p:nvSpPr>
          <p:cNvPr id="16387" name="Rectangle 3"/>
          <p:cNvSpPr>
            <a:spLocks noGrp="1" noChangeArrowheads="1"/>
          </p:cNvSpPr>
          <p:nvPr>
            <p:ph type="body" idx="1"/>
          </p:nvPr>
        </p:nvSpPr>
        <p:spPr>
          <a:xfrm>
            <a:off x="457200" y="3886200"/>
            <a:ext cx="6172200" cy="5257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0" dirty="0"/>
          </a:p>
        </p:txBody>
      </p:sp>
    </p:spTree>
    <p:extLst>
      <p:ext uri="{BB962C8B-B14F-4D97-AF65-F5344CB8AC3E}">
        <p14:creationId xmlns:p14="http://schemas.microsoft.com/office/powerpoint/2010/main" val="1926585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13</a:t>
            </a:fld>
            <a:endParaRPr lang="en-US" altLang="en-US"/>
          </a:p>
        </p:txBody>
      </p:sp>
      <p:sp>
        <p:nvSpPr>
          <p:cNvPr id="16386" name="Rectangle 2"/>
          <p:cNvSpPr>
            <a:spLocks noGrp="1" noRot="1" noChangeAspect="1" noChangeArrowheads="1" noTextEdit="1"/>
          </p:cNvSpPr>
          <p:nvPr>
            <p:ph type="sldImg"/>
          </p:nvPr>
        </p:nvSpPr>
        <p:spPr>
          <a:xfrm>
            <a:off x="1143000" y="685800"/>
            <a:ext cx="4038600" cy="3028950"/>
          </a:xfrm>
          <a:ln/>
        </p:spPr>
      </p:sp>
      <p:sp>
        <p:nvSpPr>
          <p:cNvPr id="16387" name="Rectangle 3"/>
          <p:cNvSpPr>
            <a:spLocks noGrp="1" noChangeArrowheads="1"/>
          </p:cNvSpPr>
          <p:nvPr>
            <p:ph type="body" idx="1"/>
          </p:nvPr>
        </p:nvSpPr>
        <p:spPr>
          <a:xfrm>
            <a:off x="457200" y="3886200"/>
            <a:ext cx="6172200" cy="5257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0" dirty="0"/>
          </a:p>
        </p:txBody>
      </p:sp>
    </p:spTree>
    <p:extLst>
      <p:ext uri="{BB962C8B-B14F-4D97-AF65-F5344CB8AC3E}">
        <p14:creationId xmlns:p14="http://schemas.microsoft.com/office/powerpoint/2010/main" val="3510659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14</a:t>
            </a:fld>
            <a:endParaRPr lang="en-US" altLang="en-US"/>
          </a:p>
        </p:txBody>
      </p:sp>
      <p:sp>
        <p:nvSpPr>
          <p:cNvPr id="16386" name="Rectangle 2"/>
          <p:cNvSpPr>
            <a:spLocks noGrp="1" noRot="1" noChangeAspect="1" noChangeArrowheads="1" noTextEdit="1"/>
          </p:cNvSpPr>
          <p:nvPr>
            <p:ph type="sldImg"/>
          </p:nvPr>
        </p:nvSpPr>
        <p:spPr>
          <a:xfrm>
            <a:off x="1143000" y="685800"/>
            <a:ext cx="4038600" cy="3028950"/>
          </a:xfrm>
          <a:ln/>
        </p:spPr>
      </p:sp>
      <p:sp>
        <p:nvSpPr>
          <p:cNvPr id="16387" name="Rectangle 3"/>
          <p:cNvSpPr>
            <a:spLocks noGrp="1" noChangeArrowheads="1"/>
          </p:cNvSpPr>
          <p:nvPr>
            <p:ph type="body" idx="1"/>
          </p:nvPr>
        </p:nvSpPr>
        <p:spPr>
          <a:xfrm>
            <a:off x="457200" y="3886200"/>
            <a:ext cx="6172200" cy="5257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0" dirty="0"/>
          </a:p>
        </p:txBody>
      </p:sp>
    </p:spTree>
    <p:extLst>
      <p:ext uri="{BB962C8B-B14F-4D97-AF65-F5344CB8AC3E}">
        <p14:creationId xmlns:p14="http://schemas.microsoft.com/office/powerpoint/2010/main" val="676383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15</a:t>
            </a:fld>
            <a:endParaRPr lang="en-US" altLang="en-US"/>
          </a:p>
        </p:txBody>
      </p:sp>
      <p:sp>
        <p:nvSpPr>
          <p:cNvPr id="16386" name="Rectangle 2"/>
          <p:cNvSpPr>
            <a:spLocks noGrp="1" noRot="1" noChangeAspect="1" noChangeArrowheads="1" noTextEdit="1"/>
          </p:cNvSpPr>
          <p:nvPr>
            <p:ph type="sldImg"/>
          </p:nvPr>
        </p:nvSpPr>
        <p:spPr>
          <a:xfrm>
            <a:off x="1143000" y="685800"/>
            <a:ext cx="4038600" cy="3028950"/>
          </a:xfrm>
          <a:ln/>
        </p:spPr>
      </p:sp>
      <p:sp>
        <p:nvSpPr>
          <p:cNvPr id="16387" name="Rectangle 3"/>
          <p:cNvSpPr>
            <a:spLocks noGrp="1" noChangeArrowheads="1"/>
          </p:cNvSpPr>
          <p:nvPr>
            <p:ph type="body" idx="1"/>
          </p:nvPr>
        </p:nvSpPr>
        <p:spPr>
          <a:xfrm>
            <a:off x="457200" y="3886200"/>
            <a:ext cx="6172200" cy="5257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0" dirty="0"/>
          </a:p>
        </p:txBody>
      </p:sp>
    </p:spTree>
    <p:extLst>
      <p:ext uri="{BB962C8B-B14F-4D97-AF65-F5344CB8AC3E}">
        <p14:creationId xmlns:p14="http://schemas.microsoft.com/office/powerpoint/2010/main" val="3646391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16</a:t>
            </a:fld>
            <a:endParaRPr lang="en-US" altLang="en-US"/>
          </a:p>
        </p:txBody>
      </p:sp>
      <p:sp>
        <p:nvSpPr>
          <p:cNvPr id="16386" name="Rectangle 2"/>
          <p:cNvSpPr>
            <a:spLocks noGrp="1" noRot="1" noChangeAspect="1" noChangeArrowheads="1" noTextEdit="1"/>
          </p:cNvSpPr>
          <p:nvPr>
            <p:ph type="sldImg"/>
          </p:nvPr>
        </p:nvSpPr>
        <p:spPr>
          <a:xfrm>
            <a:off x="1143000" y="685800"/>
            <a:ext cx="4038600" cy="3028950"/>
          </a:xfrm>
          <a:ln/>
        </p:spPr>
      </p:sp>
      <p:sp>
        <p:nvSpPr>
          <p:cNvPr id="16387" name="Rectangle 3"/>
          <p:cNvSpPr>
            <a:spLocks noGrp="1" noChangeArrowheads="1"/>
          </p:cNvSpPr>
          <p:nvPr>
            <p:ph type="body" idx="1"/>
          </p:nvPr>
        </p:nvSpPr>
        <p:spPr>
          <a:xfrm>
            <a:off x="457200" y="3886200"/>
            <a:ext cx="6172200" cy="5257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0" dirty="0"/>
          </a:p>
        </p:txBody>
      </p:sp>
    </p:spTree>
    <p:extLst>
      <p:ext uri="{BB962C8B-B14F-4D97-AF65-F5344CB8AC3E}">
        <p14:creationId xmlns:p14="http://schemas.microsoft.com/office/powerpoint/2010/main" val="4260013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17</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p>
        </p:txBody>
      </p:sp>
    </p:spTree>
    <p:extLst>
      <p:ext uri="{BB962C8B-B14F-4D97-AF65-F5344CB8AC3E}">
        <p14:creationId xmlns:p14="http://schemas.microsoft.com/office/powerpoint/2010/main" val="3701115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AFA5A-A7EB-4FA1-BA43-1817BE8E2064}" type="slidenum">
              <a:rPr lang="en-US" altLang="en-US"/>
              <a:pPr/>
              <a:t>18</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60531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19</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1460651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2</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baseline="0" dirty="0" smtClean="0"/>
          </a:p>
        </p:txBody>
      </p:sp>
    </p:spTree>
    <p:extLst>
      <p:ext uri="{BB962C8B-B14F-4D97-AF65-F5344CB8AC3E}">
        <p14:creationId xmlns:p14="http://schemas.microsoft.com/office/powerpoint/2010/main" val="75321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20</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1004832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21</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2887497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22</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1392335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23</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690677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24</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94412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25</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336499" y="4257751"/>
            <a:ext cx="6356096" cy="4778350"/>
          </a:xfrm>
        </p:spPr>
        <p:txBody>
          <a:bodyPr/>
          <a:lstStyle/>
          <a:p>
            <a:endParaRPr lang="en-US" dirty="0"/>
          </a:p>
        </p:txBody>
      </p:sp>
    </p:spTree>
    <p:extLst>
      <p:ext uri="{BB962C8B-B14F-4D97-AF65-F5344CB8AC3E}">
        <p14:creationId xmlns:p14="http://schemas.microsoft.com/office/powerpoint/2010/main" val="2194862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26</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336499" y="4257751"/>
            <a:ext cx="6356096" cy="4778350"/>
          </a:xfrm>
        </p:spPr>
        <p:txBody>
          <a:bodyPr/>
          <a:lstStyle/>
          <a:p>
            <a:endParaRPr lang="en-US" dirty="0"/>
          </a:p>
        </p:txBody>
      </p:sp>
    </p:spTree>
    <p:extLst>
      <p:ext uri="{BB962C8B-B14F-4D97-AF65-F5344CB8AC3E}">
        <p14:creationId xmlns:p14="http://schemas.microsoft.com/office/powerpoint/2010/main" val="2266810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AFA5A-A7EB-4FA1-BA43-1817BE8E2064}" type="slidenum">
              <a:rPr lang="en-US" altLang="en-US"/>
              <a:pPr/>
              <a:t>27</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23686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CB8B2-DAA6-4278-899C-DD43B4DECACE}" type="slidenum">
              <a:rPr lang="en-US" smtClean="0"/>
              <a:t>28</a:t>
            </a:fld>
            <a:endParaRPr lang="en-US"/>
          </a:p>
        </p:txBody>
      </p:sp>
    </p:spTree>
    <p:extLst>
      <p:ext uri="{BB962C8B-B14F-4D97-AF65-F5344CB8AC3E}">
        <p14:creationId xmlns:p14="http://schemas.microsoft.com/office/powerpoint/2010/main" val="698374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CB8B2-DAA6-4278-899C-DD43B4DECACE}" type="slidenum">
              <a:rPr lang="en-US" smtClean="0"/>
              <a:t>29</a:t>
            </a:fld>
            <a:endParaRPr lang="en-US"/>
          </a:p>
        </p:txBody>
      </p:sp>
    </p:spTree>
    <p:extLst>
      <p:ext uri="{BB962C8B-B14F-4D97-AF65-F5344CB8AC3E}">
        <p14:creationId xmlns:p14="http://schemas.microsoft.com/office/powerpoint/2010/main" val="1389468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CB8B2-DAA6-4278-899C-DD43B4DECACE}" type="slidenum">
              <a:rPr lang="en-US" smtClean="0"/>
              <a:t>3</a:t>
            </a:fld>
            <a:endParaRPr lang="en-US"/>
          </a:p>
        </p:txBody>
      </p:sp>
    </p:spTree>
    <p:extLst>
      <p:ext uri="{BB962C8B-B14F-4D97-AF65-F5344CB8AC3E}">
        <p14:creationId xmlns:p14="http://schemas.microsoft.com/office/powerpoint/2010/main" val="4061629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B6CB8B2-DAA6-4278-899C-DD43B4DECACE}" type="slidenum">
              <a:rPr lang="en-US" smtClean="0"/>
              <a:t>30</a:t>
            </a:fld>
            <a:endParaRPr lang="en-US"/>
          </a:p>
        </p:txBody>
      </p:sp>
    </p:spTree>
    <p:extLst>
      <p:ext uri="{BB962C8B-B14F-4D97-AF65-F5344CB8AC3E}">
        <p14:creationId xmlns:p14="http://schemas.microsoft.com/office/powerpoint/2010/main" val="1948441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AFA5A-A7EB-4FA1-BA43-1817BE8E2064}" type="slidenum">
              <a:rPr lang="en-US" altLang="en-US"/>
              <a:pPr/>
              <a:t>31</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23399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32</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1757120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33</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2331356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15AD5-56F0-4172-A43F-A9E1E0601660}" type="slidenum">
              <a:rPr lang="en-US" altLang="en-US" smtClean="0"/>
              <a:pPr/>
              <a:t>34</a:t>
            </a:fld>
            <a:endParaRPr lang="en-US" altLang="en-US"/>
          </a:p>
        </p:txBody>
      </p:sp>
    </p:spTree>
    <p:extLst>
      <p:ext uri="{BB962C8B-B14F-4D97-AF65-F5344CB8AC3E}">
        <p14:creationId xmlns:p14="http://schemas.microsoft.com/office/powerpoint/2010/main" val="3191946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529E0-64AC-4AFF-BB16-E63A9D3E3C07}" type="slidenum">
              <a:rPr lang="en-US" altLang="en-US"/>
              <a:pPr/>
              <a:t>35</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1538120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529E0-64AC-4AFF-BB16-E63A9D3E3C07}" type="slidenum">
              <a:rPr lang="en-US" altLang="en-US"/>
              <a:pPr/>
              <a:t>36</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501700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529E0-64AC-4AFF-BB16-E63A9D3E3C07}" type="slidenum">
              <a:rPr lang="en-US" altLang="en-US"/>
              <a:pPr/>
              <a:t>37</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696158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9915AD5-56F0-4172-A43F-A9E1E0601660}" type="slidenum">
              <a:rPr lang="en-US" altLang="en-US" smtClean="0"/>
              <a:pPr/>
              <a:t>38</a:t>
            </a:fld>
            <a:endParaRPr lang="en-US" altLang="en-US"/>
          </a:p>
        </p:txBody>
      </p:sp>
    </p:spTree>
    <p:extLst>
      <p:ext uri="{BB962C8B-B14F-4D97-AF65-F5344CB8AC3E}">
        <p14:creationId xmlns:p14="http://schemas.microsoft.com/office/powerpoint/2010/main" val="2816478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dirty="0"/>
          </a:p>
        </p:txBody>
      </p:sp>
      <p:sp>
        <p:nvSpPr>
          <p:cNvPr id="4" name="Slide Number Placeholder 3"/>
          <p:cNvSpPr>
            <a:spLocks noGrp="1"/>
          </p:cNvSpPr>
          <p:nvPr>
            <p:ph type="sldNum" sz="quarter" idx="10"/>
          </p:nvPr>
        </p:nvSpPr>
        <p:spPr/>
        <p:txBody>
          <a:bodyPr/>
          <a:lstStyle/>
          <a:p>
            <a:fld id="{89915AD5-56F0-4172-A43F-A9E1E0601660}" type="slidenum">
              <a:rPr lang="en-US" altLang="en-US" smtClean="0"/>
              <a:pPr/>
              <a:t>39</a:t>
            </a:fld>
            <a:endParaRPr lang="en-US" altLang="en-US"/>
          </a:p>
        </p:txBody>
      </p:sp>
    </p:spTree>
    <p:extLst>
      <p:ext uri="{BB962C8B-B14F-4D97-AF65-F5344CB8AC3E}">
        <p14:creationId xmlns:p14="http://schemas.microsoft.com/office/powerpoint/2010/main" val="875382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4058572" y="8976839"/>
            <a:ext cx="3105996" cy="472891"/>
          </a:xfrm>
          <a:prstGeom prst="rect">
            <a:avLst/>
          </a:prstGeom>
          <a:noFill/>
          <a:ln>
            <a:miter lim="800000"/>
            <a:headEnd/>
            <a:tailEnd/>
          </a:ln>
        </p:spPr>
        <p:txBody>
          <a:bodyPr lIns="94912" tIns="47457" rIns="94912" bIns="47457"/>
          <a:lstStyle/>
          <a:p>
            <a:fld id="{6879C0CB-FDD2-41A0-A354-EDE80ABCF98C}" type="slidenum">
              <a:rPr lang="en-US" altLang="en-US"/>
              <a:pPr/>
              <a:t>4</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normAutofit/>
          </a:bodyPr>
          <a:lstStyle/>
          <a:p>
            <a:pPr lvl="2"/>
            <a:endParaRPr lang="en-US" baseline="0" dirty="0" smtClean="0"/>
          </a:p>
        </p:txBody>
      </p:sp>
    </p:spTree>
    <p:extLst>
      <p:ext uri="{BB962C8B-B14F-4D97-AF65-F5344CB8AC3E}">
        <p14:creationId xmlns:p14="http://schemas.microsoft.com/office/powerpoint/2010/main" val="32134668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89915AD5-56F0-4172-A43F-A9E1E0601660}" type="slidenum">
              <a:rPr lang="en-US" altLang="en-US" smtClean="0"/>
              <a:pPr/>
              <a:t>40</a:t>
            </a:fld>
            <a:endParaRPr lang="en-US" altLang="en-US"/>
          </a:p>
        </p:txBody>
      </p:sp>
    </p:spTree>
    <p:extLst>
      <p:ext uri="{BB962C8B-B14F-4D97-AF65-F5344CB8AC3E}">
        <p14:creationId xmlns:p14="http://schemas.microsoft.com/office/powerpoint/2010/main" val="9017736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915AD5-56F0-4172-A43F-A9E1E0601660}" type="slidenum">
              <a:rPr lang="en-US" altLang="en-US" smtClean="0"/>
              <a:pPr/>
              <a:t>41</a:t>
            </a:fld>
            <a:endParaRPr lang="en-US" altLang="en-US"/>
          </a:p>
        </p:txBody>
      </p:sp>
    </p:spTree>
    <p:extLst>
      <p:ext uri="{BB962C8B-B14F-4D97-AF65-F5344CB8AC3E}">
        <p14:creationId xmlns:p14="http://schemas.microsoft.com/office/powerpoint/2010/main" val="30663490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915AD5-56F0-4172-A43F-A9E1E0601660}" type="slidenum">
              <a:rPr lang="en-US" altLang="en-US" smtClean="0"/>
              <a:pPr/>
              <a:t>42</a:t>
            </a:fld>
            <a:endParaRPr lang="en-US" altLang="en-US"/>
          </a:p>
        </p:txBody>
      </p:sp>
    </p:spTree>
    <p:extLst>
      <p:ext uri="{BB962C8B-B14F-4D97-AF65-F5344CB8AC3E}">
        <p14:creationId xmlns:p14="http://schemas.microsoft.com/office/powerpoint/2010/main" val="1335068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CB8B2-DAA6-4278-899C-DD43B4DECACE}" type="slidenum">
              <a:rPr lang="en-US" smtClean="0"/>
              <a:t>43</a:t>
            </a:fld>
            <a:endParaRPr lang="en-US"/>
          </a:p>
        </p:txBody>
      </p:sp>
    </p:spTree>
    <p:extLst>
      <p:ext uri="{BB962C8B-B14F-4D97-AF65-F5344CB8AC3E}">
        <p14:creationId xmlns:p14="http://schemas.microsoft.com/office/powerpoint/2010/main" val="22913785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CB8B2-DAA6-4278-899C-DD43B4DECACE}" type="slidenum">
              <a:rPr lang="en-US" smtClean="0"/>
              <a:t>44</a:t>
            </a:fld>
            <a:endParaRPr lang="en-US"/>
          </a:p>
        </p:txBody>
      </p:sp>
    </p:spTree>
    <p:extLst>
      <p:ext uri="{BB962C8B-B14F-4D97-AF65-F5344CB8AC3E}">
        <p14:creationId xmlns:p14="http://schemas.microsoft.com/office/powerpoint/2010/main" val="39887314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45</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0499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15AD5-56F0-4172-A43F-A9E1E0601660}" type="slidenum">
              <a:rPr lang="en-US" altLang="en-US" smtClean="0"/>
              <a:pPr/>
              <a:t>46</a:t>
            </a:fld>
            <a:endParaRPr lang="en-US" altLang="en-US"/>
          </a:p>
        </p:txBody>
      </p:sp>
    </p:spTree>
    <p:extLst>
      <p:ext uri="{BB962C8B-B14F-4D97-AF65-F5344CB8AC3E}">
        <p14:creationId xmlns:p14="http://schemas.microsoft.com/office/powerpoint/2010/main" val="16454536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15AD5-56F0-4172-A43F-A9E1E0601660}" type="slidenum">
              <a:rPr lang="en-US" altLang="en-US" smtClean="0"/>
              <a:pPr/>
              <a:t>47</a:t>
            </a:fld>
            <a:endParaRPr lang="en-US" altLang="en-US"/>
          </a:p>
        </p:txBody>
      </p:sp>
    </p:spTree>
    <p:extLst>
      <p:ext uri="{BB962C8B-B14F-4D97-AF65-F5344CB8AC3E}">
        <p14:creationId xmlns:p14="http://schemas.microsoft.com/office/powerpoint/2010/main" val="12851763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15AD5-56F0-4172-A43F-A9E1E0601660}" type="slidenum">
              <a:rPr lang="en-US" altLang="en-US" smtClean="0"/>
              <a:pPr/>
              <a:t>48</a:t>
            </a:fld>
            <a:endParaRPr lang="en-US" altLang="en-US"/>
          </a:p>
        </p:txBody>
      </p:sp>
    </p:spTree>
    <p:extLst>
      <p:ext uri="{BB962C8B-B14F-4D97-AF65-F5344CB8AC3E}">
        <p14:creationId xmlns:p14="http://schemas.microsoft.com/office/powerpoint/2010/main" val="2128909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AFA5A-A7EB-4FA1-BA43-1817BE8E2064}" type="slidenum">
              <a:rPr lang="en-US" altLang="en-US"/>
              <a:pPr/>
              <a:t>50</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04956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5</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pPr marL="0" indent="0" defTabSz="931774">
              <a:buFont typeface="Arial" panose="020B0604020202020204" pitchFamily="34" charset="0"/>
              <a:buNone/>
            </a:pPr>
            <a:endParaRPr lang="en-US" baseline="0" dirty="0" smtClean="0"/>
          </a:p>
        </p:txBody>
      </p:sp>
    </p:spTree>
    <p:extLst>
      <p:ext uri="{BB962C8B-B14F-4D97-AF65-F5344CB8AC3E}">
        <p14:creationId xmlns:p14="http://schemas.microsoft.com/office/powerpoint/2010/main" val="22233471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529E0-64AC-4AFF-BB16-E63A9D3E3C07}" type="slidenum">
              <a:rPr lang="en-US" altLang="en-US"/>
              <a:pPr/>
              <a:t>51</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389467" y="4415790"/>
            <a:ext cx="6153573" cy="4415790"/>
          </a:xfrm>
        </p:spPr>
        <p:txBody>
          <a:bodyPr/>
          <a:lstStyle/>
          <a:p>
            <a:endParaRPr lang="en-US" altLang="en-US" dirty="0"/>
          </a:p>
        </p:txBody>
      </p:sp>
    </p:spTree>
    <p:extLst>
      <p:ext uri="{BB962C8B-B14F-4D97-AF65-F5344CB8AC3E}">
        <p14:creationId xmlns:p14="http://schemas.microsoft.com/office/powerpoint/2010/main" val="30770146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529E0-64AC-4AFF-BB16-E63A9D3E3C07}" type="slidenum">
              <a:rPr lang="en-US" altLang="en-US"/>
              <a:pPr/>
              <a:t>52</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5852443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529E0-64AC-4AFF-BB16-E63A9D3E3C07}" type="slidenum">
              <a:rPr lang="en-US" altLang="en-US"/>
              <a:pPr/>
              <a:t>53</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986140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529E0-64AC-4AFF-BB16-E63A9D3E3C07}" type="slidenum">
              <a:rPr lang="en-US" altLang="en-US"/>
              <a:pPr/>
              <a:t>54</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368639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529E0-64AC-4AFF-BB16-E63A9D3E3C07}" type="slidenum">
              <a:rPr lang="en-US" altLang="en-US"/>
              <a:pPr/>
              <a:t>55</a:t>
            </a:fld>
            <a:endParaRPr lang="en-US" altLang="en-US"/>
          </a:p>
        </p:txBody>
      </p:sp>
      <p:sp>
        <p:nvSpPr>
          <p:cNvPr id="16386" name="Rectangle 2"/>
          <p:cNvSpPr>
            <a:spLocks noGrp="1" noRot="1" noChangeAspect="1" noChangeArrowheads="1" noTextEdit="1"/>
          </p:cNvSpPr>
          <p:nvPr>
            <p:ph type="sldImg"/>
          </p:nvPr>
        </p:nvSpPr>
        <p:spPr>
          <a:xfrm>
            <a:off x="1174750" y="696913"/>
            <a:ext cx="2324100" cy="1743075"/>
          </a:xfrm>
          <a:ln/>
        </p:spPr>
      </p:sp>
      <p:sp>
        <p:nvSpPr>
          <p:cNvPr id="16387" name="Rectangle 3"/>
          <p:cNvSpPr>
            <a:spLocks noGrp="1" noChangeArrowheads="1"/>
          </p:cNvSpPr>
          <p:nvPr>
            <p:ph type="body" idx="1"/>
          </p:nvPr>
        </p:nvSpPr>
        <p:spPr>
          <a:xfrm>
            <a:off x="233680" y="2633980"/>
            <a:ext cx="6465147" cy="6352540"/>
          </a:xfrm>
        </p:spPr>
        <p:txBody>
          <a:bodyPr/>
          <a:lstStyle/>
          <a:p>
            <a:endParaRPr lang="en-US" altLang="en-US" dirty="0"/>
          </a:p>
        </p:txBody>
      </p:sp>
    </p:spTree>
    <p:extLst>
      <p:ext uri="{BB962C8B-B14F-4D97-AF65-F5344CB8AC3E}">
        <p14:creationId xmlns:p14="http://schemas.microsoft.com/office/powerpoint/2010/main" val="975593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6</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pPr marL="174708" indent="-174708" defTabSz="931774">
              <a:buFont typeface="Arial" panose="020B0604020202020204" pitchFamily="34" charset="0"/>
              <a:buChar char="•"/>
            </a:pPr>
            <a:endParaRPr lang="en-US" baseline="0" dirty="0" smtClean="0"/>
          </a:p>
        </p:txBody>
      </p:sp>
    </p:spTree>
    <p:extLst>
      <p:ext uri="{BB962C8B-B14F-4D97-AF65-F5344CB8AC3E}">
        <p14:creationId xmlns:p14="http://schemas.microsoft.com/office/powerpoint/2010/main" val="1938048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7</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pPr marL="174708" indent="-174708" defTabSz="931774">
              <a:buFont typeface="Arial" panose="020B0604020202020204" pitchFamily="34" charset="0"/>
              <a:buChar char="•"/>
            </a:pPr>
            <a:endParaRPr lang="en-US" baseline="0" dirty="0" smtClean="0"/>
          </a:p>
        </p:txBody>
      </p:sp>
    </p:spTree>
    <p:extLst>
      <p:ext uri="{BB962C8B-B14F-4D97-AF65-F5344CB8AC3E}">
        <p14:creationId xmlns:p14="http://schemas.microsoft.com/office/powerpoint/2010/main" val="90010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8</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pPr marL="174708" indent="-174708">
              <a:buFont typeface="Arial" panose="020B0604020202020204" pitchFamily="34" charset="0"/>
              <a:buChar char="•"/>
            </a:pPr>
            <a:endParaRPr lang="en-US" baseline="0" dirty="0" smtClean="0"/>
          </a:p>
        </p:txBody>
      </p:sp>
    </p:spTree>
    <p:extLst>
      <p:ext uri="{BB962C8B-B14F-4D97-AF65-F5344CB8AC3E}">
        <p14:creationId xmlns:p14="http://schemas.microsoft.com/office/powerpoint/2010/main" val="2475031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520F5-7FA7-4694-9EFD-4033B308BE76}" type="slidenum">
              <a:rPr lang="en-US" altLang="en-US"/>
              <a:pPr/>
              <a:t>9</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pPr marL="174708" indent="-174708">
              <a:buFont typeface="Arial" panose="020B0604020202020204" pitchFamily="34" charset="0"/>
              <a:buChar char="•"/>
            </a:pPr>
            <a:endParaRPr lang="en-US" dirty="0" smtClean="0"/>
          </a:p>
        </p:txBody>
      </p:sp>
    </p:spTree>
    <p:extLst>
      <p:ext uri="{BB962C8B-B14F-4D97-AF65-F5344CB8AC3E}">
        <p14:creationId xmlns:p14="http://schemas.microsoft.com/office/powerpoint/2010/main" val="1199620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DA4517-61F1-4BFB-9FB2-EB9C3A192723}"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2E4BA-24F0-4407-95F6-843338FDC3D1}" type="slidenum">
              <a:rPr lang="en-US" smtClean="0"/>
              <a:t>‹#›</a:t>
            </a:fld>
            <a:endParaRPr lang="en-US"/>
          </a:p>
        </p:txBody>
      </p:sp>
    </p:spTree>
    <p:extLst>
      <p:ext uri="{BB962C8B-B14F-4D97-AF65-F5344CB8AC3E}">
        <p14:creationId xmlns:p14="http://schemas.microsoft.com/office/powerpoint/2010/main" val="166707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DA4517-61F1-4BFB-9FB2-EB9C3A192723}"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2E4BA-24F0-4407-95F6-843338FDC3D1}" type="slidenum">
              <a:rPr lang="en-US" smtClean="0"/>
              <a:t>‹#›</a:t>
            </a:fld>
            <a:endParaRPr lang="en-US"/>
          </a:p>
        </p:txBody>
      </p:sp>
    </p:spTree>
    <p:extLst>
      <p:ext uri="{BB962C8B-B14F-4D97-AF65-F5344CB8AC3E}">
        <p14:creationId xmlns:p14="http://schemas.microsoft.com/office/powerpoint/2010/main" val="1225113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DA4517-61F1-4BFB-9FB2-EB9C3A192723}"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2E4BA-24F0-4407-95F6-843338FDC3D1}" type="slidenum">
              <a:rPr lang="en-US" smtClean="0"/>
              <a:t>‹#›</a:t>
            </a:fld>
            <a:endParaRPr lang="en-US"/>
          </a:p>
        </p:txBody>
      </p:sp>
    </p:spTree>
    <p:extLst>
      <p:ext uri="{BB962C8B-B14F-4D97-AF65-F5344CB8AC3E}">
        <p14:creationId xmlns:p14="http://schemas.microsoft.com/office/powerpoint/2010/main" val="649127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fld id="{5BF8B280-3C49-4A3D-A8FF-86C3246AD7FE}" type="datetime1">
              <a:rPr lang="en-US" altLang="en-US" smtClean="0"/>
              <a:pPr>
                <a:defRPr/>
              </a:pPr>
              <a:t>1/10/2017</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altLang="en-US" smtClean="0"/>
              <a:t>www.csb.gov</a:t>
            </a:r>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27247C3B-C2BE-4461-8F27-8E5CCAF97AED}" type="slidenum">
              <a:rPr lang="en-US" altLang="en-US"/>
              <a:pPr>
                <a:defRPr/>
              </a:pPr>
              <a:t>‹#›</a:t>
            </a:fld>
            <a:endParaRPr lang="en-US" altLang="en-US"/>
          </a:p>
        </p:txBody>
      </p:sp>
    </p:spTree>
    <p:extLst>
      <p:ext uri="{BB962C8B-B14F-4D97-AF65-F5344CB8AC3E}">
        <p14:creationId xmlns:p14="http://schemas.microsoft.com/office/powerpoint/2010/main" val="273350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DA4517-61F1-4BFB-9FB2-EB9C3A192723}"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2E4BA-24F0-4407-95F6-843338FDC3D1}" type="slidenum">
              <a:rPr lang="en-US" smtClean="0"/>
              <a:t>‹#›</a:t>
            </a:fld>
            <a:endParaRPr lang="en-US"/>
          </a:p>
        </p:txBody>
      </p:sp>
    </p:spTree>
    <p:extLst>
      <p:ext uri="{BB962C8B-B14F-4D97-AF65-F5344CB8AC3E}">
        <p14:creationId xmlns:p14="http://schemas.microsoft.com/office/powerpoint/2010/main" val="1966145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DA4517-61F1-4BFB-9FB2-EB9C3A192723}"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2E4BA-24F0-4407-95F6-843338FDC3D1}" type="slidenum">
              <a:rPr lang="en-US" smtClean="0"/>
              <a:t>‹#›</a:t>
            </a:fld>
            <a:endParaRPr lang="en-US"/>
          </a:p>
        </p:txBody>
      </p:sp>
    </p:spTree>
    <p:extLst>
      <p:ext uri="{BB962C8B-B14F-4D97-AF65-F5344CB8AC3E}">
        <p14:creationId xmlns:p14="http://schemas.microsoft.com/office/powerpoint/2010/main" val="399899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DA4517-61F1-4BFB-9FB2-EB9C3A192723}"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2E4BA-24F0-4407-95F6-843338FDC3D1}" type="slidenum">
              <a:rPr lang="en-US" smtClean="0"/>
              <a:t>‹#›</a:t>
            </a:fld>
            <a:endParaRPr lang="en-US"/>
          </a:p>
        </p:txBody>
      </p:sp>
    </p:spTree>
    <p:extLst>
      <p:ext uri="{BB962C8B-B14F-4D97-AF65-F5344CB8AC3E}">
        <p14:creationId xmlns:p14="http://schemas.microsoft.com/office/powerpoint/2010/main" val="82303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DA4517-61F1-4BFB-9FB2-EB9C3A192723}" type="datetimeFigureOut">
              <a:rPr lang="en-US" smtClean="0"/>
              <a:t>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62E4BA-24F0-4407-95F6-843338FDC3D1}" type="slidenum">
              <a:rPr lang="en-US" smtClean="0"/>
              <a:t>‹#›</a:t>
            </a:fld>
            <a:endParaRPr lang="en-US"/>
          </a:p>
        </p:txBody>
      </p:sp>
    </p:spTree>
    <p:extLst>
      <p:ext uri="{BB962C8B-B14F-4D97-AF65-F5344CB8AC3E}">
        <p14:creationId xmlns:p14="http://schemas.microsoft.com/office/powerpoint/2010/main" val="71235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DA4517-61F1-4BFB-9FB2-EB9C3A192723}" type="datetimeFigureOut">
              <a:rPr lang="en-US" smtClean="0"/>
              <a:t>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62E4BA-24F0-4407-95F6-843338FDC3D1}" type="slidenum">
              <a:rPr lang="en-US" smtClean="0"/>
              <a:t>‹#›</a:t>
            </a:fld>
            <a:endParaRPr lang="en-US"/>
          </a:p>
        </p:txBody>
      </p:sp>
    </p:spTree>
    <p:extLst>
      <p:ext uri="{BB962C8B-B14F-4D97-AF65-F5344CB8AC3E}">
        <p14:creationId xmlns:p14="http://schemas.microsoft.com/office/powerpoint/2010/main" val="1838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A4517-61F1-4BFB-9FB2-EB9C3A192723}" type="datetimeFigureOut">
              <a:rPr lang="en-US" smtClean="0"/>
              <a:t>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62E4BA-24F0-4407-95F6-843338FDC3D1}" type="slidenum">
              <a:rPr lang="en-US" smtClean="0"/>
              <a:t>‹#›</a:t>
            </a:fld>
            <a:endParaRPr lang="en-US"/>
          </a:p>
        </p:txBody>
      </p:sp>
    </p:spTree>
    <p:extLst>
      <p:ext uri="{BB962C8B-B14F-4D97-AF65-F5344CB8AC3E}">
        <p14:creationId xmlns:p14="http://schemas.microsoft.com/office/powerpoint/2010/main" val="175990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A4517-61F1-4BFB-9FB2-EB9C3A192723}"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2E4BA-24F0-4407-95F6-843338FDC3D1}" type="slidenum">
              <a:rPr lang="en-US" smtClean="0"/>
              <a:t>‹#›</a:t>
            </a:fld>
            <a:endParaRPr lang="en-US"/>
          </a:p>
        </p:txBody>
      </p:sp>
    </p:spTree>
    <p:extLst>
      <p:ext uri="{BB962C8B-B14F-4D97-AF65-F5344CB8AC3E}">
        <p14:creationId xmlns:p14="http://schemas.microsoft.com/office/powerpoint/2010/main" val="339205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A4517-61F1-4BFB-9FB2-EB9C3A192723}"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2E4BA-24F0-4407-95F6-843338FDC3D1}" type="slidenum">
              <a:rPr lang="en-US" smtClean="0"/>
              <a:t>‹#›</a:t>
            </a:fld>
            <a:endParaRPr lang="en-US"/>
          </a:p>
        </p:txBody>
      </p:sp>
    </p:spTree>
    <p:extLst>
      <p:ext uri="{BB962C8B-B14F-4D97-AF65-F5344CB8AC3E}">
        <p14:creationId xmlns:p14="http://schemas.microsoft.com/office/powerpoint/2010/main" val="312469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A4517-61F1-4BFB-9FB2-EB9C3A192723}" type="datetimeFigureOut">
              <a:rPr lang="en-US" smtClean="0"/>
              <a:t>1/10/2017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2E4BA-24F0-4407-95F6-843338FDC3D1}" type="slidenum">
              <a:rPr lang="en-US" smtClean="0"/>
              <a:t>‹#›</a:t>
            </a:fld>
            <a:endParaRPr lang="en-US"/>
          </a:p>
        </p:txBody>
      </p:sp>
    </p:spTree>
    <p:extLst>
      <p:ext uri="{BB962C8B-B14F-4D97-AF65-F5344CB8AC3E}">
        <p14:creationId xmlns:p14="http://schemas.microsoft.com/office/powerpoint/2010/main" val="2158466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6.tiff"/><Relationship Id="rId4" Type="http://schemas.openxmlformats.org/officeDocument/2006/relationships/image" Target="../media/image25.tiff"/></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8.tif"/></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8.tif"/></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8.tif"/></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dailymail.co.uk/news/article-3548263/U-S-cargo-plane-crash-Afghanistan-killed-14-people-cause-case-night-vision-goggles-wedged-control-column-used-steer-aircraft.html#ixzz4Nds3bt8v" TargetMode="Externa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www.dailymail.co.uk/news/article-3548263/U-S-cargo-plane-crash-Afghanistan-killed-14-people-cause-case-night-vision-goggles-wedged-control-column-used-steer-aircraft.html#ixzz4Nds3bt8v"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i2.cdn.turner.com/cnn/2016/images/04/19/afd-160415-009.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i2.cdn.turner.com/cnn/2016/images/04/19/afd-160415-009.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i2.cdn.turner.com/cnn/2016/images/04/19/afd-160415-009.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1" name="Picture 13" descr="CSB_PPT_Title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5588" cy="68595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t="16913" b="10000"/>
          <a:stretch/>
        </p:blipFill>
        <p:spPr>
          <a:xfrm>
            <a:off x="4411" y="1600203"/>
            <a:ext cx="9144000" cy="5012271"/>
          </a:xfrm>
          <a:prstGeom prst="rect">
            <a:avLst/>
          </a:prstGeom>
          <a:effectLst>
            <a:outerShdw blurRad="50800" dist="50800" dir="5400000" algn="ctr" rotWithShape="0">
              <a:srgbClr val="000000">
                <a:alpha val="11000"/>
              </a:srgbClr>
            </a:outerShdw>
          </a:effectLst>
        </p:spPr>
      </p:pic>
      <p:sp>
        <p:nvSpPr>
          <p:cNvPr id="8" name="Rectangle 7"/>
          <p:cNvSpPr>
            <a:spLocks noChangeArrowheads="1"/>
          </p:cNvSpPr>
          <p:nvPr/>
        </p:nvSpPr>
        <p:spPr bwMode="auto">
          <a:xfrm>
            <a:off x="705833" y="4982860"/>
            <a:ext cx="7732335" cy="1261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en-US" sz="2200" b="1" dirty="0">
                <a:solidFill>
                  <a:srgbClr val="800408"/>
                </a:solidFill>
              </a:rPr>
              <a:t>Mary Beth Mulcahy, Ph.D</a:t>
            </a:r>
            <a:r>
              <a:rPr lang="en-US" altLang="en-US" sz="2200" b="1" dirty="0" smtClean="0">
                <a:solidFill>
                  <a:srgbClr val="800408"/>
                </a:solidFill>
              </a:rPr>
              <a:t>.          </a:t>
            </a:r>
            <a:endParaRPr lang="en-US" altLang="en-US" sz="2200" b="1" dirty="0">
              <a:solidFill>
                <a:srgbClr val="800408"/>
              </a:solidFill>
            </a:endParaRPr>
          </a:p>
          <a:p>
            <a:r>
              <a:rPr lang="en-US" altLang="en-US" dirty="0" smtClean="0">
                <a:solidFill>
                  <a:srgbClr val="800408"/>
                </a:solidFill>
              </a:rPr>
              <a:t>marybeth.mulcahy@csb.gov</a:t>
            </a:r>
            <a:r>
              <a:rPr lang="en-US" altLang="en-US" dirty="0">
                <a:solidFill>
                  <a:srgbClr val="800408"/>
                </a:solidFill>
              </a:rPr>
              <a:t>	</a:t>
            </a:r>
            <a:r>
              <a:rPr lang="en-US" altLang="en-US" dirty="0" smtClean="0">
                <a:solidFill>
                  <a:srgbClr val="800408"/>
                </a:solidFill>
              </a:rPr>
              <a:t>                               </a:t>
            </a:r>
          </a:p>
          <a:p>
            <a:r>
              <a:rPr lang="en-US" altLang="en-US" dirty="0" smtClean="0">
                <a:solidFill>
                  <a:srgbClr val="800408"/>
                </a:solidFill>
              </a:rPr>
              <a:t>www.csb.gov</a:t>
            </a:r>
            <a:endParaRPr lang="en-US" altLang="en-US" sz="2200" dirty="0">
              <a:solidFill>
                <a:srgbClr val="800408"/>
              </a:solidFill>
            </a:endParaRPr>
          </a:p>
          <a:p>
            <a:pPr algn="r"/>
            <a:r>
              <a:rPr lang="en-US" altLang="en-US" dirty="0" smtClean="0">
                <a:solidFill>
                  <a:srgbClr val="800408"/>
                </a:solidFill>
              </a:rPr>
              <a:t>January 10, 2017</a:t>
            </a:r>
            <a:endParaRPr lang="en-US" altLang="en-US" dirty="0">
              <a:solidFill>
                <a:srgbClr val="800408"/>
              </a:solidFill>
            </a:endParaRPr>
          </a:p>
        </p:txBody>
      </p:sp>
      <p:sp>
        <p:nvSpPr>
          <p:cNvPr id="7174" name="Text Box 6"/>
          <p:cNvSpPr txBox="1">
            <a:spLocks noChangeArrowheads="1"/>
          </p:cNvSpPr>
          <p:nvPr/>
        </p:nvSpPr>
        <p:spPr bwMode="auto">
          <a:xfrm>
            <a:off x="2205" y="2424463"/>
            <a:ext cx="9139590" cy="1383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ea typeface="ヒラギノ角ゴ Pro W3" charset="-128"/>
              </a:defRPr>
            </a:lvl1pPr>
            <a:lvl2pPr algn="ctr">
              <a:defRPr sz="4400">
                <a:solidFill>
                  <a:schemeClr val="tx2"/>
                </a:solidFill>
                <a:latin typeface="Arial" panose="020B0604020202020204" pitchFamily="34" charset="0"/>
                <a:ea typeface="ヒラギノ角ゴ Pro W3" charset="-128"/>
              </a:defRPr>
            </a:lvl2pPr>
            <a:lvl3pPr algn="ctr">
              <a:defRPr sz="4400">
                <a:solidFill>
                  <a:schemeClr val="tx2"/>
                </a:solidFill>
                <a:latin typeface="Arial" panose="020B0604020202020204" pitchFamily="34" charset="0"/>
                <a:ea typeface="ヒラギノ角ゴ Pro W3" charset="-128"/>
              </a:defRPr>
            </a:lvl3pPr>
            <a:lvl4pPr algn="ctr">
              <a:defRPr sz="4400">
                <a:solidFill>
                  <a:schemeClr val="tx2"/>
                </a:solidFill>
                <a:latin typeface="Arial" panose="020B0604020202020204" pitchFamily="34" charset="0"/>
                <a:ea typeface="ヒラギノ角ゴ Pro W3" charset="-128"/>
              </a:defRPr>
            </a:lvl4pPr>
            <a:lvl5pPr algn="ctr">
              <a:defRPr sz="4400">
                <a:solidFill>
                  <a:schemeClr val="tx2"/>
                </a:solidFill>
                <a:latin typeface="Arial" panose="020B0604020202020204" pitchFamily="34" charset="0"/>
                <a:ea typeface="ヒラギノ角ゴ Pro W3" charset="-128"/>
              </a:defRPr>
            </a:lvl5pPr>
            <a:lvl6pPr marL="457200" algn="ctr" fontAlgn="base">
              <a:spcBef>
                <a:spcPct val="0"/>
              </a:spcBef>
              <a:spcAft>
                <a:spcPct val="0"/>
              </a:spcAft>
              <a:defRPr sz="4400">
                <a:solidFill>
                  <a:schemeClr val="tx2"/>
                </a:solidFill>
                <a:latin typeface="Arial" panose="020B0604020202020204" pitchFamily="34" charset="0"/>
                <a:ea typeface="ヒラギノ角ゴ Pro W3" charset="-128"/>
              </a:defRPr>
            </a:lvl6pPr>
            <a:lvl7pPr marL="914400" algn="ctr" fontAlgn="base">
              <a:spcBef>
                <a:spcPct val="0"/>
              </a:spcBef>
              <a:spcAft>
                <a:spcPct val="0"/>
              </a:spcAft>
              <a:defRPr sz="4400">
                <a:solidFill>
                  <a:schemeClr val="tx2"/>
                </a:solidFill>
                <a:latin typeface="Arial" panose="020B0604020202020204" pitchFamily="34" charset="0"/>
                <a:ea typeface="ヒラギノ角ゴ Pro W3" charset="-128"/>
              </a:defRPr>
            </a:lvl7pPr>
            <a:lvl8pPr marL="1371600" algn="ctr" fontAlgn="base">
              <a:spcBef>
                <a:spcPct val="0"/>
              </a:spcBef>
              <a:spcAft>
                <a:spcPct val="0"/>
              </a:spcAft>
              <a:defRPr sz="4400">
                <a:solidFill>
                  <a:schemeClr val="tx2"/>
                </a:solidFill>
                <a:latin typeface="Arial" panose="020B0604020202020204" pitchFamily="34" charset="0"/>
                <a:ea typeface="ヒラギノ角ゴ Pro W3" charset="-128"/>
              </a:defRPr>
            </a:lvl8pPr>
            <a:lvl9pPr marL="1828800" algn="ctr" fontAlgn="base">
              <a:spcBef>
                <a:spcPct val="0"/>
              </a:spcBef>
              <a:spcAft>
                <a:spcPct val="0"/>
              </a:spcAft>
              <a:defRPr sz="4400">
                <a:solidFill>
                  <a:schemeClr val="tx2"/>
                </a:solidFill>
                <a:latin typeface="Arial" panose="020B0604020202020204" pitchFamily="34" charset="0"/>
                <a:ea typeface="ヒラギノ角ゴ Pro W3" charset="-128"/>
              </a:defRPr>
            </a:lvl9pPr>
          </a:lstStyle>
          <a:p>
            <a:r>
              <a:rPr lang="en-US" altLang="en-US" sz="4000" b="1" dirty="0" smtClean="0">
                <a:solidFill>
                  <a:srgbClr val="333333"/>
                </a:solidFill>
              </a:rPr>
              <a:t>Finding the Gaps</a:t>
            </a:r>
          </a:p>
          <a:p>
            <a:r>
              <a:rPr lang="en-US" altLang="en-US" sz="2400" b="1" dirty="0" smtClean="0">
                <a:solidFill>
                  <a:srgbClr val="333333"/>
                </a:solidFill>
              </a:rPr>
              <a:t>The Macondo Well Blowout</a:t>
            </a:r>
            <a:endParaRPr lang="en-US" altLang="en-US" sz="2400" dirty="0">
              <a:solidFill>
                <a:schemeClr val="bg2"/>
              </a:solidFill>
            </a:endParaRPr>
          </a:p>
        </p:txBody>
      </p:sp>
      <p:sp>
        <p:nvSpPr>
          <p:cNvPr id="7173" name="Rectangle 5"/>
          <p:cNvSpPr>
            <a:spLocks noChangeArrowheads="1"/>
          </p:cNvSpPr>
          <p:nvPr/>
        </p:nvSpPr>
        <p:spPr bwMode="auto">
          <a:xfrm>
            <a:off x="0" y="1850724"/>
            <a:ext cx="91440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2400" b="1" dirty="0" smtClean="0">
                <a:solidFill>
                  <a:srgbClr val="800408"/>
                </a:solidFill>
              </a:rPr>
              <a:t>SPE </a:t>
            </a:r>
            <a:r>
              <a:rPr lang="en-US" sz="2400" b="1" dirty="0" smtClean="0">
                <a:solidFill>
                  <a:srgbClr val="800408"/>
                </a:solidFill>
              </a:rPr>
              <a:t>HSSESR Lunch Meeting</a:t>
            </a:r>
            <a:endParaRPr lang="en-US" altLang="en-US" sz="2400" b="1" dirty="0">
              <a:solidFill>
                <a:srgbClr val="800408"/>
              </a:solidFill>
            </a:endParaRPr>
          </a:p>
        </p:txBody>
      </p:sp>
      <p:sp>
        <p:nvSpPr>
          <p:cNvPr id="3" name="TextBox 2"/>
          <p:cNvSpPr txBox="1"/>
          <p:nvPr/>
        </p:nvSpPr>
        <p:spPr>
          <a:xfrm>
            <a:off x="1272759" y="3970813"/>
            <a:ext cx="6598482" cy="646331"/>
          </a:xfrm>
          <a:prstGeom prst="rect">
            <a:avLst/>
          </a:prstGeom>
          <a:noFill/>
        </p:spPr>
        <p:txBody>
          <a:bodyPr wrap="square" rtlCol="0">
            <a:spAutoFit/>
          </a:bodyPr>
          <a:lstStyle/>
          <a:p>
            <a:r>
              <a:rPr lang="en-US" b="1" dirty="0">
                <a:solidFill>
                  <a:srgbClr val="960000"/>
                </a:solidFill>
              </a:rPr>
              <a:t>“Accidents are seldom preceded by bizarre </a:t>
            </a:r>
            <a:r>
              <a:rPr lang="en-US" b="1" dirty="0" smtClean="0">
                <a:solidFill>
                  <a:srgbClr val="960000"/>
                </a:solidFill>
              </a:rPr>
              <a:t>behavior…”</a:t>
            </a:r>
          </a:p>
          <a:p>
            <a:pPr algn="r"/>
            <a:r>
              <a:rPr lang="en-US" b="1" dirty="0" smtClean="0">
                <a:solidFill>
                  <a:srgbClr val="960000"/>
                </a:solidFill>
              </a:rPr>
              <a:t> </a:t>
            </a:r>
            <a:r>
              <a:rPr lang="en-US" b="1" dirty="0">
                <a:solidFill>
                  <a:srgbClr val="960000"/>
                </a:solidFill>
              </a:rPr>
              <a:t>Sidney </a:t>
            </a:r>
            <a:r>
              <a:rPr lang="en-US" b="1" dirty="0" smtClean="0">
                <a:solidFill>
                  <a:srgbClr val="960000"/>
                </a:solidFill>
              </a:rPr>
              <a:t>Dekker, </a:t>
            </a:r>
            <a:r>
              <a:rPr lang="en-US" b="1" i="1" dirty="0" smtClean="0">
                <a:solidFill>
                  <a:srgbClr val="960000"/>
                </a:solidFill>
              </a:rPr>
              <a:t>The </a:t>
            </a:r>
            <a:r>
              <a:rPr lang="en-US" b="1" i="1" dirty="0">
                <a:solidFill>
                  <a:srgbClr val="960000"/>
                </a:solidFill>
              </a:rPr>
              <a:t>Field Guide to Understanding Human </a:t>
            </a:r>
            <a:r>
              <a:rPr lang="en-US" b="1" i="1" dirty="0" smtClean="0">
                <a:solidFill>
                  <a:srgbClr val="960000"/>
                </a:solidFill>
              </a:rPr>
              <a:t>Error</a:t>
            </a:r>
            <a:r>
              <a:rPr lang="en-US" b="1" dirty="0" smtClean="0">
                <a:solidFill>
                  <a:srgbClr val="960000"/>
                </a:solidFill>
              </a:rPr>
              <a:t> </a:t>
            </a:r>
            <a:endParaRPr lang="en-US" b="1" dirty="0">
              <a:solidFill>
                <a:srgbClr val="960000"/>
              </a:solidFill>
            </a:endParaRPr>
          </a:p>
        </p:txBody>
      </p:sp>
    </p:spTree>
    <p:extLst>
      <p:ext uri="{BB962C8B-B14F-4D97-AF65-F5344CB8AC3E}">
        <p14:creationId xmlns:p14="http://schemas.microsoft.com/office/powerpoint/2010/main" val="1227021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Rectangle 1"/>
          <p:cNvSpPr/>
          <p:nvPr/>
        </p:nvSpPr>
        <p:spPr>
          <a:xfrm>
            <a:off x="0" y="6629400"/>
            <a:ext cx="9144000" cy="213360"/>
          </a:xfrm>
          <a:prstGeom prst="rect">
            <a:avLst/>
          </a:prstGeom>
          <a:solidFill>
            <a:schemeClr val="bg1"/>
          </a:solid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4543" y="1078697"/>
            <a:ext cx="4147457" cy="615553"/>
          </a:xfrm>
          <a:prstGeom prst="rect">
            <a:avLst/>
          </a:prstGeom>
          <a:noFill/>
        </p:spPr>
        <p:txBody>
          <a:bodyPr wrap="square" rtlCol="0">
            <a:spAutoFit/>
          </a:bodyPr>
          <a:lstStyle/>
          <a:p>
            <a:r>
              <a:rPr lang="en-US" sz="3400" b="1" dirty="0" smtClean="0">
                <a:solidFill>
                  <a:srgbClr val="960000"/>
                </a:solidFill>
              </a:rPr>
              <a:t>Work-as-Imagined*</a:t>
            </a:r>
            <a:endParaRPr lang="en-US" sz="3400" b="1" dirty="0">
              <a:solidFill>
                <a:srgbClr val="960000"/>
              </a:solidFill>
            </a:endParaRPr>
          </a:p>
        </p:txBody>
      </p:sp>
      <p:sp>
        <p:nvSpPr>
          <p:cNvPr id="8" name="TextBox 7"/>
          <p:cNvSpPr txBox="1"/>
          <p:nvPr/>
        </p:nvSpPr>
        <p:spPr>
          <a:xfrm>
            <a:off x="4963885" y="1078697"/>
            <a:ext cx="4147457" cy="615553"/>
          </a:xfrm>
          <a:prstGeom prst="rect">
            <a:avLst/>
          </a:prstGeom>
          <a:noFill/>
        </p:spPr>
        <p:txBody>
          <a:bodyPr wrap="square" rtlCol="0">
            <a:spAutoFit/>
          </a:bodyPr>
          <a:lstStyle/>
          <a:p>
            <a:r>
              <a:rPr lang="en-US" sz="3400" b="1" dirty="0" smtClean="0">
                <a:solidFill>
                  <a:srgbClr val="960000"/>
                </a:solidFill>
              </a:rPr>
              <a:t>Work-as-Done*</a:t>
            </a:r>
            <a:endParaRPr lang="en-US" sz="3400" b="1" dirty="0">
              <a:solidFill>
                <a:srgbClr val="960000"/>
              </a:solidFill>
            </a:endParaRPr>
          </a:p>
        </p:txBody>
      </p:sp>
      <p:sp>
        <p:nvSpPr>
          <p:cNvPr id="9" name="TextBox 8"/>
          <p:cNvSpPr txBox="1"/>
          <p:nvPr/>
        </p:nvSpPr>
        <p:spPr>
          <a:xfrm>
            <a:off x="92529" y="4139310"/>
            <a:ext cx="8958942" cy="2308324"/>
          </a:xfrm>
          <a:prstGeom prst="rect">
            <a:avLst/>
          </a:prstGeom>
          <a:noFill/>
        </p:spPr>
        <p:txBody>
          <a:bodyPr wrap="square" rtlCol="0">
            <a:spAutoFit/>
          </a:bodyPr>
          <a:lstStyle/>
          <a:p>
            <a:pPr marL="342900" indent="-342900">
              <a:buClr>
                <a:srgbClr val="960000"/>
              </a:buClr>
              <a:buFont typeface="Arial" panose="020B0604020202020204" pitchFamily="34" charset="0"/>
              <a:buChar char="•"/>
            </a:pPr>
            <a:r>
              <a:rPr lang="en-US" sz="2400" b="1" dirty="0"/>
              <a:t>“Pilot was asked to raise the flap to aid </a:t>
            </a:r>
            <a:r>
              <a:rPr lang="en-US" sz="2400" b="1" dirty="0" smtClean="0"/>
              <a:t>loading </a:t>
            </a:r>
            <a:r>
              <a:rPr lang="en-US" sz="2400" b="1" dirty="0"/>
              <a:t>of tall cargo”</a:t>
            </a:r>
          </a:p>
          <a:p>
            <a:pPr marL="342900" indent="-342900">
              <a:buClr>
                <a:srgbClr val="960000"/>
              </a:buClr>
              <a:buFont typeface="Arial" panose="020B0604020202020204" pitchFamily="34" charset="0"/>
              <a:buChar char="•"/>
            </a:pPr>
            <a:r>
              <a:rPr lang="en-US" sz="2400" b="1" dirty="0" smtClean="0"/>
              <a:t>“complex </a:t>
            </a:r>
            <a:r>
              <a:rPr lang="en-US" sz="2400" b="1" dirty="0"/>
              <a:t>procedure requiring the full attention of the aircrew to maintain safe </a:t>
            </a:r>
            <a:r>
              <a:rPr lang="en-US" sz="2400" b="1" dirty="0" smtClean="0"/>
              <a:t>parameters”</a:t>
            </a:r>
          </a:p>
          <a:p>
            <a:pPr marL="342900" indent="-342900">
              <a:buClr>
                <a:srgbClr val="960000"/>
              </a:buClr>
              <a:buFont typeface="Arial" panose="020B0604020202020204" pitchFamily="34" charset="0"/>
              <a:buChar char="•"/>
            </a:pPr>
            <a:r>
              <a:rPr lang="en-US" sz="2400" b="1" dirty="0" smtClean="0"/>
              <a:t>“The </a:t>
            </a:r>
            <a:r>
              <a:rPr lang="en-US" sz="2400" b="1" dirty="0" err="1" smtClean="0"/>
              <a:t>onload</a:t>
            </a:r>
            <a:r>
              <a:rPr lang="en-US" sz="2400" b="1" dirty="0" smtClean="0"/>
              <a:t> </a:t>
            </a:r>
            <a:r>
              <a:rPr lang="en-US" sz="2400" b="1" dirty="0"/>
              <a:t>also included five passengers not included in the original load plan, prompting a </a:t>
            </a:r>
            <a:r>
              <a:rPr lang="en-US" sz="2400" b="1" dirty="0" smtClean="0"/>
              <a:t>decision …”</a:t>
            </a:r>
          </a:p>
          <a:p>
            <a:pPr marL="342900" indent="-342900">
              <a:buClr>
                <a:srgbClr val="960000"/>
              </a:buClr>
              <a:buFont typeface="Arial" panose="020B0604020202020204" pitchFamily="34" charset="0"/>
              <a:buChar char="•"/>
            </a:pPr>
            <a:r>
              <a:rPr lang="en-US" sz="2400" b="1" dirty="0" smtClean="0"/>
              <a:t>“For 50 minutes crew preformed ground operation duties”</a:t>
            </a:r>
            <a:endParaRPr lang="en-US" sz="2400" b="1" dirty="0"/>
          </a:p>
        </p:txBody>
      </p:sp>
      <p:cxnSp>
        <p:nvCxnSpPr>
          <p:cNvPr id="11" name="Straight Connector 10"/>
          <p:cNvCxnSpPr/>
          <p:nvPr/>
        </p:nvCxnSpPr>
        <p:spPr>
          <a:xfrm flipH="1">
            <a:off x="4572000" y="881743"/>
            <a:ext cx="16330" cy="2797628"/>
          </a:xfrm>
          <a:prstGeom prst="line">
            <a:avLst/>
          </a:prstGeom>
          <a:ln w="76200">
            <a:solidFill>
              <a:srgbClr val="96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4543" y="1809285"/>
            <a:ext cx="3880758" cy="2215991"/>
          </a:xfrm>
          <a:prstGeom prst="rect">
            <a:avLst/>
          </a:prstGeom>
          <a:noFill/>
        </p:spPr>
        <p:txBody>
          <a:bodyPr wrap="square" rtlCol="0">
            <a:spAutoFit/>
          </a:bodyPr>
          <a:lstStyle/>
          <a:p>
            <a:r>
              <a:rPr lang="en-US" sz="2400" b="1" dirty="0" smtClean="0"/>
              <a:t>Policies, procedures, standards that describe what designers</a:t>
            </a:r>
            <a:r>
              <a:rPr lang="en-US" sz="2400" b="1" dirty="0"/>
              <a:t>, managers, or regulatory authorities </a:t>
            </a:r>
            <a:r>
              <a:rPr lang="en-US" sz="2400" b="1" dirty="0" smtClean="0"/>
              <a:t>expect will or should happen</a:t>
            </a:r>
            <a:endParaRPr lang="en-US" sz="2400" b="1" dirty="0"/>
          </a:p>
          <a:p>
            <a:endParaRPr lang="en-US" dirty="0"/>
          </a:p>
        </p:txBody>
      </p:sp>
      <p:sp>
        <p:nvSpPr>
          <p:cNvPr id="15" name="TextBox 14"/>
          <p:cNvSpPr txBox="1"/>
          <p:nvPr/>
        </p:nvSpPr>
        <p:spPr>
          <a:xfrm>
            <a:off x="4963885" y="1809285"/>
            <a:ext cx="3877056" cy="2215991"/>
          </a:xfrm>
          <a:prstGeom prst="rect">
            <a:avLst/>
          </a:prstGeom>
          <a:noFill/>
        </p:spPr>
        <p:txBody>
          <a:bodyPr wrap="square" rtlCol="0">
            <a:spAutoFit/>
          </a:bodyPr>
          <a:lstStyle/>
          <a:p>
            <a:r>
              <a:rPr lang="en-US" sz="2400" b="1" dirty="0" smtClean="0"/>
              <a:t>How workers accommodate </a:t>
            </a:r>
            <a:r>
              <a:rPr lang="en-US" sz="2400" b="1" dirty="0"/>
              <a:t>current work conditions in order to achieve the desired work goals </a:t>
            </a:r>
          </a:p>
          <a:p>
            <a:endParaRPr lang="en-US" dirty="0"/>
          </a:p>
        </p:txBody>
      </p:sp>
      <p:sp>
        <p:nvSpPr>
          <p:cNvPr id="10" name="TextBox 9"/>
          <p:cNvSpPr txBox="1"/>
          <p:nvPr/>
        </p:nvSpPr>
        <p:spPr>
          <a:xfrm>
            <a:off x="1" y="6389239"/>
            <a:ext cx="9144000" cy="461665"/>
          </a:xfrm>
          <a:prstGeom prst="rect">
            <a:avLst/>
          </a:prstGeom>
          <a:solidFill>
            <a:srgbClr val="FFFFFF"/>
          </a:solidFill>
        </p:spPr>
        <p:txBody>
          <a:bodyPr wrap="square" rtlCol="0">
            <a:spAutoFit/>
          </a:bodyPr>
          <a:lstStyle/>
          <a:p>
            <a:r>
              <a:rPr lang="en-US" sz="1200" dirty="0" smtClean="0"/>
              <a:t>*Dekker</a:t>
            </a:r>
            <a:r>
              <a:rPr lang="en-US" sz="1200" dirty="0"/>
              <a:t>, S., Chronicling the Emergence of Confused Consensus: Work as Imagined versus Work as Actually Done, chapter 7, pp 86-90, within </a:t>
            </a:r>
            <a:r>
              <a:rPr lang="en-US" sz="1200" dirty="0" err="1"/>
              <a:t>Hollnagel</a:t>
            </a:r>
            <a:r>
              <a:rPr lang="en-US" sz="1200" dirty="0"/>
              <a:t>, E., Woods, D.D., and </a:t>
            </a:r>
            <a:r>
              <a:rPr lang="en-US" sz="1200" dirty="0" err="1"/>
              <a:t>Leveson</a:t>
            </a:r>
            <a:r>
              <a:rPr lang="en-US" sz="1200" dirty="0"/>
              <a:t>, N., eds., </a:t>
            </a:r>
            <a:r>
              <a:rPr lang="en-US" sz="1200" i="1" dirty="0"/>
              <a:t>Resilience Engineering: Concepts and Precepts, </a:t>
            </a:r>
            <a:r>
              <a:rPr lang="en-US" sz="1200" dirty="0" err="1"/>
              <a:t>Ashgate</a:t>
            </a:r>
            <a:r>
              <a:rPr lang="en-US" sz="1200" dirty="0"/>
              <a:t> Publishing: Hampshire, England, 2006. </a:t>
            </a:r>
          </a:p>
        </p:txBody>
      </p:sp>
    </p:spTree>
    <p:extLst>
      <p:ext uri="{BB962C8B-B14F-4D97-AF65-F5344CB8AC3E}">
        <p14:creationId xmlns:p14="http://schemas.microsoft.com/office/powerpoint/2010/main" val="296911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1" name="Picture 13" descr="CSB_PPT_Title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t="16913" b="10000"/>
          <a:stretch/>
        </p:blipFill>
        <p:spPr>
          <a:xfrm>
            <a:off x="4410" y="1600199"/>
            <a:ext cx="9144000" cy="5012271"/>
          </a:xfrm>
          <a:prstGeom prst="rect">
            <a:avLst/>
          </a:prstGeom>
          <a:effectLst>
            <a:outerShdw blurRad="50800" dist="50800" dir="5400000" algn="ctr" rotWithShape="0">
              <a:srgbClr val="000000">
                <a:alpha val="11000"/>
              </a:srgbClr>
            </a:outerShdw>
          </a:effectLst>
        </p:spPr>
      </p:pic>
      <p:sp>
        <p:nvSpPr>
          <p:cNvPr id="7174" name="Text Box 6"/>
          <p:cNvSpPr txBox="1">
            <a:spLocks noChangeArrowheads="1"/>
          </p:cNvSpPr>
          <p:nvPr/>
        </p:nvSpPr>
        <p:spPr bwMode="auto">
          <a:xfrm>
            <a:off x="381000" y="2273808"/>
            <a:ext cx="8153400" cy="2310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ea typeface="ヒラギノ角ゴ Pro W3" charset="-128"/>
              </a:defRPr>
            </a:lvl1pPr>
            <a:lvl2pPr algn="ctr">
              <a:defRPr sz="4400">
                <a:solidFill>
                  <a:schemeClr val="tx2"/>
                </a:solidFill>
                <a:latin typeface="Arial" panose="020B0604020202020204" pitchFamily="34" charset="0"/>
                <a:ea typeface="ヒラギノ角ゴ Pro W3" charset="-128"/>
              </a:defRPr>
            </a:lvl2pPr>
            <a:lvl3pPr algn="ctr">
              <a:defRPr sz="4400">
                <a:solidFill>
                  <a:schemeClr val="tx2"/>
                </a:solidFill>
                <a:latin typeface="Arial" panose="020B0604020202020204" pitchFamily="34" charset="0"/>
                <a:ea typeface="ヒラギノ角ゴ Pro W3" charset="-128"/>
              </a:defRPr>
            </a:lvl3pPr>
            <a:lvl4pPr algn="ctr">
              <a:defRPr sz="4400">
                <a:solidFill>
                  <a:schemeClr val="tx2"/>
                </a:solidFill>
                <a:latin typeface="Arial" panose="020B0604020202020204" pitchFamily="34" charset="0"/>
                <a:ea typeface="ヒラギノ角ゴ Pro W3" charset="-128"/>
              </a:defRPr>
            </a:lvl4pPr>
            <a:lvl5pPr algn="ctr">
              <a:defRPr sz="4400">
                <a:solidFill>
                  <a:schemeClr val="tx2"/>
                </a:solidFill>
                <a:latin typeface="Arial" panose="020B0604020202020204" pitchFamily="34" charset="0"/>
                <a:ea typeface="ヒラギノ角ゴ Pro W3" charset="-128"/>
              </a:defRPr>
            </a:lvl5pPr>
            <a:lvl6pPr marL="457200" algn="ctr" fontAlgn="base">
              <a:spcBef>
                <a:spcPct val="0"/>
              </a:spcBef>
              <a:spcAft>
                <a:spcPct val="0"/>
              </a:spcAft>
              <a:defRPr sz="4400">
                <a:solidFill>
                  <a:schemeClr val="tx2"/>
                </a:solidFill>
                <a:latin typeface="Arial" panose="020B0604020202020204" pitchFamily="34" charset="0"/>
                <a:ea typeface="ヒラギノ角ゴ Pro W3" charset="-128"/>
              </a:defRPr>
            </a:lvl6pPr>
            <a:lvl7pPr marL="914400" algn="ctr" fontAlgn="base">
              <a:spcBef>
                <a:spcPct val="0"/>
              </a:spcBef>
              <a:spcAft>
                <a:spcPct val="0"/>
              </a:spcAft>
              <a:defRPr sz="4400">
                <a:solidFill>
                  <a:schemeClr val="tx2"/>
                </a:solidFill>
                <a:latin typeface="Arial" panose="020B0604020202020204" pitchFamily="34" charset="0"/>
                <a:ea typeface="ヒラギノ角ゴ Pro W3" charset="-128"/>
              </a:defRPr>
            </a:lvl7pPr>
            <a:lvl8pPr marL="1371600" algn="ctr" fontAlgn="base">
              <a:spcBef>
                <a:spcPct val="0"/>
              </a:spcBef>
              <a:spcAft>
                <a:spcPct val="0"/>
              </a:spcAft>
              <a:defRPr sz="4400">
                <a:solidFill>
                  <a:schemeClr val="tx2"/>
                </a:solidFill>
                <a:latin typeface="Arial" panose="020B0604020202020204" pitchFamily="34" charset="0"/>
                <a:ea typeface="ヒラギノ角ゴ Pro W3" charset="-128"/>
              </a:defRPr>
            </a:lvl8pPr>
            <a:lvl9pPr marL="1828800" algn="ctr" fontAlgn="base">
              <a:spcBef>
                <a:spcPct val="0"/>
              </a:spcBef>
              <a:spcAft>
                <a:spcPct val="0"/>
              </a:spcAft>
              <a:defRPr sz="4400">
                <a:solidFill>
                  <a:schemeClr val="tx2"/>
                </a:solidFill>
                <a:latin typeface="Arial" panose="020B0604020202020204" pitchFamily="34" charset="0"/>
                <a:ea typeface="ヒラギノ角ゴ Pro W3" charset="-128"/>
              </a:defRPr>
            </a:lvl9pPr>
          </a:lstStyle>
          <a:p>
            <a:r>
              <a:rPr lang="en-US" altLang="en-US" b="1" dirty="0" smtClean="0">
                <a:solidFill>
                  <a:srgbClr val="800408"/>
                </a:solidFill>
              </a:rPr>
              <a:t>The Incident that Did Not Happen at Macondo</a:t>
            </a:r>
          </a:p>
        </p:txBody>
      </p:sp>
    </p:spTree>
    <p:extLst>
      <p:ext uri="{BB962C8B-B14F-4D97-AF65-F5344CB8AC3E}">
        <p14:creationId xmlns:p14="http://schemas.microsoft.com/office/powerpoint/2010/main" val="2207680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5" name="Text Box 16"/>
          <p:cNvSpPr txBox="1">
            <a:spLocks noChangeArrowheads="1"/>
          </p:cNvSpPr>
          <p:nvPr/>
        </p:nvSpPr>
        <p:spPr bwMode="auto">
          <a:xfrm>
            <a:off x="304800" y="617622"/>
            <a:ext cx="8610600" cy="630942"/>
          </a:xfrm>
          <a:prstGeom prst="rect">
            <a:avLst/>
          </a:prstGeom>
          <a:noFill/>
          <a:ln w="9525">
            <a:noFill/>
            <a:miter lim="800000"/>
            <a:headEnd/>
            <a:tailEnd/>
          </a:ln>
        </p:spPr>
        <p:txBody>
          <a:bodyPr wrap="square">
            <a:spAutoFit/>
          </a:bodyPr>
          <a:lstStyle/>
          <a:p>
            <a:pPr>
              <a:spcBef>
                <a:spcPct val="50000"/>
              </a:spcBef>
            </a:pPr>
            <a:r>
              <a:rPr lang="en-US" altLang="en-US" sz="3500" b="1" dirty="0" smtClean="0">
                <a:solidFill>
                  <a:srgbClr val="800408"/>
                </a:solidFill>
              </a:rPr>
              <a:t>BOP Emergency Systems</a:t>
            </a:r>
          </a:p>
        </p:txBody>
      </p:sp>
      <p:sp>
        <p:nvSpPr>
          <p:cNvPr id="4710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106"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illustration_10a_revision2.jpg"/>
          <p:cNvPicPr>
            <a:picLocks noChangeAspect="1"/>
          </p:cNvPicPr>
          <p:nvPr/>
        </p:nvPicPr>
        <p:blipFill>
          <a:blip r:embed="rId4" cstate="print"/>
          <a:srcRect l="44543" t="12073" r="22684" b="5420"/>
          <a:stretch>
            <a:fillRect/>
          </a:stretch>
        </p:blipFill>
        <p:spPr>
          <a:xfrm>
            <a:off x="7038975" y="0"/>
            <a:ext cx="2105025" cy="6858000"/>
          </a:xfrm>
          <a:prstGeom prst="rect">
            <a:avLst/>
          </a:prstGeom>
        </p:spPr>
      </p:pic>
      <p:sp>
        <p:nvSpPr>
          <p:cNvPr id="8" name="TextBox 7"/>
          <p:cNvSpPr txBox="1"/>
          <p:nvPr/>
        </p:nvSpPr>
        <p:spPr>
          <a:xfrm>
            <a:off x="381000" y="1905506"/>
            <a:ext cx="6193695" cy="4893647"/>
          </a:xfrm>
          <a:prstGeom prst="rect">
            <a:avLst/>
          </a:prstGeom>
          <a:noFill/>
        </p:spPr>
        <p:txBody>
          <a:bodyPr wrap="square" rtlCol="0">
            <a:spAutoFit/>
          </a:bodyPr>
          <a:lstStyle/>
          <a:p>
            <a:pPr lvl="0">
              <a:buClr>
                <a:srgbClr val="C00000"/>
              </a:buClr>
              <a:buFont typeface="Arial" pitchFamily="34" charset="0"/>
              <a:buChar char="•"/>
            </a:pPr>
            <a:r>
              <a:rPr lang="en-US" sz="2400" b="1" u="sng" dirty="0" smtClean="0"/>
              <a:t>Emergency Disconnect System (EDS)</a:t>
            </a:r>
            <a:r>
              <a:rPr lang="en-US" sz="2400" b="1" dirty="0" smtClean="0"/>
              <a:t>:</a:t>
            </a:r>
          </a:p>
          <a:p>
            <a:pPr marL="342900" lvl="0" indent="3175">
              <a:buClr>
                <a:srgbClr val="C00000"/>
              </a:buClr>
              <a:buFont typeface="Wingdings" panose="05000000000000000000" pitchFamily="2" charset="2"/>
              <a:buChar char="ü"/>
            </a:pPr>
            <a:r>
              <a:rPr lang="en-US" sz="2400" b="1" dirty="0" smtClean="0"/>
              <a:t>Manually initiated by the crew</a:t>
            </a:r>
          </a:p>
          <a:p>
            <a:pPr marL="342900" lvl="0" indent="3175">
              <a:buClr>
                <a:srgbClr val="C00000"/>
              </a:buClr>
              <a:buFont typeface="Wingdings" panose="05000000000000000000" pitchFamily="2" charset="2"/>
              <a:buChar char="ü"/>
            </a:pPr>
            <a:r>
              <a:rPr lang="en-US" sz="2400" b="1" dirty="0" smtClean="0"/>
              <a:t>Mode 1—closes the BSR</a:t>
            </a:r>
          </a:p>
          <a:p>
            <a:pPr marL="342900" lvl="0" indent="3175">
              <a:buClr>
                <a:srgbClr val="C00000"/>
              </a:buClr>
              <a:buFont typeface="Wingdings" panose="05000000000000000000" pitchFamily="2" charset="2"/>
              <a:buChar char="ü"/>
            </a:pPr>
            <a:r>
              <a:rPr lang="en-US" sz="2400" b="1" dirty="0" smtClean="0"/>
              <a:t>Mode 2—closes the CSR, then BSR;</a:t>
            </a:r>
          </a:p>
          <a:p>
            <a:pPr lvl="0">
              <a:buClr>
                <a:srgbClr val="C00000"/>
              </a:buClr>
              <a:buFont typeface="Arial" pitchFamily="34" charset="0"/>
              <a:buChar char="•"/>
            </a:pPr>
            <a:endParaRPr lang="en-US" sz="2400" b="1" dirty="0" smtClean="0"/>
          </a:p>
          <a:p>
            <a:pPr lvl="0">
              <a:buClr>
                <a:srgbClr val="C00000"/>
              </a:buClr>
              <a:buFont typeface="Arial" pitchFamily="34" charset="0"/>
              <a:buChar char="•"/>
            </a:pPr>
            <a:r>
              <a:rPr lang="en-US" sz="2400" b="1" u="sng" dirty="0" smtClean="0"/>
              <a:t>AMF/</a:t>
            </a:r>
            <a:r>
              <a:rPr lang="en-US" sz="2400" b="1" u="sng" dirty="0" err="1" smtClean="0"/>
              <a:t>deadman</a:t>
            </a:r>
            <a:r>
              <a:rPr lang="en-US" sz="2400" b="1" dirty="0" smtClean="0"/>
              <a:t>: </a:t>
            </a:r>
          </a:p>
          <a:p>
            <a:pPr marL="342900" lvl="0" indent="3175">
              <a:buClr>
                <a:srgbClr val="C00000"/>
              </a:buClr>
              <a:buFont typeface="Wingdings" panose="05000000000000000000" pitchFamily="2" charset="2"/>
              <a:buChar char="ü"/>
            </a:pPr>
            <a:r>
              <a:rPr lang="en-US" sz="2400" b="1" dirty="0" smtClean="0"/>
              <a:t>Automatically activated;</a:t>
            </a:r>
          </a:p>
          <a:p>
            <a:pPr marL="342900" lvl="0" indent="3175">
              <a:buClr>
                <a:srgbClr val="C00000"/>
              </a:buClr>
              <a:buFont typeface="Wingdings" panose="05000000000000000000" pitchFamily="2" charset="2"/>
              <a:buChar char="ü"/>
            </a:pPr>
            <a:r>
              <a:rPr lang="en-US" sz="2400" b="1" dirty="0" smtClean="0"/>
              <a:t>Not capable of the 2-step CSR/BSR closure</a:t>
            </a:r>
          </a:p>
          <a:p>
            <a:pPr marL="342900" lvl="0" indent="3175">
              <a:buClr>
                <a:srgbClr val="C00000"/>
              </a:buClr>
              <a:buFont typeface="Wingdings" panose="05000000000000000000" pitchFamily="2" charset="2"/>
              <a:buChar char="ü"/>
            </a:pPr>
            <a:endParaRPr lang="en-US" sz="2400" b="1" dirty="0" smtClean="0"/>
          </a:p>
          <a:p>
            <a:pPr marL="120650" lvl="0" indent="-120650">
              <a:buClr>
                <a:srgbClr val="C00000"/>
              </a:buClr>
              <a:buFont typeface="Arial" panose="020B0604020202020204" pitchFamily="34" charset="0"/>
              <a:buChar char="•"/>
            </a:pPr>
            <a:r>
              <a:rPr lang="en-US" sz="2400" b="1" u="sng" dirty="0" err="1"/>
              <a:t>Autoshear</a:t>
            </a:r>
            <a:r>
              <a:rPr lang="en-US" sz="2400" b="1" dirty="0"/>
              <a:t>: </a:t>
            </a:r>
            <a:endParaRPr lang="en-US" sz="2400" b="1" dirty="0" smtClean="0"/>
          </a:p>
          <a:p>
            <a:pPr marL="342900" lvl="0" indent="3175">
              <a:buClr>
                <a:srgbClr val="C00000"/>
              </a:buClr>
              <a:buFont typeface="Wingdings" panose="05000000000000000000" pitchFamily="2" charset="2"/>
              <a:buChar char="ü"/>
            </a:pPr>
            <a:r>
              <a:rPr lang="en-US" sz="2400" b="1" dirty="0"/>
              <a:t>Automatically activated </a:t>
            </a:r>
            <a:endParaRPr lang="en-US" sz="2400" b="1" dirty="0" smtClean="0"/>
          </a:p>
          <a:p>
            <a:pPr marL="342900" indent="3175">
              <a:buClr>
                <a:srgbClr val="C00000"/>
              </a:buClr>
              <a:buFont typeface="Wingdings" panose="05000000000000000000" pitchFamily="2" charset="2"/>
              <a:buChar char="ü"/>
            </a:pPr>
            <a:r>
              <a:rPr lang="en-US" sz="2400" b="1" dirty="0"/>
              <a:t>Not capable of the 2-step CSR/BSR </a:t>
            </a:r>
            <a:r>
              <a:rPr lang="en-US" sz="2400" b="1" dirty="0" smtClean="0"/>
              <a:t>closure</a:t>
            </a:r>
            <a:endParaRPr lang="en-US" sz="2400" b="1" dirty="0"/>
          </a:p>
          <a:p>
            <a:pPr marL="342900" lvl="0" indent="3175">
              <a:buClr>
                <a:srgbClr val="C00000"/>
              </a:buClr>
              <a:buFont typeface="Wingdings" panose="05000000000000000000" pitchFamily="2" charset="2"/>
              <a:buChar char="ü"/>
            </a:pPr>
            <a:endParaRPr lang="en-US" sz="2400" b="1" dirty="0" smtClean="0"/>
          </a:p>
        </p:txBody>
      </p:sp>
    </p:spTree>
    <p:extLst>
      <p:ext uri="{BB962C8B-B14F-4D97-AF65-F5344CB8AC3E}">
        <p14:creationId xmlns:p14="http://schemas.microsoft.com/office/powerpoint/2010/main" val="637976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2" name="TextBox 21"/>
          <p:cNvSpPr txBox="1"/>
          <p:nvPr/>
        </p:nvSpPr>
        <p:spPr>
          <a:xfrm>
            <a:off x="87086" y="1517708"/>
            <a:ext cx="4354285" cy="3822585"/>
          </a:xfrm>
          <a:prstGeom prst="rect">
            <a:avLst/>
          </a:prstGeom>
          <a:noFill/>
          <a:ln>
            <a:noFill/>
          </a:ln>
        </p:spPr>
        <p:txBody>
          <a:bodyPr wrap="square" rtlCol="0">
            <a:spAutoFit/>
          </a:bodyPr>
          <a:lstStyle/>
          <a:p>
            <a:pPr marL="228600" indent="-228600">
              <a:lnSpc>
                <a:spcPct val="80000"/>
              </a:lnSpc>
              <a:spcBef>
                <a:spcPct val="50000"/>
              </a:spcBef>
              <a:buClr>
                <a:srgbClr val="800408"/>
              </a:buClr>
              <a:buFont typeface="Arial" panose="020B0604020202020204" pitchFamily="34" charset="0"/>
              <a:buChar char="•"/>
            </a:pPr>
            <a:r>
              <a:rPr lang="en-US" altLang="en-US" sz="2400" b="1" dirty="0" smtClean="0"/>
              <a:t>“</a:t>
            </a:r>
            <a:r>
              <a:rPr lang="en-US" altLang="en-US" sz="2400" b="1" dirty="0"/>
              <a:t>the BSR must be capable of </a:t>
            </a:r>
            <a:r>
              <a:rPr lang="en-US" altLang="en-US" sz="2400" b="1" dirty="0" smtClean="0"/>
              <a:t>shearing the </a:t>
            </a:r>
            <a:r>
              <a:rPr lang="en-US" altLang="en-US" sz="2400" b="1" dirty="0"/>
              <a:t>highest grade and heaviest </a:t>
            </a:r>
            <a:r>
              <a:rPr lang="en-US" altLang="en-US" sz="2400" b="1" dirty="0" err="1" smtClean="0"/>
              <a:t>drillpipe</a:t>
            </a:r>
            <a:r>
              <a:rPr lang="en-US" altLang="en-US" sz="2400" b="1" dirty="0" smtClean="0"/>
              <a:t>…in </a:t>
            </a:r>
            <a:r>
              <a:rPr lang="en-US" altLang="en-US" sz="2400" b="1" u="sng" dirty="0"/>
              <a:t>one</a:t>
            </a:r>
            <a:r>
              <a:rPr lang="en-US" altLang="en-US" sz="2400" b="1" dirty="0"/>
              <a:t> operation</a:t>
            </a:r>
            <a:r>
              <a:rPr lang="en-US" altLang="en-US" sz="2400" b="1" dirty="0" smtClean="0"/>
              <a:t>.”—Transocean (TO) Well Control Manual</a:t>
            </a:r>
          </a:p>
          <a:p>
            <a:pPr marL="228600" indent="-228600">
              <a:lnSpc>
                <a:spcPct val="80000"/>
              </a:lnSpc>
              <a:spcBef>
                <a:spcPct val="50000"/>
              </a:spcBef>
              <a:buClr>
                <a:srgbClr val="800408"/>
              </a:buClr>
              <a:buFont typeface="Arial" panose="020B0604020202020204" pitchFamily="34" charset="0"/>
              <a:buChar char="•"/>
            </a:pPr>
            <a:r>
              <a:rPr lang="en-US" sz="2400" b="1" dirty="0"/>
              <a:t>“The limitations of [BSR] shearing capacity should be known and understood, and a documented risk assessment shall be in place to address any such limitations”—BP Engineering Technical </a:t>
            </a:r>
            <a:r>
              <a:rPr lang="en-US" sz="2400" b="1" dirty="0" smtClean="0"/>
              <a:t>Practice</a:t>
            </a:r>
          </a:p>
        </p:txBody>
      </p:sp>
      <p:sp>
        <p:nvSpPr>
          <p:cNvPr id="23" name="TextBox 22"/>
          <p:cNvSpPr txBox="1"/>
          <p:nvPr/>
        </p:nvSpPr>
        <p:spPr>
          <a:xfrm>
            <a:off x="87086" y="581799"/>
            <a:ext cx="4147457" cy="615553"/>
          </a:xfrm>
          <a:prstGeom prst="rect">
            <a:avLst/>
          </a:prstGeom>
          <a:noFill/>
        </p:spPr>
        <p:txBody>
          <a:bodyPr wrap="square" rtlCol="0">
            <a:spAutoFit/>
          </a:bodyPr>
          <a:lstStyle/>
          <a:p>
            <a:r>
              <a:rPr lang="en-US" sz="3400" b="1" dirty="0" smtClean="0">
                <a:solidFill>
                  <a:srgbClr val="960000"/>
                </a:solidFill>
              </a:rPr>
              <a:t>Work-as-Imagined</a:t>
            </a:r>
            <a:endParaRPr lang="en-US" sz="3400" b="1" dirty="0">
              <a:solidFill>
                <a:srgbClr val="960000"/>
              </a:solidFill>
            </a:endParaRPr>
          </a:p>
        </p:txBody>
      </p:sp>
      <p:sp>
        <p:nvSpPr>
          <p:cNvPr id="24" name="TextBox 23"/>
          <p:cNvSpPr txBox="1"/>
          <p:nvPr/>
        </p:nvSpPr>
        <p:spPr>
          <a:xfrm>
            <a:off x="5508171" y="581799"/>
            <a:ext cx="4147457" cy="615553"/>
          </a:xfrm>
          <a:prstGeom prst="rect">
            <a:avLst/>
          </a:prstGeom>
          <a:noFill/>
        </p:spPr>
        <p:txBody>
          <a:bodyPr wrap="square" rtlCol="0">
            <a:spAutoFit/>
          </a:bodyPr>
          <a:lstStyle/>
          <a:p>
            <a:r>
              <a:rPr lang="en-US" sz="3400" b="1" dirty="0" smtClean="0">
                <a:solidFill>
                  <a:srgbClr val="960000"/>
                </a:solidFill>
              </a:rPr>
              <a:t>Work-as-Done</a:t>
            </a:r>
            <a:endParaRPr lang="en-US" sz="3400" b="1" dirty="0">
              <a:solidFill>
                <a:srgbClr val="960000"/>
              </a:solidFill>
            </a:endParaRPr>
          </a:p>
        </p:txBody>
      </p:sp>
      <p:cxnSp>
        <p:nvCxnSpPr>
          <p:cNvPr id="41" name="Straight Connector 40"/>
          <p:cNvCxnSpPr/>
          <p:nvPr/>
        </p:nvCxnSpPr>
        <p:spPr>
          <a:xfrm flipH="1">
            <a:off x="4572000" y="751114"/>
            <a:ext cx="8165" cy="5519057"/>
          </a:xfrm>
          <a:prstGeom prst="line">
            <a:avLst/>
          </a:prstGeom>
          <a:ln w="76200">
            <a:solidFill>
              <a:srgbClr val="9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619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12032" y="0"/>
            <a:ext cx="9144000" cy="6858000"/>
          </a:xfrm>
          <a:prstGeom prst="rect">
            <a:avLst/>
          </a:prstGeom>
          <a:noFill/>
        </p:spPr>
      </p:pic>
      <p:cxnSp>
        <p:nvCxnSpPr>
          <p:cNvPr id="3" name="Straight Arrow Connector 2"/>
          <p:cNvCxnSpPr/>
          <p:nvPr/>
        </p:nvCxnSpPr>
        <p:spPr>
          <a:xfrm flipV="1">
            <a:off x="192505" y="4728420"/>
            <a:ext cx="8746958" cy="0"/>
          </a:xfrm>
          <a:prstGeom prst="straightConnector1">
            <a:avLst/>
          </a:prstGeom>
          <a:ln w="76200">
            <a:solidFill>
              <a:srgbClr val="96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48916" y="4742205"/>
            <a:ext cx="2286000" cy="1200329"/>
          </a:xfrm>
          <a:prstGeom prst="rect">
            <a:avLst/>
          </a:prstGeom>
          <a:noFill/>
        </p:spPr>
        <p:txBody>
          <a:bodyPr wrap="square" rtlCol="0">
            <a:spAutoFit/>
          </a:bodyPr>
          <a:lstStyle/>
          <a:p>
            <a:r>
              <a:rPr lang="en-US" sz="2400" b="1" dirty="0" smtClean="0">
                <a:solidFill>
                  <a:srgbClr val="960000"/>
                </a:solidFill>
              </a:rPr>
              <a:t>Oct 6 – 29 Marianas Drills Macondo Well</a:t>
            </a:r>
            <a:endParaRPr lang="en-US" sz="2400" b="1" dirty="0">
              <a:solidFill>
                <a:srgbClr val="960000"/>
              </a:solidFill>
            </a:endParaRPr>
          </a:p>
        </p:txBody>
      </p:sp>
      <p:sp>
        <p:nvSpPr>
          <p:cNvPr id="9" name="TextBox 8"/>
          <p:cNvSpPr txBox="1"/>
          <p:nvPr/>
        </p:nvSpPr>
        <p:spPr>
          <a:xfrm>
            <a:off x="6053317" y="4742205"/>
            <a:ext cx="2886146" cy="1938992"/>
          </a:xfrm>
          <a:prstGeom prst="rect">
            <a:avLst/>
          </a:prstGeom>
          <a:noFill/>
        </p:spPr>
        <p:txBody>
          <a:bodyPr wrap="square" rtlCol="0">
            <a:spAutoFit/>
          </a:bodyPr>
          <a:lstStyle/>
          <a:p>
            <a:r>
              <a:rPr lang="en-US" sz="2400" b="1" dirty="0" smtClean="0">
                <a:solidFill>
                  <a:srgbClr val="960000"/>
                </a:solidFill>
              </a:rPr>
              <a:t>January 31 Deepwater Horizon arrives to replace the Marianas at Macondo</a:t>
            </a:r>
            <a:endParaRPr lang="en-US" sz="2400" b="1" dirty="0">
              <a:solidFill>
                <a:srgbClr val="960000"/>
              </a:solidFill>
            </a:endParaRPr>
          </a:p>
        </p:txBody>
      </p:sp>
      <p:sp>
        <p:nvSpPr>
          <p:cNvPr id="10" name="TextBox 9"/>
          <p:cNvSpPr txBox="1"/>
          <p:nvPr/>
        </p:nvSpPr>
        <p:spPr>
          <a:xfrm>
            <a:off x="3122911" y="4742205"/>
            <a:ext cx="2442410" cy="461665"/>
          </a:xfrm>
          <a:prstGeom prst="rect">
            <a:avLst/>
          </a:prstGeom>
          <a:noFill/>
        </p:spPr>
        <p:txBody>
          <a:bodyPr wrap="square" rtlCol="0">
            <a:spAutoFit/>
          </a:bodyPr>
          <a:lstStyle/>
          <a:p>
            <a:r>
              <a:rPr lang="en-US" sz="2400" b="1" dirty="0" smtClean="0">
                <a:solidFill>
                  <a:srgbClr val="960000"/>
                </a:solidFill>
              </a:rPr>
              <a:t>January 10 email</a:t>
            </a:r>
            <a:endParaRPr lang="en-US" sz="2400" b="1" dirty="0">
              <a:solidFill>
                <a:srgbClr val="960000"/>
              </a:solidFill>
            </a:endParaRPr>
          </a:p>
        </p:txBody>
      </p:sp>
      <p:sp>
        <p:nvSpPr>
          <p:cNvPr id="11" name="TextBox 10"/>
          <p:cNvSpPr txBox="1"/>
          <p:nvPr/>
        </p:nvSpPr>
        <p:spPr>
          <a:xfrm>
            <a:off x="1634731" y="1598219"/>
            <a:ext cx="5621867" cy="2308324"/>
          </a:xfrm>
          <a:prstGeom prst="rect">
            <a:avLst/>
          </a:prstGeom>
          <a:solidFill>
            <a:schemeClr val="bg1"/>
          </a:solidFill>
          <a:ln w="57150">
            <a:solidFill>
              <a:srgbClr val="333333"/>
            </a:solidFill>
          </a:ln>
          <a:effectLst>
            <a:glow rad="228600">
              <a:srgbClr val="FF0000">
                <a:alpha val="40000"/>
              </a:srgbClr>
            </a:glow>
          </a:effectLst>
        </p:spPr>
        <p:txBody>
          <a:bodyPr wrap="square" rtlCol="0">
            <a:spAutoFit/>
          </a:bodyPr>
          <a:lstStyle/>
          <a:p>
            <a:r>
              <a:rPr lang="en-US" sz="2400" dirty="0" smtClean="0"/>
              <a:t>“How could I get the chart in this attachment to change color on the 4614 psi for shearing the 6.625 [6 </a:t>
            </a:r>
            <a:r>
              <a:rPr lang="en-US" sz="2400" baseline="30000" dirty="0" smtClean="0"/>
              <a:t>5</a:t>
            </a:r>
            <a:r>
              <a:rPr lang="en-US" sz="2400" dirty="0" smtClean="0"/>
              <a:t>/</a:t>
            </a:r>
            <a:r>
              <a:rPr lang="en-US" sz="2400" baseline="-25000" dirty="0" smtClean="0"/>
              <a:t>8</a:t>
            </a:r>
            <a:r>
              <a:rPr lang="en-US" sz="2400" dirty="0" smtClean="0"/>
              <a:t>”] pipe to RED. Would Cameron have to edit this chart? That is what Rod wants. He says if we can’t shear it then it should be RED…”</a:t>
            </a:r>
            <a:endParaRPr lang="en-US" sz="2400" dirty="0"/>
          </a:p>
        </p:txBody>
      </p:sp>
      <p:cxnSp>
        <p:nvCxnSpPr>
          <p:cNvPr id="6" name="Straight Connector 5"/>
          <p:cNvCxnSpPr/>
          <p:nvPr/>
        </p:nvCxnSpPr>
        <p:spPr>
          <a:xfrm flipV="1">
            <a:off x="1203158" y="4135174"/>
            <a:ext cx="0" cy="589429"/>
          </a:xfrm>
          <a:prstGeom prst="line">
            <a:avLst/>
          </a:prstGeom>
          <a:ln w="76200">
            <a:solidFill>
              <a:srgbClr val="96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344116" y="4135174"/>
            <a:ext cx="0" cy="589429"/>
          </a:xfrm>
          <a:prstGeom prst="line">
            <a:avLst/>
          </a:prstGeom>
          <a:ln w="76200">
            <a:solidFill>
              <a:srgbClr val="96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070558" y="4135174"/>
            <a:ext cx="0" cy="589429"/>
          </a:xfrm>
          <a:prstGeom prst="line">
            <a:avLst/>
          </a:prstGeom>
          <a:ln w="76200">
            <a:solidFill>
              <a:srgbClr val="96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48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1858" t="10351" r="17987" b="9122"/>
          <a:stretch/>
        </p:blipFill>
        <p:spPr>
          <a:xfrm>
            <a:off x="155896" y="1104181"/>
            <a:ext cx="2996378" cy="445092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647055" y="1104181"/>
            <a:ext cx="5400689" cy="4524315"/>
          </a:xfrm>
          <a:prstGeom prst="rect">
            <a:avLst/>
          </a:prstGeom>
          <a:noFill/>
          <a:ln>
            <a:noFill/>
          </a:ln>
        </p:spPr>
        <p:txBody>
          <a:bodyPr wrap="square" rtlCol="0">
            <a:spAutoFit/>
          </a:bodyPr>
          <a:lstStyle/>
          <a:p>
            <a:r>
              <a:rPr lang="en-US" sz="2400" dirty="0" smtClean="0"/>
              <a:t>Q</a:t>
            </a:r>
            <a:r>
              <a:rPr lang="en-US" sz="2400" dirty="0"/>
              <a:t>.  </a:t>
            </a:r>
            <a:r>
              <a:rPr lang="en-US" sz="2400" dirty="0" smtClean="0"/>
              <a:t>[…] so </a:t>
            </a:r>
            <a:r>
              <a:rPr lang="en-US" sz="2400" dirty="0"/>
              <a:t>you were concerned </a:t>
            </a:r>
            <a:r>
              <a:rPr lang="en-US" sz="2400" dirty="0" smtClean="0"/>
              <a:t>about </a:t>
            </a:r>
            <a:r>
              <a:rPr lang="en-US" sz="2400" dirty="0"/>
              <a:t>whether those </a:t>
            </a:r>
            <a:r>
              <a:rPr lang="en-US" sz="2400" dirty="0" smtClean="0"/>
              <a:t>[BSR] were </a:t>
            </a:r>
            <a:r>
              <a:rPr lang="en-US" sz="2400" dirty="0"/>
              <a:t>within </a:t>
            </a:r>
            <a:r>
              <a:rPr lang="en-US" sz="2400" dirty="0" smtClean="0"/>
              <a:t>the </a:t>
            </a:r>
            <a:r>
              <a:rPr lang="en-US" sz="2400" dirty="0"/>
              <a:t>proper zone in the calculations, right?</a:t>
            </a:r>
          </a:p>
          <a:p>
            <a:r>
              <a:rPr lang="en-US" sz="2400" dirty="0" smtClean="0"/>
              <a:t>A</a:t>
            </a:r>
            <a:r>
              <a:rPr lang="en-US" sz="2400" dirty="0"/>
              <a:t>. Right</a:t>
            </a:r>
            <a:r>
              <a:rPr lang="en-US" sz="2400" dirty="0" smtClean="0"/>
              <a:t>.</a:t>
            </a:r>
          </a:p>
          <a:p>
            <a:r>
              <a:rPr lang="en-US" sz="2400" dirty="0" smtClean="0"/>
              <a:t>Q</a:t>
            </a:r>
            <a:r>
              <a:rPr lang="en-US" sz="2400" dirty="0"/>
              <a:t>. </a:t>
            </a:r>
            <a:r>
              <a:rPr lang="en-US" sz="2400" dirty="0" smtClean="0"/>
              <a:t>So </a:t>
            </a:r>
            <a:r>
              <a:rPr lang="en-US" sz="2400" dirty="0"/>
              <a:t>what was -- what was the </a:t>
            </a:r>
            <a:r>
              <a:rPr lang="en-US" sz="2400" dirty="0" smtClean="0"/>
              <a:t>end </a:t>
            </a:r>
            <a:r>
              <a:rPr lang="en-US" sz="2400" dirty="0"/>
              <a:t>result of this discussion </a:t>
            </a:r>
            <a:r>
              <a:rPr lang="en-US" sz="2400" dirty="0" smtClean="0"/>
              <a:t>[…]?</a:t>
            </a:r>
            <a:endParaRPr lang="en-US" sz="2400" dirty="0"/>
          </a:p>
          <a:p>
            <a:r>
              <a:rPr lang="en-US" sz="2400" dirty="0" smtClean="0"/>
              <a:t>A</a:t>
            </a:r>
            <a:r>
              <a:rPr lang="en-US" sz="2400" dirty="0"/>
              <a:t>.  The end result was that </a:t>
            </a:r>
            <a:r>
              <a:rPr lang="en-US" sz="2400" dirty="0" smtClean="0"/>
              <a:t>[…] as </a:t>
            </a:r>
            <a:r>
              <a:rPr lang="en-US" sz="2400" dirty="0"/>
              <a:t>long as we knew we </a:t>
            </a:r>
            <a:r>
              <a:rPr lang="en-US" sz="2400" dirty="0" smtClean="0"/>
              <a:t>were—we had 6-5/8 </a:t>
            </a:r>
            <a:r>
              <a:rPr lang="en-US" sz="2400" dirty="0"/>
              <a:t>pipe through the stack, we would have to </a:t>
            </a:r>
            <a:r>
              <a:rPr lang="en-US" sz="2400" dirty="0" smtClean="0"/>
              <a:t>be in </a:t>
            </a:r>
            <a:r>
              <a:rPr lang="en-US" sz="2400" dirty="0"/>
              <a:t>the EDS mode 2 for the casing shear </a:t>
            </a:r>
            <a:r>
              <a:rPr lang="en-US" sz="2400" dirty="0" smtClean="0"/>
              <a:t>rams because </a:t>
            </a:r>
            <a:r>
              <a:rPr lang="en-US" sz="2400" dirty="0"/>
              <a:t>they would cut it where the blind </a:t>
            </a:r>
            <a:r>
              <a:rPr lang="en-US" sz="2400" dirty="0" smtClean="0"/>
              <a:t>shear rams </a:t>
            </a:r>
            <a:r>
              <a:rPr lang="en-US" sz="2400" dirty="0"/>
              <a:t>wouldn't</a:t>
            </a:r>
            <a:r>
              <a:rPr lang="en-US" sz="2400" dirty="0" smtClean="0"/>
              <a:t>.</a:t>
            </a:r>
          </a:p>
        </p:txBody>
      </p:sp>
      <p:sp>
        <p:nvSpPr>
          <p:cNvPr id="8" name="Text Box 16"/>
          <p:cNvSpPr txBox="1">
            <a:spLocks noChangeArrowheads="1"/>
          </p:cNvSpPr>
          <p:nvPr/>
        </p:nvSpPr>
        <p:spPr bwMode="auto">
          <a:xfrm>
            <a:off x="304800" y="497302"/>
            <a:ext cx="8610600" cy="630942"/>
          </a:xfrm>
          <a:prstGeom prst="rect">
            <a:avLst/>
          </a:prstGeom>
          <a:noFill/>
          <a:ln w="9525">
            <a:noFill/>
            <a:miter lim="800000"/>
            <a:headEnd/>
            <a:tailEnd/>
          </a:ln>
        </p:spPr>
        <p:txBody>
          <a:bodyPr wrap="square">
            <a:spAutoFit/>
          </a:bodyPr>
          <a:lstStyle/>
          <a:p>
            <a:pPr>
              <a:spcBef>
                <a:spcPct val="50000"/>
              </a:spcBef>
            </a:pPr>
            <a:r>
              <a:rPr lang="en-US" altLang="en-US" sz="3500" b="1" dirty="0" smtClean="0">
                <a:solidFill>
                  <a:srgbClr val="800408"/>
                </a:solidFill>
              </a:rPr>
              <a:t>TO Senior Subsea Supervisor Testimony</a:t>
            </a:r>
          </a:p>
        </p:txBody>
      </p:sp>
      <p:sp>
        <p:nvSpPr>
          <p:cNvPr id="3" name="TextBox 2"/>
          <p:cNvSpPr txBox="1"/>
          <p:nvPr/>
        </p:nvSpPr>
        <p:spPr>
          <a:xfrm>
            <a:off x="304800" y="5513623"/>
            <a:ext cx="8807116" cy="1477328"/>
          </a:xfrm>
          <a:prstGeom prst="rect">
            <a:avLst/>
          </a:prstGeom>
          <a:noFill/>
        </p:spPr>
        <p:txBody>
          <a:bodyPr wrap="square" rtlCol="0">
            <a:spAutoFit/>
          </a:bodyPr>
          <a:lstStyle/>
          <a:p>
            <a:r>
              <a:rPr lang="en-US" sz="2400" dirty="0"/>
              <a:t>Q. And so there was a -- a considered decision on how to handle that issue of cutting through the tubulars if they were the 6-5/8?</a:t>
            </a:r>
          </a:p>
          <a:p>
            <a:r>
              <a:rPr lang="en-US" sz="2400" dirty="0"/>
              <a:t>A.  Yes.</a:t>
            </a:r>
          </a:p>
          <a:p>
            <a:endParaRPr lang="en-US" dirty="0"/>
          </a:p>
        </p:txBody>
      </p:sp>
    </p:spTree>
    <p:extLst>
      <p:ext uri="{BB962C8B-B14F-4D97-AF65-F5344CB8AC3E}">
        <p14:creationId xmlns:p14="http://schemas.microsoft.com/office/powerpoint/2010/main" val="1035460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3" name="TextBox 22"/>
          <p:cNvSpPr txBox="1"/>
          <p:nvPr/>
        </p:nvSpPr>
        <p:spPr>
          <a:xfrm>
            <a:off x="87086" y="581799"/>
            <a:ext cx="4147457" cy="615553"/>
          </a:xfrm>
          <a:prstGeom prst="rect">
            <a:avLst/>
          </a:prstGeom>
          <a:noFill/>
        </p:spPr>
        <p:txBody>
          <a:bodyPr wrap="square" rtlCol="0">
            <a:spAutoFit/>
          </a:bodyPr>
          <a:lstStyle/>
          <a:p>
            <a:r>
              <a:rPr lang="en-US" sz="3400" b="1" dirty="0" smtClean="0">
                <a:solidFill>
                  <a:srgbClr val="960000"/>
                </a:solidFill>
              </a:rPr>
              <a:t>Work-as-Imagined</a:t>
            </a:r>
            <a:endParaRPr lang="en-US" sz="3400" b="1" dirty="0">
              <a:solidFill>
                <a:srgbClr val="960000"/>
              </a:solidFill>
            </a:endParaRPr>
          </a:p>
        </p:txBody>
      </p:sp>
      <p:sp>
        <p:nvSpPr>
          <p:cNvPr id="24" name="TextBox 23"/>
          <p:cNvSpPr txBox="1"/>
          <p:nvPr/>
        </p:nvSpPr>
        <p:spPr>
          <a:xfrm>
            <a:off x="5508171" y="581799"/>
            <a:ext cx="4147457" cy="615553"/>
          </a:xfrm>
          <a:prstGeom prst="rect">
            <a:avLst/>
          </a:prstGeom>
          <a:noFill/>
        </p:spPr>
        <p:txBody>
          <a:bodyPr wrap="square" rtlCol="0">
            <a:spAutoFit/>
          </a:bodyPr>
          <a:lstStyle/>
          <a:p>
            <a:r>
              <a:rPr lang="en-US" sz="3400" b="1" dirty="0" smtClean="0">
                <a:solidFill>
                  <a:srgbClr val="960000"/>
                </a:solidFill>
              </a:rPr>
              <a:t>Work-as-Done</a:t>
            </a:r>
            <a:endParaRPr lang="en-US" sz="3400" b="1" dirty="0">
              <a:solidFill>
                <a:srgbClr val="960000"/>
              </a:solidFill>
            </a:endParaRPr>
          </a:p>
        </p:txBody>
      </p:sp>
      <p:cxnSp>
        <p:nvCxnSpPr>
          <p:cNvPr id="41" name="Straight Connector 40"/>
          <p:cNvCxnSpPr/>
          <p:nvPr/>
        </p:nvCxnSpPr>
        <p:spPr>
          <a:xfrm flipH="1">
            <a:off x="4572000" y="751114"/>
            <a:ext cx="8165" cy="5519057"/>
          </a:xfrm>
          <a:prstGeom prst="line">
            <a:avLst/>
          </a:prstGeom>
          <a:ln w="76200">
            <a:solidFill>
              <a:srgbClr val="96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78828" y="1923972"/>
            <a:ext cx="4299720" cy="3305520"/>
          </a:xfrm>
          <a:prstGeom prst="rect">
            <a:avLst/>
          </a:prstGeom>
          <a:noFill/>
        </p:spPr>
        <p:txBody>
          <a:bodyPr wrap="square" rtlCol="0">
            <a:spAutoFit/>
          </a:bodyPr>
          <a:lstStyle/>
          <a:p>
            <a:pPr marL="457200" indent="-457200">
              <a:lnSpc>
                <a:spcPct val="80000"/>
              </a:lnSpc>
              <a:spcBef>
                <a:spcPct val="50000"/>
              </a:spcBef>
              <a:buClr>
                <a:srgbClr val="800408"/>
              </a:buClr>
              <a:buFont typeface="Times" charset="0"/>
              <a:buChar char="•"/>
            </a:pPr>
            <a:r>
              <a:rPr lang="en-US" altLang="en-US" sz="2400" b="1" dirty="0" smtClean="0"/>
              <a:t>Rig personnel created 2-step workaround which accommodated BP’s drilling plan</a:t>
            </a:r>
          </a:p>
          <a:p>
            <a:pPr marL="457200" indent="-457200">
              <a:lnSpc>
                <a:spcPct val="80000"/>
              </a:lnSpc>
              <a:spcBef>
                <a:spcPct val="50000"/>
              </a:spcBef>
              <a:buClr>
                <a:srgbClr val="800408"/>
              </a:buClr>
              <a:buFont typeface="Times" charset="0"/>
              <a:buChar char="•"/>
            </a:pPr>
            <a:endParaRPr lang="en-US" altLang="en-US" sz="2400" b="1" dirty="0" smtClean="0"/>
          </a:p>
          <a:p>
            <a:pPr>
              <a:lnSpc>
                <a:spcPct val="80000"/>
              </a:lnSpc>
              <a:spcBef>
                <a:spcPct val="50000"/>
              </a:spcBef>
              <a:buClr>
                <a:srgbClr val="800408"/>
              </a:buClr>
            </a:pPr>
            <a:r>
              <a:rPr lang="en-US" altLang="en-US" sz="2400" b="1" u="sng" dirty="0" smtClean="0"/>
              <a:t>Unintended Consequence</a:t>
            </a:r>
          </a:p>
          <a:p>
            <a:pPr marL="457200" indent="-457200">
              <a:lnSpc>
                <a:spcPct val="80000"/>
              </a:lnSpc>
              <a:spcBef>
                <a:spcPct val="50000"/>
              </a:spcBef>
              <a:buClr>
                <a:srgbClr val="800408"/>
              </a:buClr>
              <a:buFont typeface="Times" charset="0"/>
              <a:buChar char="•"/>
            </a:pPr>
            <a:r>
              <a:rPr lang="en-US" altLang="en-US" sz="2400" b="1" dirty="0" smtClean="0"/>
              <a:t>2 of 3 emergency systems were not capable of this two-step process</a:t>
            </a:r>
          </a:p>
        </p:txBody>
      </p:sp>
      <p:sp>
        <p:nvSpPr>
          <p:cNvPr id="9" name="TextBox 8"/>
          <p:cNvSpPr txBox="1"/>
          <p:nvPr/>
        </p:nvSpPr>
        <p:spPr>
          <a:xfrm>
            <a:off x="87086" y="1517708"/>
            <a:ext cx="4354285" cy="3822585"/>
          </a:xfrm>
          <a:prstGeom prst="rect">
            <a:avLst/>
          </a:prstGeom>
          <a:noFill/>
          <a:ln>
            <a:noFill/>
          </a:ln>
        </p:spPr>
        <p:txBody>
          <a:bodyPr wrap="square" rtlCol="0">
            <a:spAutoFit/>
          </a:bodyPr>
          <a:lstStyle/>
          <a:p>
            <a:pPr marL="228600" indent="-228600">
              <a:lnSpc>
                <a:spcPct val="80000"/>
              </a:lnSpc>
              <a:spcBef>
                <a:spcPct val="50000"/>
              </a:spcBef>
              <a:buClr>
                <a:srgbClr val="800408"/>
              </a:buClr>
              <a:buFont typeface="Arial" panose="020B0604020202020204" pitchFamily="34" charset="0"/>
              <a:buChar char="•"/>
            </a:pPr>
            <a:r>
              <a:rPr lang="en-US" altLang="en-US" sz="2400" b="1" dirty="0" smtClean="0"/>
              <a:t>“</a:t>
            </a:r>
            <a:r>
              <a:rPr lang="en-US" altLang="en-US" sz="2400" b="1" dirty="0"/>
              <a:t>the BSR must be capable of </a:t>
            </a:r>
            <a:r>
              <a:rPr lang="en-US" altLang="en-US" sz="2400" b="1" dirty="0" smtClean="0"/>
              <a:t>shearing the </a:t>
            </a:r>
            <a:r>
              <a:rPr lang="en-US" altLang="en-US" sz="2400" b="1" dirty="0"/>
              <a:t>highest grade and heaviest </a:t>
            </a:r>
            <a:r>
              <a:rPr lang="en-US" altLang="en-US" sz="2400" b="1" dirty="0" err="1" smtClean="0"/>
              <a:t>drillpipe</a:t>
            </a:r>
            <a:r>
              <a:rPr lang="en-US" altLang="en-US" sz="2400" b="1" dirty="0" smtClean="0"/>
              <a:t>…in </a:t>
            </a:r>
            <a:r>
              <a:rPr lang="en-US" altLang="en-US" sz="2400" b="1" u="sng" dirty="0"/>
              <a:t>one</a:t>
            </a:r>
            <a:r>
              <a:rPr lang="en-US" altLang="en-US" sz="2400" b="1" dirty="0"/>
              <a:t> operation</a:t>
            </a:r>
            <a:r>
              <a:rPr lang="en-US" altLang="en-US" sz="2400" b="1" dirty="0" smtClean="0"/>
              <a:t>.”—Transocean (TO) Well Control Manual</a:t>
            </a:r>
          </a:p>
          <a:p>
            <a:pPr marL="228600" indent="-228600">
              <a:lnSpc>
                <a:spcPct val="80000"/>
              </a:lnSpc>
              <a:spcBef>
                <a:spcPct val="50000"/>
              </a:spcBef>
              <a:buClr>
                <a:srgbClr val="800408"/>
              </a:buClr>
              <a:buFont typeface="Arial" panose="020B0604020202020204" pitchFamily="34" charset="0"/>
              <a:buChar char="•"/>
            </a:pPr>
            <a:r>
              <a:rPr lang="en-US" sz="2400" b="1" dirty="0"/>
              <a:t>“The limitations of [BSR] shearing capacity should be known and understood, and a documented risk assessment shall be in place to address any such limitations”—BP Engineering Technical </a:t>
            </a:r>
            <a:r>
              <a:rPr lang="en-US" sz="2400" b="1" dirty="0" smtClean="0"/>
              <a:t>Practice</a:t>
            </a:r>
          </a:p>
        </p:txBody>
      </p:sp>
    </p:spTree>
    <p:extLst>
      <p:ext uri="{BB962C8B-B14F-4D97-AF65-F5344CB8AC3E}">
        <p14:creationId xmlns:p14="http://schemas.microsoft.com/office/powerpoint/2010/main" val="1144664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12029" y="0"/>
            <a:ext cx="9144000" cy="6858000"/>
          </a:xfrm>
          <a:prstGeom prst="rect">
            <a:avLst/>
          </a:prstGeom>
          <a:noFill/>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6984" t="23509" r="57140" b="63860"/>
          <a:stretch/>
        </p:blipFill>
        <p:spPr>
          <a:xfrm>
            <a:off x="4969041" y="3429000"/>
            <a:ext cx="4018548" cy="2538663"/>
          </a:xfrm>
          <a:prstGeom prst="rect">
            <a:avLst/>
          </a:prstGeom>
          <a:ln>
            <a:noFill/>
          </a:ln>
          <a:effectLst>
            <a:softEdge rad="112500"/>
          </a:effectLst>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59344" t="23509" r="14083" b="63860"/>
          <a:stretch/>
        </p:blipFill>
        <p:spPr>
          <a:xfrm>
            <a:off x="156406" y="1335342"/>
            <a:ext cx="4126832" cy="2538663"/>
          </a:xfrm>
          <a:prstGeom prst="rect">
            <a:avLst/>
          </a:prstGeom>
          <a:ln>
            <a:noFill/>
          </a:ln>
          <a:effectLst>
            <a:softEdge rad="112500"/>
          </a:effectLst>
        </p:spPr>
      </p:pic>
      <p:sp>
        <p:nvSpPr>
          <p:cNvPr id="17" name="Text Box 16"/>
          <p:cNvSpPr txBox="1">
            <a:spLocks noChangeArrowheads="1"/>
          </p:cNvSpPr>
          <p:nvPr/>
        </p:nvSpPr>
        <p:spPr bwMode="auto">
          <a:xfrm>
            <a:off x="-93591" y="512057"/>
            <a:ext cx="9331183" cy="630942"/>
          </a:xfrm>
          <a:prstGeom prst="rect">
            <a:avLst/>
          </a:prstGeom>
          <a:noFill/>
          <a:ln w="9525">
            <a:noFill/>
            <a:miter lim="800000"/>
            <a:headEnd/>
            <a:tailEnd/>
          </a:ln>
        </p:spPr>
        <p:txBody>
          <a:bodyPr wrap="square">
            <a:spAutoFit/>
          </a:bodyPr>
          <a:lstStyle/>
          <a:p>
            <a:pPr algn="ctr">
              <a:spcBef>
                <a:spcPct val="50000"/>
              </a:spcBef>
            </a:pPr>
            <a:r>
              <a:rPr lang="en-US" altLang="en-US" sz="3500" b="1" dirty="0" smtClean="0">
                <a:solidFill>
                  <a:srgbClr val="800408"/>
                </a:solidFill>
              </a:rPr>
              <a:t>BSR Does not Seal the Well</a:t>
            </a:r>
            <a:endParaRPr lang="en-US" altLang="en-US" sz="3500" b="1" dirty="0">
              <a:solidFill>
                <a:srgbClr val="800408"/>
              </a:solidFill>
            </a:endParaRPr>
          </a:p>
        </p:txBody>
      </p:sp>
    </p:spTree>
    <p:extLst>
      <p:ext uri="{BB962C8B-B14F-4D97-AF65-F5344CB8AC3E}">
        <p14:creationId xmlns:p14="http://schemas.microsoft.com/office/powerpoint/2010/main" val="338536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1" name="Picture 13" descr="CSB_PPT_Title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t="16913" b="10000"/>
          <a:stretch/>
        </p:blipFill>
        <p:spPr>
          <a:xfrm>
            <a:off x="4410" y="1600199"/>
            <a:ext cx="9144000" cy="5012271"/>
          </a:xfrm>
          <a:prstGeom prst="rect">
            <a:avLst/>
          </a:prstGeom>
          <a:effectLst>
            <a:outerShdw blurRad="50800" dist="50800" dir="5400000" algn="ctr" rotWithShape="0">
              <a:srgbClr val="000000">
                <a:alpha val="11000"/>
              </a:srgbClr>
            </a:outerShdw>
          </a:effectLst>
        </p:spPr>
      </p:pic>
      <p:sp>
        <p:nvSpPr>
          <p:cNvPr id="7174" name="Text Box 6"/>
          <p:cNvSpPr txBox="1">
            <a:spLocks noChangeArrowheads="1"/>
          </p:cNvSpPr>
          <p:nvPr/>
        </p:nvSpPr>
        <p:spPr bwMode="auto">
          <a:xfrm>
            <a:off x="381000" y="2273808"/>
            <a:ext cx="8153400" cy="2310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ea typeface="ヒラギノ角ゴ Pro W3" charset="-128"/>
              </a:defRPr>
            </a:lvl1pPr>
            <a:lvl2pPr algn="ctr">
              <a:defRPr sz="4400">
                <a:solidFill>
                  <a:schemeClr val="tx2"/>
                </a:solidFill>
                <a:latin typeface="Arial" panose="020B0604020202020204" pitchFamily="34" charset="0"/>
                <a:ea typeface="ヒラギノ角ゴ Pro W3" charset="-128"/>
              </a:defRPr>
            </a:lvl2pPr>
            <a:lvl3pPr algn="ctr">
              <a:defRPr sz="4400">
                <a:solidFill>
                  <a:schemeClr val="tx2"/>
                </a:solidFill>
                <a:latin typeface="Arial" panose="020B0604020202020204" pitchFamily="34" charset="0"/>
                <a:ea typeface="ヒラギノ角ゴ Pro W3" charset="-128"/>
              </a:defRPr>
            </a:lvl3pPr>
            <a:lvl4pPr algn="ctr">
              <a:defRPr sz="4400">
                <a:solidFill>
                  <a:schemeClr val="tx2"/>
                </a:solidFill>
                <a:latin typeface="Arial" panose="020B0604020202020204" pitchFamily="34" charset="0"/>
                <a:ea typeface="ヒラギノ角ゴ Pro W3" charset="-128"/>
              </a:defRPr>
            </a:lvl4pPr>
            <a:lvl5pPr algn="ctr">
              <a:defRPr sz="4400">
                <a:solidFill>
                  <a:schemeClr val="tx2"/>
                </a:solidFill>
                <a:latin typeface="Arial" panose="020B0604020202020204" pitchFamily="34" charset="0"/>
                <a:ea typeface="ヒラギノ角ゴ Pro W3" charset="-128"/>
              </a:defRPr>
            </a:lvl5pPr>
            <a:lvl6pPr marL="457200" algn="ctr" fontAlgn="base">
              <a:spcBef>
                <a:spcPct val="0"/>
              </a:spcBef>
              <a:spcAft>
                <a:spcPct val="0"/>
              </a:spcAft>
              <a:defRPr sz="4400">
                <a:solidFill>
                  <a:schemeClr val="tx2"/>
                </a:solidFill>
                <a:latin typeface="Arial" panose="020B0604020202020204" pitchFamily="34" charset="0"/>
                <a:ea typeface="ヒラギノ角ゴ Pro W3" charset="-128"/>
              </a:defRPr>
            </a:lvl6pPr>
            <a:lvl7pPr marL="914400" algn="ctr" fontAlgn="base">
              <a:spcBef>
                <a:spcPct val="0"/>
              </a:spcBef>
              <a:spcAft>
                <a:spcPct val="0"/>
              </a:spcAft>
              <a:defRPr sz="4400">
                <a:solidFill>
                  <a:schemeClr val="tx2"/>
                </a:solidFill>
                <a:latin typeface="Arial" panose="020B0604020202020204" pitchFamily="34" charset="0"/>
                <a:ea typeface="ヒラギノ角ゴ Pro W3" charset="-128"/>
              </a:defRPr>
            </a:lvl7pPr>
            <a:lvl8pPr marL="1371600" algn="ctr" fontAlgn="base">
              <a:spcBef>
                <a:spcPct val="0"/>
              </a:spcBef>
              <a:spcAft>
                <a:spcPct val="0"/>
              </a:spcAft>
              <a:defRPr sz="4400">
                <a:solidFill>
                  <a:schemeClr val="tx2"/>
                </a:solidFill>
                <a:latin typeface="Arial" panose="020B0604020202020204" pitchFamily="34" charset="0"/>
                <a:ea typeface="ヒラギノ角ゴ Pro W3" charset="-128"/>
              </a:defRPr>
            </a:lvl8pPr>
            <a:lvl9pPr marL="1828800" algn="ctr" fontAlgn="base">
              <a:spcBef>
                <a:spcPct val="0"/>
              </a:spcBef>
              <a:spcAft>
                <a:spcPct val="0"/>
              </a:spcAft>
              <a:defRPr sz="4400">
                <a:solidFill>
                  <a:schemeClr val="tx2"/>
                </a:solidFill>
                <a:latin typeface="Arial" panose="020B0604020202020204" pitchFamily="34" charset="0"/>
                <a:ea typeface="ヒラギノ角ゴ Pro W3" charset="-128"/>
              </a:defRPr>
            </a:lvl9pPr>
          </a:lstStyle>
          <a:p>
            <a:r>
              <a:rPr lang="en-US" altLang="en-US" b="1" dirty="0" smtClean="0">
                <a:solidFill>
                  <a:srgbClr val="800408"/>
                </a:solidFill>
              </a:rPr>
              <a:t>4-Stages of Temporary Abandonment</a:t>
            </a:r>
          </a:p>
        </p:txBody>
      </p:sp>
    </p:spTree>
    <p:extLst>
      <p:ext uri="{BB962C8B-B14F-4D97-AF65-F5344CB8AC3E}">
        <p14:creationId xmlns:p14="http://schemas.microsoft.com/office/powerpoint/2010/main" val="3552212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208" name="Text Box 16"/>
          <p:cNvSpPr txBox="1">
            <a:spLocks noChangeArrowheads="1"/>
          </p:cNvSpPr>
          <p:nvPr/>
        </p:nvSpPr>
        <p:spPr bwMode="auto">
          <a:xfrm>
            <a:off x="0" y="530352"/>
            <a:ext cx="8033657" cy="630942"/>
          </a:xfrm>
          <a:prstGeom prst="rect">
            <a:avLst/>
          </a:prstGeom>
          <a:noFill/>
          <a:ln w="9525">
            <a:noFill/>
            <a:miter lim="800000"/>
            <a:headEnd/>
            <a:tailEnd/>
          </a:ln>
        </p:spPr>
        <p:txBody>
          <a:bodyPr wrap="square">
            <a:spAutoFit/>
          </a:bodyPr>
          <a:lstStyle/>
          <a:p>
            <a:pPr>
              <a:spcBef>
                <a:spcPct val="50000"/>
              </a:spcBef>
            </a:pPr>
            <a:r>
              <a:rPr lang="en-US" altLang="en-US" sz="3500" b="1" smtClean="0">
                <a:solidFill>
                  <a:srgbClr val="800408"/>
                </a:solidFill>
              </a:rPr>
              <a:t>Temporary </a:t>
            </a:r>
            <a:r>
              <a:rPr lang="en-US" altLang="en-US" sz="3500" b="1" dirty="0" smtClean="0">
                <a:solidFill>
                  <a:srgbClr val="800408"/>
                </a:solidFill>
              </a:rPr>
              <a:t>Abandonment</a:t>
            </a:r>
            <a:endParaRPr lang="en-US" altLang="en-US" sz="3500" b="1" dirty="0">
              <a:solidFill>
                <a:srgbClr val="800408"/>
              </a:solidFill>
            </a:endParaRPr>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8001" t="18666" r="19305" b="26175"/>
          <a:stretch/>
        </p:blipFill>
        <p:spPr>
          <a:xfrm>
            <a:off x="4187407" y="1112696"/>
            <a:ext cx="4630784" cy="5272383"/>
          </a:xfrm>
          <a:prstGeom prst="rect">
            <a:avLst/>
          </a:prstGeom>
          <a:ln w="12700">
            <a:solidFill>
              <a:schemeClr val="tx1"/>
            </a:solidFill>
          </a:ln>
          <a:effectLst>
            <a:outerShdw blurRad="50800" dist="241300" dir="2700000" algn="tl" rotWithShape="0">
              <a:prstClr val="black">
                <a:alpha val="40000"/>
              </a:prstClr>
            </a:outerShdw>
          </a:effectLst>
          <a:scene3d>
            <a:camera prst="orthographicFront"/>
            <a:lightRig rig="threePt" dir="t"/>
          </a:scene3d>
          <a:sp3d>
            <a:bevelT w="0" h="0"/>
          </a:sp3d>
        </p:spPr>
      </p:pic>
      <p:cxnSp>
        <p:nvCxnSpPr>
          <p:cNvPr id="12" name="Straight Arrow Connector 11"/>
          <p:cNvCxnSpPr/>
          <p:nvPr/>
        </p:nvCxnSpPr>
        <p:spPr>
          <a:xfrm flipH="1" flipV="1">
            <a:off x="4234725" y="2604359"/>
            <a:ext cx="1330542" cy="216653"/>
          </a:xfrm>
          <a:prstGeom prst="straightConnector1">
            <a:avLst/>
          </a:prstGeom>
          <a:ln w="139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470084" y="3087166"/>
            <a:ext cx="1395723" cy="216683"/>
          </a:xfrm>
          <a:prstGeom prst="straightConnector1">
            <a:avLst/>
          </a:prstGeom>
          <a:ln w="139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 Box 16"/>
          <p:cNvSpPr txBox="1">
            <a:spLocks noChangeArrowheads="1"/>
          </p:cNvSpPr>
          <p:nvPr/>
        </p:nvSpPr>
        <p:spPr bwMode="auto">
          <a:xfrm>
            <a:off x="137537" y="2574920"/>
            <a:ext cx="2449670" cy="1708160"/>
          </a:xfrm>
          <a:prstGeom prst="rect">
            <a:avLst/>
          </a:prstGeom>
          <a:noFill/>
          <a:ln w="9525">
            <a:noFill/>
            <a:miter lim="800000"/>
            <a:headEnd/>
            <a:tailEnd/>
          </a:ln>
        </p:spPr>
        <p:txBody>
          <a:bodyPr wrap="square">
            <a:spAutoFit/>
          </a:bodyPr>
          <a:lstStyle/>
          <a:p>
            <a:pPr algn="ctr">
              <a:spcBef>
                <a:spcPct val="50000"/>
              </a:spcBef>
            </a:pPr>
            <a:r>
              <a:rPr lang="en-US" altLang="en-US" sz="3500" b="1" dirty="0" smtClean="0">
                <a:solidFill>
                  <a:srgbClr val="800408"/>
                </a:solidFill>
              </a:rPr>
              <a:t>Phase One: Preset the Diverter</a:t>
            </a:r>
            <a:endParaRPr lang="en-US" altLang="en-US" sz="3500" b="1" dirty="0">
              <a:solidFill>
                <a:srgbClr val="800408"/>
              </a:solidFill>
            </a:endParaRPr>
          </a:p>
        </p:txBody>
      </p:sp>
      <p:grpSp>
        <p:nvGrpSpPr>
          <p:cNvPr id="20" name="Group 19"/>
          <p:cNvGrpSpPr/>
          <p:nvPr/>
        </p:nvGrpSpPr>
        <p:grpSpPr>
          <a:xfrm>
            <a:off x="2422017" y="1161294"/>
            <a:ext cx="1543050" cy="5118195"/>
            <a:chOff x="6076950" y="1435005"/>
            <a:chExt cx="1543050" cy="5118195"/>
          </a:xfrm>
          <a:effectLst>
            <a:outerShdw blurRad="50800" dist="139700" dir="2700000" algn="tl" rotWithShape="0">
              <a:prstClr val="black">
                <a:alpha val="40000"/>
              </a:prstClr>
            </a:outerShdw>
          </a:effectLst>
        </p:grpSpPr>
        <p:pic>
          <p:nvPicPr>
            <p:cNvPr id="23" name="Picture 22"/>
            <p:cNvPicPr/>
            <p:nvPr/>
          </p:nvPicPr>
          <p:blipFill rotWithShape="1">
            <a:blip r:embed="rId5" cstate="print">
              <a:extLst>
                <a:ext uri="{28A0092B-C50C-407E-A947-70E740481C1C}">
                  <a14:useLocalDpi xmlns:a14="http://schemas.microsoft.com/office/drawing/2010/main" val="0"/>
                </a:ext>
              </a:extLst>
            </a:blip>
            <a:srcRect l="15000" t="12532" r="59038" b="20926"/>
            <a:stretch/>
          </p:blipFill>
          <p:spPr bwMode="auto">
            <a:xfrm>
              <a:off x="6076950" y="1435005"/>
              <a:ext cx="1543050" cy="5118195"/>
            </a:xfrm>
            <a:prstGeom prst="rect">
              <a:avLst/>
            </a:prstGeom>
            <a:ln>
              <a:noFill/>
            </a:ln>
            <a:extLst>
              <a:ext uri="{53640926-AAD7-44D8-BBD7-CCE9431645EC}">
                <a14:shadowObscured xmlns:a14="http://schemas.microsoft.com/office/drawing/2010/main"/>
              </a:ext>
            </a:extLst>
          </p:spPr>
        </p:pic>
        <p:sp>
          <p:nvSpPr>
            <p:cNvPr id="24" name="Rectangle 23"/>
            <p:cNvSpPr/>
            <p:nvPr/>
          </p:nvSpPr>
          <p:spPr bwMode="auto">
            <a:xfrm>
              <a:off x="6845345" y="5415513"/>
              <a:ext cx="158644" cy="1005840"/>
            </a:xfrm>
            <a:prstGeom prst="rect">
              <a:avLst/>
            </a:prstGeom>
            <a:solidFill>
              <a:srgbClr val="FFFF00">
                <a:alpha val="7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ヒラギノ角ゴ Pro W3" charset="-128"/>
              </a:endParaRPr>
            </a:p>
          </p:txBody>
        </p:sp>
        <p:sp>
          <p:nvSpPr>
            <p:cNvPr id="25" name="Rectangle 24"/>
            <p:cNvSpPr/>
            <p:nvPr/>
          </p:nvSpPr>
          <p:spPr bwMode="auto">
            <a:xfrm>
              <a:off x="6797729" y="4007727"/>
              <a:ext cx="234845" cy="1407785"/>
            </a:xfrm>
            <a:prstGeom prst="rect">
              <a:avLst/>
            </a:prstGeom>
            <a:solidFill>
              <a:srgbClr val="FFFF00">
                <a:alpha val="7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ヒラギノ角ゴ Pro W3" charset="-128"/>
              </a:endParaRPr>
            </a:p>
          </p:txBody>
        </p:sp>
        <p:sp>
          <p:nvSpPr>
            <p:cNvPr id="27" name="Rectangle 26"/>
            <p:cNvSpPr/>
            <p:nvPr/>
          </p:nvSpPr>
          <p:spPr bwMode="auto">
            <a:xfrm>
              <a:off x="6845345" y="3255287"/>
              <a:ext cx="145784" cy="748339"/>
            </a:xfrm>
            <a:prstGeom prst="rect">
              <a:avLst/>
            </a:prstGeom>
            <a:solidFill>
              <a:srgbClr val="FFFF00">
                <a:alpha val="7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ヒラギノ角ゴ Pro W3" charset="-128"/>
              </a:endParaRPr>
            </a:p>
          </p:txBody>
        </p:sp>
        <p:sp>
          <p:nvSpPr>
            <p:cNvPr id="30" name="Rectangle 29"/>
            <p:cNvSpPr/>
            <p:nvPr/>
          </p:nvSpPr>
          <p:spPr bwMode="auto">
            <a:xfrm>
              <a:off x="6717319" y="3255414"/>
              <a:ext cx="118872" cy="346540"/>
            </a:xfrm>
            <a:prstGeom prst="rect">
              <a:avLst/>
            </a:prstGeom>
            <a:solidFill>
              <a:srgbClr val="FFFF00">
                <a:alpha val="7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ヒラギノ角ゴ Pro W3" charset="-128"/>
              </a:endParaRPr>
            </a:p>
          </p:txBody>
        </p:sp>
        <p:sp>
          <p:nvSpPr>
            <p:cNvPr id="31" name="Rectangle 30"/>
            <p:cNvSpPr/>
            <p:nvPr/>
          </p:nvSpPr>
          <p:spPr bwMode="auto">
            <a:xfrm>
              <a:off x="6991129" y="3255288"/>
              <a:ext cx="118872" cy="346540"/>
            </a:xfrm>
            <a:prstGeom prst="rect">
              <a:avLst/>
            </a:prstGeom>
            <a:solidFill>
              <a:srgbClr val="FFFF00">
                <a:alpha val="7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ヒラギノ角ゴ Pro W3" charset="-128"/>
              </a:endParaRPr>
            </a:p>
          </p:txBody>
        </p:sp>
      </p:grpSp>
      <p:cxnSp>
        <p:nvCxnSpPr>
          <p:cNvPr id="13" name="Straight Arrow Connector 12"/>
          <p:cNvCxnSpPr/>
          <p:nvPr/>
        </p:nvCxnSpPr>
        <p:spPr>
          <a:xfrm>
            <a:off x="6879771" y="1189789"/>
            <a:ext cx="0" cy="1051977"/>
          </a:xfrm>
          <a:prstGeom prst="straightConnector1">
            <a:avLst/>
          </a:prstGeom>
          <a:ln w="139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436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Rectangle 5"/>
          <p:cNvSpPr/>
          <p:nvPr/>
        </p:nvSpPr>
        <p:spPr>
          <a:xfrm>
            <a:off x="163287" y="1150261"/>
            <a:ext cx="4553005" cy="4748351"/>
          </a:xfrm>
          <a:prstGeom prst="rect">
            <a:avLst/>
          </a:prstGeom>
        </p:spPr>
        <p:txBody>
          <a:bodyPr wrap="square">
            <a:spAutoFit/>
          </a:bodyPr>
          <a:lstStyle/>
          <a:p>
            <a:pPr marL="222250" indent="-222250">
              <a:spcBef>
                <a:spcPts val="600"/>
              </a:spcBef>
              <a:spcAft>
                <a:spcPts val="600"/>
              </a:spcAft>
              <a:buClr>
                <a:srgbClr val="800408"/>
              </a:buClr>
              <a:buFont typeface="Arial" pitchFamily="34" charset="0"/>
              <a:buChar char="•"/>
              <a:defRPr/>
            </a:pPr>
            <a:r>
              <a:rPr lang="en-US" altLang="en-US" sz="2800" b="1" dirty="0">
                <a:solidFill>
                  <a:srgbClr val="333333"/>
                </a:solidFill>
              </a:rPr>
              <a:t>April 20, 2010</a:t>
            </a:r>
          </a:p>
          <a:p>
            <a:pPr marL="230188" indent="-230188">
              <a:lnSpc>
                <a:spcPct val="80000"/>
              </a:lnSpc>
              <a:spcBef>
                <a:spcPts val="600"/>
              </a:spcBef>
              <a:spcAft>
                <a:spcPts val="600"/>
              </a:spcAft>
              <a:buClr>
                <a:srgbClr val="800408"/>
              </a:buClr>
              <a:buFont typeface="Times" panose="02020603050405020304" pitchFamily="18" charset="0"/>
              <a:buChar char="•"/>
            </a:pPr>
            <a:r>
              <a:rPr lang="en-US" altLang="en-US" sz="2800" b="1" dirty="0" smtClean="0">
                <a:solidFill>
                  <a:srgbClr val="333333"/>
                </a:solidFill>
              </a:rPr>
              <a:t>Ignited Macondo well blowout</a:t>
            </a:r>
          </a:p>
          <a:p>
            <a:pPr marL="230188" indent="-230188">
              <a:lnSpc>
                <a:spcPct val="80000"/>
              </a:lnSpc>
              <a:spcBef>
                <a:spcPts val="600"/>
              </a:spcBef>
              <a:spcAft>
                <a:spcPts val="600"/>
              </a:spcAft>
              <a:buClr>
                <a:srgbClr val="800408"/>
              </a:buClr>
              <a:buFont typeface="Times" panose="02020603050405020304" pitchFamily="18" charset="0"/>
              <a:buChar char="•"/>
            </a:pPr>
            <a:r>
              <a:rPr lang="en-US" altLang="en-US" sz="2800" b="1" dirty="0" smtClean="0">
                <a:solidFill>
                  <a:srgbClr val="333333"/>
                </a:solidFill>
              </a:rPr>
              <a:t>11 </a:t>
            </a:r>
            <a:r>
              <a:rPr lang="en-US" altLang="en-US" sz="2800" b="1" dirty="0">
                <a:solidFill>
                  <a:srgbClr val="333333"/>
                </a:solidFill>
              </a:rPr>
              <a:t>deaths</a:t>
            </a:r>
          </a:p>
          <a:p>
            <a:pPr marL="230188" indent="-230188">
              <a:lnSpc>
                <a:spcPct val="80000"/>
              </a:lnSpc>
              <a:spcBef>
                <a:spcPts val="600"/>
              </a:spcBef>
              <a:spcAft>
                <a:spcPts val="600"/>
              </a:spcAft>
              <a:buClr>
                <a:srgbClr val="800408"/>
              </a:buClr>
              <a:buFont typeface="Times" panose="02020603050405020304" pitchFamily="18" charset="0"/>
              <a:buChar char="•"/>
            </a:pPr>
            <a:r>
              <a:rPr lang="en-US" altLang="en-US" sz="2800" b="1" dirty="0" smtClean="0">
                <a:solidFill>
                  <a:srgbClr val="333333"/>
                </a:solidFill>
              </a:rPr>
              <a:t>17 airlifted for critical physical injuries; many others injured – burns, broken bones, anguish…</a:t>
            </a:r>
          </a:p>
          <a:p>
            <a:pPr marL="230188" indent="-230188">
              <a:lnSpc>
                <a:spcPct val="80000"/>
              </a:lnSpc>
              <a:spcBef>
                <a:spcPts val="600"/>
              </a:spcBef>
              <a:spcAft>
                <a:spcPts val="600"/>
              </a:spcAft>
              <a:buClr>
                <a:srgbClr val="800408"/>
              </a:buClr>
              <a:buFont typeface="Times" panose="02020603050405020304" pitchFamily="18" charset="0"/>
              <a:buChar char="•"/>
            </a:pPr>
            <a:r>
              <a:rPr lang="en-US" altLang="en-US" sz="2800" b="1" dirty="0" smtClean="0">
                <a:solidFill>
                  <a:srgbClr val="333333"/>
                </a:solidFill>
              </a:rPr>
              <a:t>Evacuation of 115 individuals from the rig</a:t>
            </a:r>
          </a:p>
          <a:p>
            <a:pPr marL="230188" indent="-230188">
              <a:lnSpc>
                <a:spcPct val="80000"/>
              </a:lnSpc>
              <a:spcBef>
                <a:spcPts val="600"/>
              </a:spcBef>
              <a:spcAft>
                <a:spcPts val="600"/>
              </a:spcAft>
              <a:buClr>
                <a:srgbClr val="800408"/>
              </a:buClr>
              <a:buFont typeface="Times" panose="02020603050405020304" pitchFamily="18" charset="0"/>
              <a:buChar char="•"/>
            </a:pPr>
            <a:r>
              <a:rPr lang="en-US" altLang="en-US" sz="2800" b="1" dirty="0" smtClean="0">
                <a:solidFill>
                  <a:srgbClr val="333333"/>
                </a:solidFill>
              </a:rPr>
              <a:t>Worst oil spill in US history</a:t>
            </a:r>
          </a:p>
        </p:txBody>
      </p:sp>
      <p:pic>
        <p:nvPicPr>
          <p:cNvPr id="7" name="Picture 4" descr="http://2.bp.blogspot.com/_TZ4zYEBSw1I/TA17konwA2I/AAAAAAAAMkg/-ftAA9X663I/s1600/Deepwater_Horizon+fire_2.jpg"/>
          <p:cNvPicPr>
            <a:picLocks noChangeAspect="1" noChangeArrowheads="1"/>
          </p:cNvPicPr>
          <p:nvPr/>
        </p:nvPicPr>
        <p:blipFill>
          <a:blip r:embed="rId4" cstate="print"/>
          <a:srcRect l="19735" t="3075" r="23759" b="7744"/>
          <a:stretch>
            <a:fillRect/>
          </a:stretch>
        </p:blipFill>
        <p:spPr bwMode="auto">
          <a:xfrm>
            <a:off x="4716292" y="1048020"/>
            <a:ext cx="4328930" cy="5122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 Box 16"/>
          <p:cNvSpPr txBox="1">
            <a:spLocks noChangeArrowheads="1"/>
          </p:cNvSpPr>
          <p:nvPr/>
        </p:nvSpPr>
        <p:spPr bwMode="auto">
          <a:xfrm>
            <a:off x="36285" y="457203"/>
            <a:ext cx="9140371" cy="630942"/>
          </a:xfrm>
          <a:prstGeom prst="rect">
            <a:avLst/>
          </a:prstGeom>
          <a:noFill/>
          <a:ln w="9525">
            <a:noFill/>
            <a:miter lim="800000"/>
            <a:headEnd/>
            <a:tailEnd/>
          </a:ln>
        </p:spPr>
        <p:txBody>
          <a:bodyPr wrap="square">
            <a:spAutoFit/>
          </a:bodyPr>
          <a:lstStyle/>
          <a:p>
            <a:pPr>
              <a:spcBef>
                <a:spcPct val="50000"/>
              </a:spcBef>
            </a:pPr>
            <a:r>
              <a:rPr lang="en-US" altLang="en-US" sz="3500" b="1" dirty="0" smtClean="0">
                <a:solidFill>
                  <a:srgbClr val="800408"/>
                </a:solidFill>
              </a:rPr>
              <a:t>Incident Synopsis: Drilling Rig Explosion and Fire </a:t>
            </a:r>
            <a:endParaRPr lang="en-US" altLang="en-US" sz="3500" b="1" dirty="0">
              <a:solidFill>
                <a:srgbClr val="800408"/>
              </a:solidFill>
            </a:endParaRPr>
          </a:p>
        </p:txBody>
      </p:sp>
      <p:sp>
        <p:nvSpPr>
          <p:cNvPr id="9" name="Rectangle 8"/>
          <p:cNvSpPr/>
          <p:nvPr/>
        </p:nvSpPr>
        <p:spPr>
          <a:xfrm>
            <a:off x="177802" y="5876586"/>
            <a:ext cx="8910963" cy="790345"/>
          </a:xfrm>
          <a:prstGeom prst="rect">
            <a:avLst/>
          </a:prstGeom>
        </p:spPr>
        <p:txBody>
          <a:bodyPr wrap="square">
            <a:spAutoFit/>
          </a:bodyPr>
          <a:lstStyle/>
          <a:p>
            <a:pPr marL="230188" indent="-230188">
              <a:lnSpc>
                <a:spcPct val="80000"/>
              </a:lnSpc>
              <a:spcBef>
                <a:spcPts val="600"/>
              </a:spcBef>
              <a:spcAft>
                <a:spcPts val="600"/>
              </a:spcAft>
              <a:buClr>
                <a:srgbClr val="800408"/>
              </a:buClr>
              <a:buFont typeface="Times" panose="02020603050405020304" pitchFamily="18" charset="0"/>
              <a:buChar char="•"/>
            </a:pPr>
            <a:r>
              <a:rPr lang="en-US" altLang="en-US" sz="2800" b="1" dirty="0" smtClean="0">
                <a:solidFill>
                  <a:srgbClr val="333333"/>
                </a:solidFill>
              </a:rPr>
              <a:t>Sinking of the Deepwater                                              Horizon drilling rig— Transocean-owned rig; BP-leased                      </a:t>
            </a:r>
          </a:p>
        </p:txBody>
      </p:sp>
    </p:spTree>
    <p:extLst>
      <p:ext uri="{BB962C8B-B14F-4D97-AF65-F5344CB8AC3E}">
        <p14:creationId xmlns:p14="http://schemas.microsoft.com/office/powerpoint/2010/main" val="3863773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7349" name="Picture 57348"/>
          <p:cNvPicPr>
            <a:picLocks noChangeAspect="1"/>
          </p:cNvPicPr>
          <p:nvPr/>
        </p:nvPicPr>
        <p:blipFill rotWithShape="1">
          <a:blip r:embed="rId4" cstate="print">
            <a:extLst>
              <a:ext uri="{28A0092B-C50C-407E-A947-70E740481C1C}">
                <a14:useLocalDpi xmlns:a14="http://schemas.microsoft.com/office/drawing/2010/main" val="0"/>
              </a:ext>
            </a:extLst>
          </a:blip>
          <a:srcRect l="57315" t="10535" r="22691" b="20823"/>
          <a:stretch/>
        </p:blipFill>
        <p:spPr>
          <a:xfrm>
            <a:off x="7587345" y="602061"/>
            <a:ext cx="1314797" cy="5841370"/>
          </a:xfrm>
          <a:prstGeom prst="rect">
            <a:avLst/>
          </a:prstGeom>
          <a:ln w="28575">
            <a:solidFill>
              <a:schemeClr val="tx1"/>
            </a:solidFill>
          </a:ln>
          <a:effectLst>
            <a:outerShdw blurRad="50800" dist="139700" dir="2700000" algn="tl" rotWithShape="0">
              <a:prstClr val="black">
                <a:alpha val="40000"/>
              </a:prstClr>
            </a:outerShdw>
          </a:effectLst>
        </p:spPr>
      </p:pic>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l="17195" t="10535" r="61841" b="20823"/>
          <a:stretch/>
        </p:blipFill>
        <p:spPr>
          <a:xfrm>
            <a:off x="5022872" y="602061"/>
            <a:ext cx="1371861" cy="5812972"/>
          </a:xfrm>
          <a:prstGeom prst="rect">
            <a:avLst/>
          </a:prstGeom>
          <a:ln w="28575">
            <a:solidFill>
              <a:schemeClr val="tx1"/>
            </a:solidFill>
          </a:ln>
          <a:effectLst>
            <a:outerShdw blurRad="50800" dist="139700" dir="2700000" algn="tl" rotWithShape="0">
              <a:prstClr val="black">
                <a:alpha val="40000"/>
              </a:prstClr>
            </a:outerShdw>
          </a:effectLst>
        </p:spPr>
      </p:pic>
      <p:sp>
        <p:nvSpPr>
          <p:cNvPr id="22" name="Text Box 16"/>
          <p:cNvSpPr txBox="1">
            <a:spLocks noChangeArrowheads="1"/>
          </p:cNvSpPr>
          <p:nvPr/>
        </p:nvSpPr>
        <p:spPr bwMode="auto">
          <a:xfrm>
            <a:off x="0" y="530352"/>
            <a:ext cx="8033657" cy="630942"/>
          </a:xfrm>
          <a:prstGeom prst="rect">
            <a:avLst/>
          </a:prstGeom>
          <a:noFill/>
          <a:ln w="9525">
            <a:noFill/>
            <a:miter lim="800000"/>
            <a:headEnd/>
            <a:tailEnd/>
          </a:ln>
        </p:spPr>
        <p:txBody>
          <a:bodyPr wrap="square">
            <a:spAutoFit/>
          </a:bodyPr>
          <a:lstStyle/>
          <a:p>
            <a:pPr>
              <a:spcBef>
                <a:spcPct val="50000"/>
              </a:spcBef>
            </a:pPr>
            <a:r>
              <a:rPr lang="en-US" altLang="en-US" sz="3500" b="1" dirty="0" smtClean="0">
                <a:solidFill>
                  <a:srgbClr val="800408"/>
                </a:solidFill>
              </a:rPr>
              <a:t>Temporary Abandonment</a:t>
            </a:r>
            <a:endParaRPr lang="en-US" altLang="en-US" sz="3500" b="1" dirty="0">
              <a:solidFill>
                <a:srgbClr val="800408"/>
              </a:solidFill>
            </a:endParaRPr>
          </a:p>
        </p:txBody>
      </p:sp>
      <p:sp>
        <p:nvSpPr>
          <p:cNvPr id="23" name="Text Box 16"/>
          <p:cNvSpPr txBox="1">
            <a:spLocks noChangeArrowheads="1"/>
          </p:cNvSpPr>
          <p:nvPr/>
        </p:nvSpPr>
        <p:spPr bwMode="auto">
          <a:xfrm>
            <a:off x="304732" y="1520276"/>
            <a:ext cx="3309257" cy="2246769"/>
          </a:xfrm>
          <a:prstGeom prst="rect">
            <a:avLst/>
          </a:prstGeom>
          <a:noFill/>
          <a:ln w="9525">
            <a:noFill/>
            <a:miter lim="800000"/>
            <a:headEnd/>
            <a:tailEnd/>
          </a:ln>
        </p:spPr>
        <p:txBody>
          <a:bodyPr wrap="square">
            <a:spAutoFit/>
          </a:bodyPr>
          <a:lstStyle/>
          <a:p>
            <a:pPr>
              <a:spcBef>
                <a:spcPct val="50000"/>
              </a:spcBef>
            </a:pPr>
            <a:r>
              <a:rPr lang="en-US" altLang="en-US" sz="3500" b="1" dirty="0" smtClean="0">
                <a:solidFill>
                  <a:srgbClr val="800408"/>
                </a:solidFill>
              </a:rPr>
              <a:t>Stage Two: Partially remove the drilling mud barrier</a:t>
            </a:r>
            <a:endParaRPr lang="en-US" altLang="en-US" sz="3500" b="1" dirty="0">
              <a:solidFill>
                <a:srgbClr val="800408"/>
              </a:solidFill>
            </a:endParaRPr>
          </a:p>
        </p:txBody>
      </p:sp>
      <p:cxnSp>
        <p:nvCxnSpPr>
          <p:cNvPr id="6" name="Straight Arrow Connector 5"/>
          <p:cNvCxnSpPr/>
          <p:nvPr/>
        </p:nvCxnSpPr>
        <p:spPr>
          <a:xfrm>
            <a:off x="6574975" y="3522746"/>
            <a:ext cx="914400" cy="0"/>
          </a:xfrm>
          <a:prstGeom prst="straightConnector1">
            <a:avLst/>
          </a:prstGeom>
          <a:ln w="139700">
            <a:solidFill>
              <a:srgbClr val="96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182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0" y="21772"/>
            <a:ext cx="9144000" cy="6858000"/>
          </a:xfrm>
          <a:prstGeom prst="rect">
            <a:avLst/>
          </a:prstGeom>
          <a:noFill/>
        </p:spPr>
      </p:pic>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7349" name="Picture 57348"/>
          <p:cNvPicPr>
            <a:picLocks noChangeAspect="1"/>
          </p:cNvPicPr>
          <p:nvPr/>
        </p:nvPicPr>
        <p:blipFill rotWithShape="1">
          <a:blip r:embed="rId4" cstate="print">
            <a:extLst>
              <a:ext uri="{28A0092B-C50C-407E-A947-70E740481C1C}">
                <a14:useLocalDpi xmlns:a14="http://schemas.microsoft.com/office/drawing/2010/main" val="0"/>
              </a:ext>
            </a:extLst>
          </a:blip>
          <a:srcRect l="57315" t="10535" r="22691" b="20823"/>
          <a:stretch/>
        </p:blipFill>
        <p:spPr>
          <a:xfrm>
            <a:off x="5823859" y="612947"/>
            <a:ext cx="2209798" cy="5841370"/>
          </a:xfrm>
          <a:prstGeom prst="rect">
            <a:avLst/>
          </a:prstGeom>
          <a:ln w="28575">
            <a:solidFill>
              <a:schemeClr val="tx1"/>
            </a:solidFill>
          </a:ln>
          <a:effectLst>
            <a:outerShdw blurRad="50800" dist="139700" dir="2700000" algn="tl" rotWithShape="0">
              <a:prstClr val="black">
                <a:alpha val="40000"/>
              </a:prstClr>
            </a:outerShdw>
          </a:effectLst>
        </p:spPr>
      </p:pic>
      <p:sp>
        <p:nvSpPr>
          <p:cNvPr id="22" name="Text Box 16"/>
          <p:cNvSpPr txBox="1">
            <a:spLocks noChangeArrowheads="1"/>
          </p:cNvSpPr>
          <p:nvPr/>
        </p:nvSpPr>
        <p:spPr bwMode="auto">
          <a:xfrm>
            <a:off x="0" y="530352"/>
            <a:ext cx="8033657" cy="630942"/>
          </a:xfrm>
          <a:prstGeom prst="rect">
            <a:avLst/>
          </a:prstGeom>
          <a:noFill/>
          <a:ln w="9525">
            <a:noFill/>
            <a:miter lim="800000"/>
            <a:headEnd/>
            <a:tailEnd/>
          </a:ln>
        </p:spPr>
        <p:txBody>
          <a:bodyPr wrap="square">
            <a:spAutoFit/>
          </a:bodyPr>
          <a:lstStyle/>
          <a:p>
            <a:pPr>
              <a:spcBef>
                <a:spcPct val="50000"/>
              </a:spcBef>
            </a:pPr>
            <a:r>
              <a:rPr lang="en-US" altLang="en-US" sz="3500" b="1" dirty="0" smtClean="0">
                <a:solidFill>
                  <a:srgbClr val="800408"/>
                </a:solidFill>
              </a:rPr>
              <a:t>Temporary Abandonment</a:t>
            </a:r>
            <a:endParaRPr lang="en-US" altLang="en-US" sz="3500" b="1" dirty="0">
              <a:solidFill>
                <a:srgbClr val="800408"/>
              </a:solidFill>
            </a:endParaRPr>
          </a:p>
        </p:txBody>
      </p:sp>
      <p:sp>
        <p:nvSpPr>
          <p:cNvPr id="23" name="Text Box 16"/>
          <p:cNvSpPr txBox="1">
            <a:spLocks noChangeArrowheads="1"/>
          </p:cNvSpPr>
          <p:nvPr/>
        </p:nvSpPr>
        <p:spPr bwMode="auto">
          <a:xfrm>
            <a:off x="304732" y="1520276"/>
            <a:ext cx="3385525" cy="2246769"/>
          </a:xfrm>
          <a:prstGeom prst="rect">
            <a:avLst/>
          </a:prstGeom>
          <a:noFill/>
          <a:ln w="9525">
            <a:noFill/>
            <a:miter lim="800000"/>
            <a:headEnd/>
            <a:tailEnd/>
          </a:ln>
        </p:spPr>
        <p:txBody>
          <a:bodyPr wrap="square">
            <a:spAutoFit/>
          </a:bodyPr>
          <a:lstStyle/>
          <a:p>
            <a:pPr>
              <a:spcBef>
                <a:spcPct val="50000"/>
              </a:spcBef>
            </a:pPr>
            <a:r>
              <a:rPr lang="en-US" altLang="en-US" sz="3500" b="1" dirty="0" smtClean="0">
                <a:solidFill>
                  <a:srgbClr val="800408"/>
                </a:solidFill>
              </a:rPr>
              <a:t>Stage Three: Monitor the pressure or flow (Negative Test)</a:t>
            </a:r>
            <a:endParaRPr lang="en-US" altLang="en-US" sz="3500" b="1" dirty="0">
              <a:solidFill>
                <a:srgbClr val="800408"/>
              </a:solidFill>
            </a:endParaRPr>
          </a:p>
        </p:txBody>
      </p:sp>
      <p:sp>
        <p:nvSpPr>
          <p:cNvPr id="15" name="Arc 14"/>
          <p:cNvSpPr/>
          <p:nvPr/>
        </p:nvSpPr>
        <p:spPr>
          <a:xfrm rot="5625160">
            <a:off x="5675835" y="4838173"/>
            <a:ext cx="1426028" cy="1698172"/>
          </a:xfrm>
          <a:prstGeom prst="arc">
            <a:avLst/>
          </a:prstGeom>
          <a:ln w="76200">
            <a:solidFill>
              <a:srgbClr val="FF0000"/>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p:cNvCxnSpPr/>
          <p:nvPr/>
        </p:nvCxnSpPr>
        <p:spPr>
          <a:xfrm flipH="1" flipV="1">
            <a:off x="7195457" y="4713514"/>
            <a:ext cx="1" cy="97374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641771" y="1031694"/>
            <a:ext cx="1317172" cy="0"/>
          </a:xfrm>
          <a:prstGeom prst="straightConnector1">
            <a:avLst/>
          </a:prstGeom>
          <a:ln w="1397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530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7349" name="Picture 57348"/>
          <p:cNvPicPr>
            <a:picLocks noChangeAspect="1"/>
          </p:cNvPicPr>
          <p:nvPr/>
        </p:nvPicPr>
        <p:blipFill rotWithShape="1">
          <a:blip r:embed="rId4" cstate="print">
            <a:extLst>
              <a:ext uri="{28A0092B-C50C-407E-A947-70E740481C1C}">
                <a14:useLocalDpi xmlns:a14="http://schemas.microsoft.com/office/drawing/2010/main" val="0"/>
              </a:ext>
            </a:extLst>
          </a:blip>
          <a:srcRect l="57315" t="10535" r="22691" b="20823"/>
          <a:stretch/>
        </p:blipFill>
        <p:spPr>
          <a:xfrm>
            <a:off x="5823859" y="612947"/>
            <a:ext cx="2209798" cy="5841370"/>
          </a:xfrm>
          <a:prstGeom prst="rect">
            <a:avLst/>
          </a:prstGeom>
          <a:ln w="28575">
            <a:solidFill>
              <a:schemeClr val="tx1"/>
            </a:solidFill>
          </a:ln>
          <a:effectLst>
            <a:outerShdw blurRad="50800" dist="139700" dir="2700000" algn="tl" rotWithShape="0">
              <a:prstClr val="black">
                <a:alpha val="40000"/>
              </a:prstClr>
            </a:outerShdw>
          </a:effectLst>
        </p:spPr>
      </p:pic>
      <p:sp>
        <p:nvSpPr>
          <p:cNvPr id="22" name="Text Box 16"/>
          <p:cNvSpPr txBox="1">
            <a:spLocks noChangeArrowheads="1"/>
          </p:cNvSpPr>
          <p:nvPr/>
        </p:nvSpPr>
        <p:spPr bwMode="auto">
          <a:xfrm>
            <a:off x="0" y="530352"/>
            <a:ext cx="8033657" cy="630942"/>
          </a:xfrm>
          <a:prstGeom prst="rect">
            <a:avLst/>
          </a:prstGeom>
          <a:noFill/>
          <a:ln w="9525">
            <a:noFill/>
            <a:miter lim="800000"/>
            <a:headEnd/>
            <a:tailEnd/>
          </a:ln>
        </p:spPr>
        <p:txBody>
          <a:bodyPr wrap="square">
            <a:spAutoFit/>
          </a:bodyPr>
          <a:lstStyle/>
          <a:p>
            <a:pPr>
              <a:spcBef>
                <a:spcPct val="50000"/>
              </a:spcBef>
            </a:pPr>
            <a:r>
              <a:rPr lang="en-US" altLang="en-US" sz="3500" b="1" dirty="0" smtClean="0">
                <a:solidFill>
                  <a:srgbClr val="800408"/>
                </a:solidFill>
              </a:rPr>
              <a:t>Temporary Abandonment</a:t>
            </a:r>
            <a:endParaRPr lang="en-US" altLang="en-US" sz="3500" b="1" dirty="0">
              <a:solidFill>
                <a:srgbClr val="800408"/>
              </a:solidFill>
            </a:endParaRPr>
          </a:p>
        </p:txBody>
      </p:sp>
      <p:sp>
        <p:nvSpPr>
          <p:cNvPr id="23" name="Text Box 16"/>
          <p:cNvSpPr txBox="1">
            <a:spLocks noChangeArrowheads="1"/>
          </p:cNvSpPr>
          <p:nvPr/>
        </p:nvSpPr>
        <p:spPr bwMode="auto">
          <a:xfrm>
            <a:off x="304732" y="1520276"/>
            <a:ext cx="3385525" cy="2246769"/>
          </a:xfrm>
          <a:prstGeom prst="rect">
            <a:avLst/>
          </a:prstGeom>
          <a:noFill/>
          <a:ln w="9525">
            <a:noFill/>
            <a:miter lim="800000"/>
            <a:headEnd/>
            <a:tailEnd/>
          </a:ln>
        </p:spPr>
        <p:txBody>
          <a:bodyPr wrap="square">
            <a:spAutoFit/>
          </a:bodyPr>
          <a:lstStyle/>
          <a:p>
            <a:pPr>
              <a:spcBef>
                <a:spcPct val="50000"/>
              </a:spcBef>
            </a:pPr>
            <a:r>
              <a:rPr lang="en-US" altLang="en-US" sz="3500" b="1" dirty="0" smtClean="0">
                <a:solidFill>
                  <a:srgbClr val="800408"/>
                </a:solidFill>
              </a:rPr>
              <a:t>Stage Three: Monitor the pressure or flow (Negative Test)</a:t>
            </a:r>
            <a:endParaRPr lang="en-US" altLang="en-US" sz="3500" b="1" dirty="0">
              <a:solidFill>
                <a:srgbClr val="800408"/>
              </a:solidFill>
            </a:endParaRPr>
          </a:p>
        </p:txBody>
      </p:sp>
      <p:sp>
        <p:nvSpPr>
          <p:cNvPr id="15" name="Arc 14"/>
          <p:cNvSpPr/>
          <p:nvPr/>
        </p:nvSpPr>
        <p:spPr>
          <a:xfrm rot="5625160">
            <a:off x="5675835" y="4838173"/>
            <a:ext cx="1426028" cy="1698172"/>
          </a:xfrm>
          <a:prstGeom prst="arc">
            <a:avLst/>
          </a:prstGeom>
          <a:ln w="76200">
            <a:solidFill>
              <a:srgbClr val="FF0000"/>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p:cNvCxnSpPr/>
          <p:nvPr/>
        </p:nvCxnSpPr>
        <p:spPr>
          <a:xfrm flipH="1" flipV="1">
            <a:off x="7195457" y="4713514"/>
            <a:ext cx="1" cy="97374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641771" y="1031694"/>
            <a:ext cx="1317172" cy="0"/>
          </a:xfrm>
          <a:prstGeom prst="straightConnector1">
            <a:avLst/>
          </a:prstGeom>
          <a:ln w="762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38798" y="539795"/>
            <a:ext cx="4474029" cy="6247864"/>
          </a:xfrm>
          <a:prstGeom prst="rect">
            <a:avLst/>
          </a:prstGeom>
          <a:noFill/>
        </p:spPr>
        <p:txBody>
          <a:bodyPr wrap="square" rtlCol="0">
            <a:spAutoFit/>
          </a:bodyPr>
          <a:lstStyle/>
          <a:p>
            <a:r>
              <a:rPr lang="en-US" sz="40000" b="1" dirty="0" smtClean="0">
                <a:solidFill>
                  <a:srgbClr val="C00000"/>
                </a:solidFill>
              </a:rPr>
              <a:t>X</a:t>
            </a:r>
            <a:endParaRPr lang="en-US" sz="40000" b="1" dirty="0">
              <a:solidFill>
                <a:srgbClr val="C00000"/>
              </a:solidFill>
            </a:endParaRPr>
          </a:p>
        </p:txBody>
      </p:sp>
    </p:spTree>
    <p:extLst>
      <p:ext uri="{BB962C8B-B14F-4D97-AF65-F5344CB8AC3E}">
        <p14:creationId xmlns:p14="http://schemas.microsoft.com/office/powerpoint/2010/main" val="3572324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7480" t="10666" r="41422" b="19556"/>
          <a:stretch/>
        </p:blipFill>
        <p:spPr>
          <a:xfrm>
            <a:off x="5886993" y="613014"/>
            <a:ext cx="1362891" cy="5833514"/>
          </a:xfrm>
          <a:prstGeom prst="rect">
            <a:avLst/>
          </a:prstGeom>
          <a:ln w="28575">
            <a:solidFill>
              <a:schemeClr val="tx1"/>
            </a:solidFill>
          </a:ln>
          <a:effectLst>
            <a:outerShdw blurRad="50800" dist="139700" dir="2700000" algn="tl" rotWithShape="0">
              <a:prstClr val="black">
                <a:alpha val="40000"/>
              </a:prstClr>
            </a:outerShdw>
          </a:effectLst>
        </p:spPr>
      </p:pic>
      <p:sp>
        <p:nvSpPr>
          <p:cNvPr id="15" name="Text Box 16"/>
          <p:cNvSpPr txBox="1">
            <a:spLocks noChangeArrowheads="1"/>
          </p:cNvSpPr>
          <p:nvPr/>
        </p:nvSpPr>
        <p:spPr bwMode="auto">
          <a:xfrm>
            <a:off x="0" y="530352"/>
            <a:ext cx="8033657" cy="630942"/>
          </a:xfrm>
          <a:prstGeom prst="rect">
            <a:avLst/>
          </a:prstGeom>
          <a:noFill/>
          <a:ln w="9525">
            <a:noFill/>
            <a:miter lim="800000"/>
            <a:headEnd/>
            <a:tailEnd/>
          </a:ln>
        </p:spPr>
        <p:txBody>
          <a:bodyPr wrap="square">
            <a:spAutoFit/>
          </a:bodyPr>
          <a:lstStyle/>
          <a:p>
            <a:pPr>
              <a:spcBef>
                <a:spcPct val="50000"/>
              </a:spcBef>
            </a:pPr>
            <a:r>
              <a:rPr lang="en-US" altLang="en-US" sz="3500" b="1" dirty="0" smtClean="0">
                <a:solidFill>
                  <a:srgbClr val="800408"/>
                </a:solidFill>
              </a:rPr>
              <a:t>Temporary Abandonment</a:t>
            </a:r>
            <a:endParaRPr lang="en-US" altLang="en-US" sz="3500" b="1" dirty="0">
              <a:solidFill>
                <a:srgbClr val="800408"/>
              </a:solidFill>
            </a:endParaRPr>
          </a:p>
        </p:txBody>
      </p:sp>
      <p:sp>
        <p:nvSpPr>
          <p:cNvPr id="16" name="Text Box 16"/>
          <p:cNvSpPr txBox="1">
            <a:spLocks noChangeArrowheads="1"/>
          </p:cNvSpPr>
          <p:nvPr/>
        </p:nvSpPr>
        <p:spPr bwMode="auto">
          <a:xfrm>
            <a:off x="304732" y="1520276"/>
            <a:ext cx="3581468" cy="2246769"/>
          </a:xfrm>
          <a:prstGeom prst="rect">
            <a:avLst/>
          </a:prstGeom>
          <a:noFill/>
          <a:ln w="9525">
            <a:noFill/>
            <a:miter lim="800000"/>
            <a:headEnd/>
            <a:tailEnd/>
          </a:ln>
        </p:spPr>
        <p:txBody>
          <a:bodyPr wrap="square">
            <a:spAutoFit/>
          </a:bodyPr>
          <a:lstStyle/>
          <a:p>
            <a:pPr>
              <a:spcBef>
                <a:spcPct val="50000"/>
              </a:spcBef>
            </a:pPr>
            <a:r>
              <a:rPr lang="en-US" altLang="en-US" sz="3500" b="1" dirty="0" smtClean="0">
                <a:solidFill>
                  <a:srgbClr val="800408"/>
                </a:solidFill>
              </a:rPr>
              <a:t>Stage Four: Displace the riser (fully remove the mud barrier)</a:t>
            </a:r>
            <a:endParaRPr lang="en-US" altLang="en-US" sz="3500" b="1" dirty="0">
              <a:solidFill>
                <a:srgbClr val="800408"/>
              </a:solidFill>
            </a:endParaRPr>
          </a:p>
        </p:txBody>
      </p:sp>
    </p:spTree>
    <p:extLst>
      <p:ext uri="{BB962C8B-B14F-4D97-AF65-F5344CB8AC3E}">
        <p14:creationId xmlns:p14="http://schemas.microsoft.com/office/powerpoint/2010/main" val="1190408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10158" y="0"/>
            <a:ext cx="9144000" cy="6858000"/>
          </a:xfrm>
          <a:prstGeom prst="rect">
            <a:avLst/>
          </a:prstGeom>
          <a:noFill/>
        </p:spPr>
      </p:pic>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25" name="Straight Connector 24"/>
          <p:cNvCxnSpPr/>
          <p:nvPr/>
        </p:nvCxnSpPr>
        <p:spPr>
          <a:xfrm>
            <a:off x="7540894" y="4963561"/>
            <a:ext cx="5229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616528" y="424897"/>
            <a:ext cx="6139543" cy="6146535"/>
            <a:chOff x="-4027590" y="228600"/>
            <a:chExt cx="6139543" cy="6146535"/>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64" t="-5173" r="25661" b="5173"/>
            <a:stretch/>
          </p:blipFill>
          <p:spPr>
            <a:xfrm>
              <a:off x="-4027590" y="228600"/>
              <a:ext cx="6139543" cy="6102350"/>
            </a:xfrm>
            <a:prstGeom prst="rect">
              <a:avLst/>
            </a:prstGeom>
          </p:spPr>
        </p:pic>
        <p:sp>
          <p:nvSpPr>
            <p:cNvPr id="4" name="Pie 3"/>
            <p:cNvSpPr/>
            <p:nvPr/>
          </p:nvSpPr>
          <p:spPr>
            <a:xfrm rot="10800000">
              <a:off x="-3596382" y="784217"/>
              <a:ext cx="5315973" cy="5590918"/>
            </a:xfrm>
            <a:prstGeom prst="pie">
              <a:avLst>
                <a:gd name="adj1" fmla="val 10926097"/>
                <a:gd name="adj2" fmla="val 14312008"/>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ie 4"/>
            <p:cNvSpPr/>
            <p:nvPr/>
          </p:nvSpPr>
          <p:spPr>
            <a:xfrm rot="13547032">
              <a:off x="-3672253" y="943124"/>
              <a:ext cx="5485596" cy="5252517"/>
            </a:xfrm>
            <a:prstGeom prst="pie">
              <a:avLst>
                <a:gd name="adj1" fmla="val 11576469"/>
                <a:gd name="adj2" fmla="val 14537744"/>
              </a:avLst>
            </a:prstGeom>
            <a:solidFill>
              <a:srgbClr val="7030A0">
                <a:alpha val="50000"/>
              </a:srgbClr>
            </a:solidFill>
            <a:ln>
              <a:solidFill>
                <a:schemeClr val="accent1">
                  <a:shade val="50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Line Callout 2 9"/>
          <p:cNvSpPr/>
          <p:nvPr/>
        </p:nvSpPr>
        <p:spPr>
          <a:xfrm>
            <a:off x="6363086" y="616195"/>
            <a:ext cx="2523394" cy="1216859"/>
          </a:xfrm>
          <a:prstGeom prst="borderCallout2">
            <a:avLst>
              <a:gd name="adj1" fmla="val 49995"/>
              <a:gd name="adj2" fmla="val -872"/>
              <a:gd name="adj3" fmla="val 213739"/>
              <a:gd name="adj4" fmla="val -12178"/>
              <a:gd name="adj5" fmla="val 289268"/>
              <a:gd name="adj6" fmla="val -19085"/>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49019" y="671760"/>
            <a:ext cx="2745054" cy="1200329"/>
          </a:xfrm>
          <a:prstGeom prst="rect">
            <a:avLst/>
          </a:prstGeom>
          <a:noFill/>
        </p:spPr>
        <p:txBody>
          <a:bodyPr wrap="square" rtlCol="0">
            <a:spAutoFit/>
          </a:bodyPr>
          <a:lstStyle/>
          <a:p>
            <a:pPr>
              <a:spcBef>
                <a:spcPct val="50000"/>
              </a:spcBef>
            </a:pPr>
            <a:r>
              <a:rPr lang="en-US" altLang="en-US" sz="2400" b="1" dirty="0" smtClean="0"/>
              <a:t>Stage 2: Partially </a:t>
            </a:r>
            <a:r>
              <a:rPr lang="en-US" altLang="en-US" sz="2400" b="1" dirty="0"/>
              <a:t>remove the </a:t>
            </a:r>
            <a:r>
              <a:rPr lang="en-US" altLang="en-US" sz="2400" b="1" dirty="0" smtClean="0"/>
              <a:t>mud </a:t>
            </a:r>
            <a:r>
              <a:rPr lang="en-US" altLang="en-US" sz="2400" b="1" dirty="0"/>
              <a:t>barrier</a:t>
            </a:r>
          </a:p>
        </p:txBody>
      </p:sp>
      <p:sp>
        <p:nvSpPr>
          <p:cNvPr id="21" name="Line Callout 2 20"/>
          <p:cNvSpPr/>
          <p:nvPr/>
        </p:nvSpPr>
        <p:spPr>
          <a:xfrm>
            <a:off x="6792918" y="5492790"/>
            <a:ext cx="2310704" cy="1107112"/>
          </a:xfrm>
          <a:prstGeom prst="borderCallout2">
            <a:avLst>
              <a:gd name="adj1" fmla="val 49387"/>
              <a:gd name="adj2" fmla="val 7"/>
              <a:gd name="adj3" fmla="val 49994"/>
              <a:gd name="adj4" fmla="val -19512"/>
              <a:gd name="adj5" fmla="val 52340"/>
              <a:gd name="adj6" fmla="val -28781"/>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747662" y="5464758"/>
            <a:ext cx="2669373" cy="1200329"/>
          </a:xfrm>
          <a:prstGeom prst="rect">
            <a:avLst/>
          </a:prstGeom>
          <a:noFill/>
        </p:spPr>
        <p:txBody>
          <a:bodyPr wrap="square" rtlCol="0">
            <a:spAutoFit/>
          </a:bodyPr>
          <a:lstStyle/>
          <a:p>
            <a:r>
              <a:rPr lang="en-US" sz="2400" b="1" dirty="0" smtClean="0"/>
              <a:t>Stage 3: Negative (pressure/flow) test(s)</a:t>
            </a:r>
            <a:endParaRPr lang="en-US" sz="2400" b="1" dirty="0"/>
          </a:p>
        </p:txBody>
      </p:sp>
      <p:sp>
        <p:nvSpPr>
          <p:cNvPr id="24" name="Line Callout 2 23"/>
          <p:cNvSpPr/>
          <p:nvPr/>
        </p:nvSpPr>
        <p:spPr>
          <a:xfrm>
            <a:off x="0" y="4942316"/>
            <a:ext cx="2167467" cy="1614421"/>
          </a:xfrm>
          <a:prstGeom prst="borderCallout2">
            <a:avLst>
              <a:gd name="adj1" fmla="val 55435"/>
              <a:gd name="adj2" fmla="val 100185"/>
              <a:gd name="adj3" fmla="val 34156"/>
              <a:gd name="adj4" fmla="val 104750"/>
              <a:gd name="adj5" fmla="val 3996"/>
              <a:gd name="adj6" fmla="val 110764"/>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1168" y="4966028"/>
            <a:ext cx="2638514" cy="1569660"/>
          </a:xfrm>
          <a:prstGeom prst="rect">
            <a:avLst/>
          </a:prstGeom>
          <a:noFill/>
        </p:spPr>
        <p:txBody>
          <a:bodyPr wrap="square" rtlCol="0">
            <a:spAutoFit/>
          </a:bodyPr>
          <a:lstStyle/>
          <a:p>
            <a:r>
              <a:rPr lang="en-US" sz="2400" b="1" dirty="0" smtClean="0"/>
              <a:t>Stage 4: Crew accepts negative (pressure/flow) test results</a:t>
            </a:r>
            <a:endParaRPr lang="en-US" sz="2400" b="1" dirty="0"/>
          </a:p>
        </p:txBody>
      </p:sp>
      <p:sp>
        <p:nvSpPr>
          <p:cNvPr id="17" name="TextBox 16"/>
          <p:cNvSpPr txBox="1"/>
          <p:nvPr/>
        </p:nvSpPr>
        <p:spPr>
          <a:xfrm>
            <a:off x="3803061" y="4758191"/>
            <a:ext cx="2167195" cy="1569660"/>
          </a:xfrm>
          <a:prstGeom prst="rect">
            <a:avLst/>
          </a:prstGeom>
          <a:noFill/>
        </p:spPr>
        <p:txBody>
          <a:bodyPr wrap="square" rtlCol="0">
            <a:spAutoFit/>
          </a:bodyPr>
          <a:lstStyle/>
          <a:p>
            <a:pPr algn="ctr">
              <a:spcBef>
                <a:spcPct val="50000"/>
              </a:spcBef>
            </a:pPr>
            <a:r>
              <a:rPr lang="en-US" altLang="en-US" sz="2400" b="1" dirty="0" smtClean="0"/>
              <a:t>Observe pressure &amp; flow several times</a:t>
            </a:r>
            <a:endParaRPr lang="en-US" altLang="en-US" sz="2400" b="1" dirty="0"/>
          </a:p>
        </p:txBody>
      </p:sp>
      <p:sp>
        <p:nvSpPr>
          <p:cNvPr id="8208" name="Text Box 16"/>
          <p:cNvSpPr txBox="1">
            <a:spLocks noChangeArrowheads="1"/>
          </p:cNvSpPr>
          <p:nvPr/>
        </p:nvSpPr>
        <p:spPr bwMode="auto">
          <a:xfrm>
            <a:off x="457200" y="530352"/>
            <a:ext cx="8458200" cy="630942"/>
          </a:xfrm>
          <a:prstGeom prst="rect">
            <a:avLst/>
          </a:prstGeom>
          <a:noFill/>
          <a:ln w="9525">
            <a:noFill/>
            <a:miter lim="800000"/>
            <a:headEnd/>
            <a:tailEnd/>
          </a:ln>
        </p:spPr>
        <p:txBody>
          <a:bodyPr wrap="square">
            <a:spAutoFit/>
          </a:bodyPr>
          <a:lstStyle/>
          <a:p>
            <a:pPr>
              <a:spcBef>
                <a:spcPct val="50000"/>
              </a:spcBef>
            </a:pPr>
            <a:r>
              <a:rPr lang="en-US" altLang="en-US" sz="3500" b="1" dirty="0" smtClean="0">
                <a:solidFill>
                  <a:srgbClr val="800408"/>
                </a:solidFill>
              </a:rPr>
              <a:t>Negative Test</a:t>
            </a:r>
            <a:endParaRPr lang="en-US" altLang="en-US" sz="3500" b="1" dirty="0">
              <a:solidFill>
                <a:srgbClr val="800408"/>
              </a:solidFill>
            </a:endParaRPr>
          </a:p>
        </p:txBody>
      </p:sp>
    </p:spTree>
    <p:extLst>
      <p:ext uri="{BB962C8B-B14F-4D97-AF65-F5344CB8AC3E}">
        <p14:creationId xmlns:p14="http://schemas.microsoft.com/office/powerpoint/2010/main" val="1700307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208" name="Text Box 16"/>
          <p:cNvSpPr txBox="1">
            <a:spLocks noChangeArrowheads="1"/>
          </p:cNvSpPr>
          <p:nvPr/>
        </p:nvSpPr>
        <p:spPr bwMode="auto">
          <a:xfrm>
            <a:off x="457200" y="762000"/>
            <a:ext cx="8458200" cy="630942"/>
          </a:xfrm>
          <a:prstGeom prst="rect">
            <a:avLst/>
          </a:prstGeom>
          <a:noFill/>
          <a:ln w="9525">
            <a:noFill/>
            <a:miter lim="800000"/>
            <a:headEnd/>
            <a:tailEnd/>
          </a:ln>
        </p:spPr>
        <p:txBody>
          <a:bodyPr wrap="square">
            <a:spAutoFit/>
          </a:bodyPr>
          <a:lstStyle/>
          <a:p>
            <a:pPr>
              <a:spcBef>
                <a:spcPct val="50000"/>
              </a:spcBef>
            </a:pPr>
            <a:r>
              <a:rPr lang="en-US" altLang="en-US" sz="3500" b="1" dirty="0" err="1" smtClean="0">
                <a:solidFill>
                  <a:srgbClr val="800408"/>
                </a:solidFill>
              </a:rPr>
              <a:t>Macondo</a:t>
            </a:r>
            <a:r>
              <a:rPr lang="en-US" altLang="en-US" sz="3500" b="1" dirty="0" smtClean="0">
                <a:solidFill>
                  <a:srgbClr val="800408"/>
                </a:solidFill>
              </a:rPr>
              <a:t> Well Kick</a:t>
            </a:r>
            <a:endParaRPr lang="en-US" altLang="en-US" sz="3500" b="1" dirty="0">
              <a:solidFill>
                <a:srgbClr val="800408"/>
              </a:solidFill>
            </a:endParaRPr>
          </a:p>
        </p:txBody>
      </p:sp>
      <p:sp>
        <p:nvSpPr>
          <p:cNvPr id="3" name="TextBox 2"/>
          <p:cNvSpPr txBox="1"/>
          <p:nvPr/>
        </p:nvSpPr>
        <p:spPr>
          <a:xfrm rot="16200000">
            <a:off x="-1957172" y="3858823"/>
            <a:ext cx="4552193" cy="461665"/>
          </a:xfrm>
          <a:prstGeom prst="rect">
            <a:avLst/>
          </a:prstGeom>
          <a:solidFill>
            <a:schemeClr val="bg1"/>
          </a:solidFill>
        </p:spPr>
        <p:txBody>
          <a:bodyPr wrap="square" rtlCol="0">
            <a:spAutoFit/>
          </a:bodyPr>
          <a:lstStyle/>
          <a:p>
            <a:r>
              <a:rPr lang="en-US" sz="2400" b="1" dirty="0" smtClean="0"/>
              <a:t>Depth of oil &amp; gas to rig (1,000 </a:t>
            </a:r>
            <a:r>
              <a:rPr lang="en-US" sz="2400" b="1" dirty="0" err="1" smtClean="0"/>
              <a:t>ft</a:t>
            </a:r>
            <a:r>
              <a:rPr lang="en-US" sz="2400" b="1" dirty="0" smtClean="0"/>
              <a:t>)</a:t>
            </a:r>
            <a:endParaRPr lang="en-US" sz="2400" b="1" dirty="0"/>
          </a:p>
        </p:txBody>
      </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9451" t="11556" r="6862" b="47778"/>
          <a:stretch/>
        </p:blipFill>
        <p:spPr>
          <a:xfrm>
            <a:off x="595477" y="1326807"/>
            <a:ext cx="8335057" cy="5241634"/>
          </a:xfrm>
          <a:prstGeom prst="rect">
            <a:avLst/>
          </a:prstGeom>
        </p:spPr>
      </p:pic>
      <p:sp>
        <p:nvSpPr>
          <p:cNvPr id="4" name="TextBox 3"/>
          <p:cNvSpPr txBox="1"/>
          <p:nvPr/>
        </p:nvSpPr>
        <p:spPr>
          <a:xfrm>
            <a:off x="763117" y="2612141"/>
            <a:ext cx="1599083" cy="387798"/>
          </a:xfrm>
          <a:prstGeom prst="rect">
            <a:avLst/>
          </a:prstGeom>
          <a:solidFill>
            <a:schemeClr val="bg1"/>
          </a:solidFill>
        </p:spPr>
        <p:txBody>
          <a:bodyPr wrap="square" lIns="9144" tIns="9144" rIns="9144" bIns="9144" rtlCol="0">
            <a:spAutoFit/>
          </a:bodyPr>
          <a:lstStyle/>
          <a:p>
            <a:r>
              <a:rPr lang="en-US" sz="2400" b="1" dirty="0" smtClean="0"/>
              <a:t>Ocean Floor</a:t>
            </a:r>
            <a:endParaRPr lang="en-US" sz="2400" b="1" dirty="0"/>
          </a:p>
        </p:txBody>
      </p:sp>
      <p:cxnSp>
        <p:nvCxnSpPr>
          <p:cNvPr id="19" name="Straight Connector 18"/>
          <p:cNvCxnSpPr/>
          <p:nvPr/>
        </p:nvCxnSpPr>
        <p:spPr>
          <a:xfrm>
            <a:off x="686917" y="2999939"/>
            <a:ext cx="81522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51560" y="4892041"/>
            <a:ext cx="1310640" cy="461665"/>
          </a:xfrm>
          <a:prstGeom prst="rect">
            <a:avLst/>
          </a:prstGeom>
          <a:solidFill>
            <a:schemeClr val="bg1"/>
          </a:solidFill>
        </p:spPr>
        <p:txBody>
          <a:bodyPr wrap="square" lIns="9144" rIns="9144" rtlCol="0">
            <a:spAutoFit/>
          </a:bodyPr>
          <a:lstStyle/>
          <a:p>
            <a:r>
              <a:rPr lang="en-US" sz="2400" b="1" dirty="0" smtClean="0"/>
              <a:t>~8:50 pm</a:t>
            </a:r>
            <a:endParaRPr lang="en-US" sz="2400" b="1" dirty="0"/>
          </a:p>
        </p:txBody>
      </p:sp>
      <p:sp>
        <p:nvSpPr>
          <p:cNvPr id="40" name="TextBox 39"/>
          <p:cNvSpPr txBox="1"/>
          <p:nvPr/>
        </p:nvSpPr>
        <p:spPr>
          <a:xfrm>
            <a:off x="5675624" y="4330640"/>
            <a:ext cx="1310640" cy="461665"/>
          </a:xfrm>
          <a:prstGeom prst="rect">
            <a:avLst/>
          </a:prstGeom>
          <a:solidFill>
            <a:schemeClr val="bg1"/>
          </a:solidFill>
        </p:spPr>
        <p:txBody>
          <a:bodyPr wrap="square" lIns="9144" rIns="9144" rtlCol="0">
            <a:spAutoFit/>
          </a:bodyPr>
          <a:lstStyle/>
          <a:p>
            <a:r>
              <a:rPr lang="en-US" sz="2400" b="1" dirty="0" smtClean="0"/>
              <a:t>9:37 pm</a:t>
            </a:r>
            <a:endParaRPr lang="en-US" sz="2400" b="1" dirty="0"/>
          </a:p>
        </p:txBody>
      </p:sp>
      <p:sp>
        <p:nvSpPr>
          <p:cNvPr id="41" name="TextBox 40"/>
          <p:cNvSpPr txBox="1"/>
          <p:nvPr/>
        </p:nvSpPr>
        <p:spPr>
          <a:xfrm>
            <a:off x="7002644" y="3547128"/>
            <a:ext cx="1003935" cy="489365"/>
          </a:xfrm>
          <a:prstGeom prst="rect">
            <a:avLst/>
          </a:prstGeom>
          <a:solidFill>
            <a:schemeClr val="bg1"/>
          </a:solidFill>
        </p:spPr>
        <p:txBody>
          <a:bodyPr wrap="square" lIns="9144" tIns="27432" rIns="9144" bIns="91440" rtlCol="0">
            <a:spAutoFit/>
          </a:bodyPr>
          <a:lstStyle/>
          <a:p>
            <a:r>
              <a:rPr lang="en-US" sz="2400" b="1" dirty="0" smtClean="0"/>
              <a:t>9:43pm</a:t>
            </a:r>
            <a:endParaRPr lang="en-US" sz="2400" b="1" dirty="0"/>
          </a:p>
        </p:txBody>
      </p:sp>
      <p:sp>
        <p:nvSpPr>
          <p:cNvPr id="42" name="TextBox 41"/>
          <p:cNvSpPr txBox="1"/>
          <p:nvPr/>
        </p:nvSpPr>
        <p:spPr>
          <a:xfrm>
            <a:off x="3944508" y="2355270"/>
            <a:ext cx="1295400" cy="461665"/>
          </a:xfrm>
          <a:prstGeom prst="rect">
            <a:avLst/>
          </a:prstGeom>
          <a:solidFill>
            <a:schemeClr val="bg1"/>
          </a:solidFill>
        </p:spPr>
        <p:txBody>
          <a:bodyPr wrap="square" rtlCol="0">
            <a:spAutoFit/>
          </a:bodyPr>
          <a:lstStyle/>
          <a:p>
            <a:r>
              <a:rPr lang="en-US" sz="2400" b="1" dirty="0" smtClean="0"/>
              <a:t>9:40 pm</a:t>
            </a:r>
            <a:endParaRPr lang="en-US" sz="2400" b="1" dirty="0"/>
          </a:p>
        </p:txBody>
      </p:sp>
      <p:sp>
        <p:nvSpPr>
          <p:cNvPr id="43" name="Rectangular Callout 42"/>
          <p:cNvSpPr/>
          <p:nvPr/>
        </p:nvSpPr>
        <p:spPr bwMode="auto">
          <a:xfrm rot="10800000">
            <a:off x="3938507" y="2281303"/>
            <a:ext cx="1262743" cy="609600"/>
          </a:xfrm>
          <a:prstGeom prst="wedgeRectCallout">
            <a:avLst>
              <a:gd name="adj1" fmla="val -201293"/>
              <a:gd name="adj2" fmla="val -5826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charset="-128"/>
            </a:endParaRPr>
          </a:p>
        </p:txBody>
      </p:sp>
      <p:sp>
        <p:nvSpPr>
          <p:cNvPr id="44" name="TextBox 43"/>
          <p:cNvSpPr txBox="1"/>
          <p:nvPr/>
        </p:nvSpPr>
        <p:spPr>
          <a:xfrm>
            <a:off x="5751826" y="1918523"/>
            <a:ext cx="1295400" cy="646331"/>
          </a:xfrm>
          <a:prstGeom prst="rect">
            <a:avLst/>
          </a:prstGeom>
          <a:solidFill>
            <a:schemeClr val="bg1"/>
          </a:solidFill>
        </p:spPr>
        <p:txBody>
          <a:bodyPr wrap="square" tIns="137160" bIns="137160" rtlCol="0">
            <a:spAutoFit/>
          </a:bodyPr>
          <a:lstStyle/>
          <a:p>
            <a:r>
              <a:rPr lang="en-US" sz="2400" b="1" dirty="0" smtClean="0"/>
              <a:t>9:47 pm</a:t>
            </a:r>
            <a:endParaRPr lang="en-US" sz="2400" b="1" dirty="0"/>
          </a:p>
        </p:txBody>
      </p:sp>
      <p:sp>
        <p:nvSpPr>
          <p:cNvPr id="45" name="Rectangular Callout 44"/>
          <p:cNvSpPr/>
          <p:nvPr/>
        </p:nvSpPr>
        <p:spPr bwMode="auto">
          <a:xfrm rot="10800000">
            <a:off x="5723521" y="1949630"/>
            <a:ext cx="1262743" cy="609600"/>
          </a:xfrm>
          <a:prstGeom prst="wedgeRectCallout">
            <a:avLst>
              <a:gd name="adj1" fmla="val -123132"/>
              <a:gd name="adj2" fmla="val -5826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charset="-128"/>
            </a:endParaRPr>
          </a:p>
        </p:txBody>
      </p:sp>
      <p:sp>
        <p:nvSpPr>
          <p:cNvPr id="50" name="Rectangle 49"/>
          <p:cNvSpPr/>
          <p:nvPr/>
        </p:nvSpPr>
        <p:spPr>
          <a:xfrm>
            <a:off x="595478" y="1326807"/>
            <a:ext cx="7717838" cy="471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ular Callout 45"/>
          <p:cNvSpPr/>
          <p:nvPr/>
        </p:nvSpPr>
        <p:spPr bwMode="auto">
          <a:xfrm rot="10800000">
            <a:off x="6545486" y="1204114"/>
            <a:ext cx="1262743" cy="609600"/>
          </a:xfrm>
          <a:prstGeom prst="wedgeRectCallout">
            <a:avLst>
              <a:gd name="adj1" fmla="val -67902"/>
              <a:gd name="adj2" fmla="val -90048"/>
            </a:avLst>
          </a:prstGeom>
          <a:solidFill>
            <a:schemeClr val="bg1"/>
          </a:solidFill>
          <a:ln w="28575" cap="flat" cmpd="sng" algn="ctr">
            <a:solidFill>
              <a:srgbClr val="F40C0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charset="-128"/>
            </a:endParaRPr>
          </a:p>
        </p:txBody>
      </p:sp>
      <p:sp>
        <p:nvSpPr>
          <p:cNvPr id="47" name="TextBox 46"/>
          <p:cNvSpPr txBox="1"/>
          <p:nvPr/>
        </p:nvSpPr>
        <p:spPr>
          <a:xfrm>
            <a:off x="6608880" y="1262840"/>
            <a:ext cx="1173668" cy="461665"/>
          </a:xfrm>
          <a:prstGeom prst="rect">
            <a:avLst/>
          </a:prstGeom>
          <a:solidFill>
            <a:schemeClr val="bg1"/>
          </a:solidFill>
        </p:spPr>
        <p:txBody>
          <a:bodyPr wrap="square" lIns="9144" rIns="9144" rtlCol="0">
            <a:spAutoFit/>
          </a:bodyPr>
          <a:lstStyle/>
          <a:p>
            <a:r>
              <a:rPr lang="en-US" sz="2400" b="1" dirty="0" smtClean="0">
                <a:solidFill>
                  <a:srgbClr val="F40C0C"/>
                </a:solidFill>
              </a:rPr>
              <a:t>9:49 pm</a:t>
            </a:r>
            <a:endParaRPr lang="en-US" sz="2400" b="1" dirty="0">
              <a:solidFill>
                <a:srgbClr val="F40C0C"/>
              </a:solidFill>
            </a:endParaRPr>
          </a:p>
        </p:txBody>
      </p:sp>
      <p:sp>
        <p:nvSpPr>
          <p:cNvPr id="51" name="TextBox 50"/>
          <p:cNvSpPr txBox="1"/>
          <p:nvPr/>
        </p:nvSpPr>
        <p:spPr>
          <a:xfrm>
            <a:off x="4748365" y="3172144"/>
            <a:ext cx="1393955" cy="480131"/>
          </a:xfrm>
          <a:prstGeom prst="rect">
            <a:avLst/>
          </a:prstGeom>
          <a:solidFill>
            <a:schemeClr val="bg1"/>
          </a:solidFill>
        </p:spPr>
        <p:txBody>
          <a:bodyPr wrap="square" lIns="9144" tIns="54864" rIns="9144" bIns="54864" rtlCol="0">
            <a:spAutoFit/>
          </a:bodyPr>
          <a:lstStyle/>
          <a:p>
            <a:r>
              <a:rPr lang="en-US" sz="2400" b="1" dirty="0" smtClean="0"/>
              <a:t>9:31 pm     </a:t>
            </a:r>
            <a:endParaRPr lang="en-US" sz="2400" b="1" dirty="0"/>
          </a:p>
        </p:txBody>
      </p:sp>
      <p:sp>
        <p:nvSpPr>
          <p:cNvPr id="58" name="Rectangular Callout 57"/>
          <p:cNvSpPr/>
          <p:nvPr/>
        </p:nvSpPr>
        <p:spPr bwMode="auto">
          <a:xfrm rot="10800000">
            <a:off x="4608534" y="3172144"/>
            <a:ext cx="1579505" cy="511364"/>
          </a:xfrm>
          <a:prstGeom prst="wedgeRectCallout">
            <a:avLst>
              <a:gd name="adj1" fmla="val -46915"/>
              <a:gd name="adj2" fmla="val -94025"/>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charset="-128"/>
            </a:endParaRPr>
          </a:p>
        </p:txBody>
      </p:sp>
    </p:spTree>
    <p:extLst>
      <p:ext uri="{BB962C8B-B14F-4D97-AF65-F5344CB8AC3E}">
        <p14:creationId xmlns:p14="http://schemas.microsoft.com/office/powerpoint/2010/main" val="2237945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208" name="Text Box 16"/>
          <p:cNvSpPr txBox="1">
            <a:spLocks noChangeArrowheads="1"/>
          </p:cNvSpPr>
          <p:nvPr/>
        </p:nvSpPr>
        <p:spPr bwMode="auto">
          <a:xfrm>
            <a:off x="457200" y="762000"/>
            <a:ext cx="8458200" cy="630942"/>
          </a:xfrm>
          <a:prstGeom prst="rect">
            <a:avLst/>
          </a:prstGeom>
          <a:noFill/>
          <a:ln w="9525">
            <a:noFill/>
            <a:miter lim="800000"/>
            <a:headEnd/>
            <a:tailEnd/>
          </a:ln>
        </p:spPr>
        <p:txBody>
          <a:bodyPr wrap="square">
            <a:spAutoFit/>
          </a:bodyPr>
          <a:lstStyle/>
          <a:p>
            <a:pPr>
              <a:spcBef>
                <a:spcPct val="50000"/>
              </a:spcBef>
            </a:pPr>
            <a:r>
              <a:rPr lang="en-US" altLang="en-US" sz="3500" b="1" dirty="0" err="1" smtClean="0">
                <a:solidFill>
                  <a:srgbClr val="800408"/>
                </a:solidFill>
              </a:rPr>
              <a:t>Macondo</a:t>
            </a:r>
            <a:r>
              <a:rPr lang="en-US" altLang="en-US" sz="3500" b="1" dirty="0" smtClean="0">
                <a:solidFill>
                  <a:srgbClr val="800408"/>
                </a:solidFill>
              </a:rPr>
              <a:t> Well Kick</a:t>
            </a:r>
            <a:endParaRPr lang="en-US" altLang="en-US" sz="3500" b="1" dirty="0">
              <a:solidFill>
                <a:srgbClr val="800408"/>
              </a:solidFill>
            </a:endParaRPr>
          </a:p>
        </p:txBody>
      </p:sp>
      <p:sp>
        <p:nvSpPr>
          <p:cNvPr id="3" name="TextBox 2"/>
          <p:cNvSpPr txBox="1"/>
          <p:nvPr/>
        </p:nvSpPr>
        <p:spPr>
          <a:xfrm rot="16200000">
            <a:off x="-1957172" y="3858823"/>
            <a:ext cx="4552193" cy="461665"/>
          </a:xfrm>
          <a:prstGeom prst="rect">
            <a:avLst/>
          </a:prstGeom>
          <a:solidFill>
            <a:schemeClr val="bg1"/>
          </a:solidFill>
        </p:spPr>
        <p:txBody>
          <a:bodyPr wrap="square" rtlCol="0">
            <a:spAutoFit/>
          </a:bodyPr>
          <a:lstStyle/>
          <a:p>
            <a:r>
              <a:rPr lang="en-US" sz="2400" b="1" dirty="0" smtClean="0"/>
              <a:t>Depth of oil &amp; gas to rig (1,000 </a:t>
            </a:r>
            <a:r>
              <a:rPr lang="en-US" sz="2400" b="1" dirty="0" err="1" smtClean="0"/>
              <a:t>ft</a:t>
            </a:r>
            <a:r>
              <a:rPr lang="en-US" sz="2400" b="1" dirty="0" smtClean="0"/>
              <a:t>)</a:t>
            </a:r>
            <a:endParaRPr lang="en-US" sz="2400" b="1" dirty="0"/>
          </a:p>
        </p:txBody>
      </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9451" t="11556" r="6862" b="47778"/>
          <a:stretch/>
        </p:blipFill>
        <p:spPr>
          <a:xfrm>
            <a:off x="595477" y="1326807"/>
            <a:ext cx="8335057" cy="5241634"/>
          </a:xfrm>
          <a:prstGeom prst="rect">
            <a:avLst/>
          </a:prstGeom>
        </p:spPr>
      </p:pic>
      <p:sp>
        <p:nvSpPr>
          <p:cNvPr id="4" name="TextBox 3"/>
          <p:cNvSpPr txBox="1"/>
          <p:nvPr/>
        </p:nvSpPr>
        <p:spPr>
          <a:xfrm>
            <a:off x="763117" y="2612141"/>
            <a:ext cx="1599083" cy="387798"/>
          </a:xfrm>
          <a:prstGeom prst="rect">
            <a:avLst/>
          </a:prstGeom>
          <a:solidFill>
            <a:schemeClr val="bg1"/>
          </a:solidFill>
        </p:spPr>
        <p:txBody>
          <a:bodyPr wrap="square" lIns="9144" tIns="9144" rIns="9144" bIns="9144" rtlCol="0">
            <a:spAutoFit/>
          </a:bodyPr>
          <a:lstStyle/>
          <a:p>
            <a:r>
              <a:rPr lang="en-US" sz="2400" b="1" dirty="0" smtClean="0"/>
              <a:t>Ocean Floor</a:t>
            </a:r>
            <a:endParaRPr lang="en-US" sz="2400" b="1" dirty="0"/>
          </a:p>
        </p:txBody>
      </p:sp>
      <p:cxnSp>
        <p:nvCxnSpPr>
          <p:cNvPr id="19" name="Straight Connector 18"/>
          <p:cNvCxnSpPr/>
          <p:nvPr/>
        </p:nvCxnSpPr>
        <p:spPr>
          <a:xfrm>
            <a:off x="686917" y="2999939"/>
            <a:ext cx="81522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51560" y="4892041"/>
            <a:ext cx="1310640" cy="461665"/>
          </a:xfrm>
          <a:prstGeom prst="rect">
            <a:avLst/>
          </a:prstGeom>
          <a:solidFill>
            <a:schemeClr val="bg1"/>
          </a:solidFill>
        </p:spPr>
        <p:txBody>
          <a:bodyPr wrap="square" lIns="9144" rIns="9144" rtlCol="0">
            <a:spAutoFit/>
          </a:bodyPr>
          <a:lstStyle/>
          <a:p>
            <a:r>
              <a:rPr lang="en-US" sz="2400" b="1" dirty="0" smtClean="0"/>
              <a:t>~8:50 pm</a:t>
            </a:r>
            <a:endParaRPr lang="en-US" sz="2400" b="1" dirty="0"/>
          </a:p>
        </p:txBody>
      </p:sp>
      <p:sp>
        <p:nvSpPr>
          <p:cNvPr id="40" name="TextBox 39"/>
          <p:cNvSpPr txBox="1"/>
          <p:nvPr/>
        </p:nvSpPr>
        <p:spPr>
          <a:xfrm>
            <a:off x="5675624" y="4330640"/>
            <a:ext cx="1310640" cy="461665"/>
          </a:xfrm>
          <a:prstGeom prst="rect">
            <a:avLst/>
          </a:prstGeom>
          <a:solidFill>
            <a:schemeClr val="bg1"/>
          </a:solidFill>
        </p:spPr>
        <p:txBody>
          <a:bodyPr wrap="square" lIns="9144" rIns="9144" rtlCol="0">
            <a:spAutoFit/>
          </a:bodyPr>
          <a:lstStyle/>
          <a:p>
            <a:r>
              <a:rPr lang="en-US" sz="2400" b="1" dirty="0" smtClean="0"/>
              <a:t>9:37 pm</a:t>
            </a:r>
            <a:endParaRPr lang="en-US" sz="2400" b="1" dirty="0"/>
          </a:p>
        </p:txBody>
      </p:sp>
      <p:sp>
        <p:nvSpPr>
          <p:cNvPr id="41" name="TextBox 40"/>
          <p:cNvSpPr txBox="1"/>
          <p:nvPr/>
        </p:nvSpPr>
        <p:spPr>
          <a:xfrm>
            <a:off x="7002644" y="3547128"/>
            <a:ext cx="1003935" cy="489365"/>
          </a:xfrm>
          <a:prstGeom prst="rect">
            <a:avLst/>
          </a:prstGeom>
          <a:solidFill>
            <a:schemeClr val="bg1"/>
          </a:solidFill>
        </p:spPr>
        <p:txBody>
          <a:bodyPr wrap="square" lIns="9144" tIns="27432" rIns="9144" bIns="91440" rtlCol="0">
            <a:spAutoFit/>
          </a:bodyPr>
          <a:lstStyle/>
          <a:p>
            <a:r>
              <a:rPr lang="en-US" sz="2400" b="1" dirty="0" smtClean="0"/>
              <a:t>9:43pm</a:t>
            </a:r>
            <a:endParaRPr lang="en-US" sz="2400" b="1" dirty="0"/>
          </a:p>
        </p:txBody>
      </p:sp>
      <p:sp>
        <p:nvSpPr>
          <p:cNvPr id="42" name="TextBox 41"/>
          <p:cNvSpPr txBox="1"/>
          <p:nvPr/>
        </p:nvSpPr>
        <p:spPr>
          <a:xfrm>
            <a:off x="3944508" y="2355270"/>
            <a:ext cx="1295400" cy="461665"/>
          </a:xfrm>
          <a:prstGeom prst="rect">
            <a:avLst/>
          </a:prstGeom>
          <a:solidFill>
            <a:schemeClr val="bg1"/>
          </a:solidFill>
        </p:spPr>
        <p:txBody>
          <a:bodyPr wrap="square" rtlCol="0">
            <a:spAutoFit/>
          </a:bodyPr>
          <a:lstStyle/>
          <a:p>
            <a:r>
              <a:rPr lang="en-US" sz="2400" b="1" dirty="0" smtClean="0"/>
              <a:t>9:40 pm</a:t>
            </a:r>
            <a:endParaRPr lang="en-US" sz="2400" b="1" dirty="0"/>
          </a:p>
        </p:txBody>
      </p:sp>
      <p:sp>
        <p:nvSpPr>
          <p:cNvPr id="43" name="Rectangular Callout 42"/>
          <p:cNvSpPr/>
          <p:nvPr/>
        </p:nvSpPr>
        <p:spPr bwMode="auto">
          <a:xfrm rot="10800000">
            <a:off x="3938507" y="2281303"/>
            <a:ext cx="1262743" cy="609600"/>
          </a:xfrm>
          <a:prstGeom prst="wedgeRectCallout">
            <a:avLst>
              <a:gd name="adj1" fmla="val -201293"/>
              <a:gd name="adj2" fmla="val -5826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charset="-128"/>
            </a:endParaRPr>
          </a:p>
        </p:txBody>
      </p:sp>
      <p:sp>
        <p:nvSpPr>
          <p:cNvPr id="44" name="TextBox 43"/>
          <p:cNvSpPr txBox="1"/>
          <p:nvPr/>
        </p:nvSpPr>
        <p:spPr>
          <a:xfrm>
            <a:off x="5751826" y="1918523"/>
            <a:ext cx="1295400" cy="646331"/>
          </a:xfrm>
          <a:prstGeom prst="rect">
            <a:avLst/>
          </a:prstGeom>
          <a:solidFill>
            <a:schemeClr val="bg1"/>
          </a:solidFill>
        </p:spPr>
        <p:txBody>
          <a:bodyPr wrap="square" tIns="137160" bIns="137160" rtlCol="0">
            <a:spAutoFit/>
          </a:bodyPr>
          <a:lstStyle/>
          <a:p>
            <a:r>
              <a:rPr lang="en-US" sz="2400" b="1" dirty="0" smtClean="0"/>
              <a:t>9:47 pm</a:t>
            </a:r>
            <a:endParaRPr lang="en-US" sz="2400" b="1" dirty="0"/>
          </a:p>
        </p:txBody>
      </p:sp>
      <p:sp>
        <p:nvSpPr>
          <p:cNvPr id="45" name="Rectangular Callout 44"/>
          <p:cNvSpPr/>
          <p:nvPr/>
        </p:nvSpPr>
        <p:spPr bwMode="auto">
          <a:xfrm rot="10800000">
            <a:off x="5723521" y="1949630"/>
            <a:ext cx="1262743" cy="609600"/>
          </a:xfrm>
          <a:prstGeom prst="wedgeRectCallout">
            <a:avLst>
              <a:gd name="adj1" fmla="val -123132"/>
              <a:gd name="adj2" fmla="val -5826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charset="-128"/>
            </a:endParaRPr>
          </a:p>
        </p:txBody>
      </p:sp>
      <p:sp>
        <p:nvSpPr>
          <p:cNvPr id="50" name="Rectangle 49"/>
          <p:cNvSpPr/>
          <p:nvPr/>
        </p:nvSpPr>
        <p:spPr>
          <a:xfrm>
            <a:off x="595478" y="1326807"/>
            <a:ext cx="7717838" cy="471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ular Callout 45"/>
          <p:cNvSpPr/>
          <p:nvPr/>
        </p:nvSpPr>
        <p:spPr bwMode="auto">
          <a:xfrm rot="10800000">
            <a:off x="6545486" y="1204114"/>
            <a:ext cx="1262743" cy="609600"/>
          </a:xfrm>
          <a:prstGeom prst="wedgeRectCallout">
            <a:avLst>
              <a:gd name="adj1" fmla="val -67902"/>
              <a:gd name="adj2" fmla="val -90048"/>
            </a:avLst>
          </a:prstGeom>
          <a:solidFill>
            <a:schemeClr val="bg1"/>
          </a:solidFill>
          <a:ln w="28575" cap="flat" cmpd="sng" algn="ctr">
            <a:solidFill>
              <a:srgbClr val="F40C0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charset="-128"/>
            </a:endParaRPr>
          </a:p>
        </p:txBody>
      </p:sp>
      <p:sp>
        <p:nvSpPr>
          <p:cNvPr id="47" name="TextBox 46"/>
          <p:cNvSpPr txBox="1"/>
          <p:nvPr/>
        </p:nvSpPr>
        <p:spPr>
          <a:xfrm>
            <a:off x="6608880" y="1262840"/>
            <a:ext cx="1173668" cy="461665"/>
          </a:xfrm>
          <a:prstGeom prst="rect">
            <a:avLst/>
          </a:prstGeom>
          <a:solidFill>
            <a:schemeClr val="bg1"/>
          </a:solidFill>
        </p:spPr>
        <p:txBody>
          <a:bodyPr wrap="square" lIns="9144" rIns="9144" rtlCol="0">
            <a:spAutoFit/>
          </a:bodyPr>
          <a:lstStyle/>
          <a:p>
            <a:r>
              <a:rPr lang="en-US" sz="2400" b="1" dirty="0" smtClean="0">
                <a:solidFill>
                  <a:srgbClr val="F40C0C"/>
                </a:solidFill>
              </a:rPr>
              <a:t>9:49 pm</a:t>
            </a:r>
            <a:endParaRPr lang="en-US" sz="2400" b="1" dirty="0">
              <a:solidFill>
                <a:srgbClr val="F40C0C"/>
              </a:solidFill>
            </a:endParaRPr>
          </a:p>
        </p:txBody>
      </p:sp>
      <p:sp>
        <p:nvSpPr>
          <p:cNvPr id="51" name="TextBox 50"/>
          <p:cNvSpPr txBox="1"/>
          <p:nvPr/>
        </p:nvSpPr>
        <p:spPr>
          <a:xfrm>
            <a:off x="4748365" y="3172144"/>
            <a:ext cx="1393955" cy="480131"/>
          </a:xfrm>
          <a:prstGeom prst="rect">
            <a:avLst/>
          </a:prstGeom>
          <a:solidFill>
            <a:schemeClr val="bg1"/>
          </a:solidFill>
        </p:spPr>
        <p:txBody>
          <a:bodyPr wrap="square" lIns="9144" tIns="54864" rIns="9144" bIns="54864" rtlCol="0">
            <a:spAutoFit/>
          </a:bodyPr>
          <a:lstStyle/>
          <a:p>
            <a:r>
              <a:rPr lang="en-US" sz="2400" b="1" dirty="0" smtClean="0"/>
              <a:t>9:31 pm     </a:t>
            </a:r>
            <a:endParaRPr lang="en-US" sz="2400" b="1" dirty="0"/>
          </a:p>
        </p:txBody>
      </p:sp>
      <p:sp>
        <p:nvSpPr>
          <p:cNvPr id="58" name="Rectangular Callout 57"/>
          <p:cNvSpPr/>
          <p:nvPr/>
        </p:nvSpPr>
        <p:spPr bwMode="auto">
          <a:xfrm rot="10800000">
            <a:off x="4608534" y="3172144"/>
            <a:ext cx="1579505" cy="511364"/>
          </a:xfrm>
          <a:prstGeom prst="wedgeRectCallout">
            <a:avLst>
              <a:gd name="adj1" fmla="val -46915"/>
              <a:gd name="adj2" fmla="val -94025"/>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charset="-128"/>
            </a:endParaRPr>
          </a:p>
        </p:txBody>
      </p:sp>
      <p:sp>
        <p:nvSpPr>
          <p:cNvPr id="20" name="Rectangle 19"/>
          <p:cNvSpPr/>
          <p:nvPr/>
        </p:nvSpPr>
        <p:spPr>
          <a:xfrm>
            <a:off x="1846358" y="2140431"/>
            <a:ext cx="5524351" cy="3416320"/>
          </a:xfrm>
          <a:prstGeom prst="rect">
            <a:avLst/>
          </a:prstGeom>
          <a:solidFill>
            <a:schemeClr val="bg1"/>
          </a:solidFill>
          <a:ln w="38100">
            <a:solidFill>
              <a:srgbClr val="96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2400" dirty="0" smtClean="0">
                <a:solidFill>
                  <a:srgbClr val="000000"/>
                </a:solidFill>
                <a:latin typeface="Times New Roman" panose="02020603050405020304" pitchFamily="18" charset="0"/>
              </a:rPr>
              <a:t>“Free </a:t>
            </a:r>
            <a:r>
              <a:rPr lang="en-US" sz="2400" dirty="0">
                <a:solidFill>
                  <a:srgbClr val="000000"/>
                </a:solidFill>
                <a:latin typeface="Times New Roman" panose="02020603050405020304" pitchFamily="18" charset="0"/>
              </a:rPr>
              <a:t>gas in the riser represents one of the most dangerous situations on a rig from a standpoint of personnel safety… </a:t>
            </a:r>
            <a:r>
              <a:rPr lang="en-US" sz="2400" dirty="0" smtClean="0">
                <a:solidFill>
                  <a:srgbClr val="000000"/>
                </a:solidFill>
                <a:latin typeface="Times New Roman" panose="02020603050405020304" pitchFamily="18" charset="0"/>
              </a:rPr>
              <a:t>It </a:t>
            </a:r>
            <a:r>
              <a:rPr lang="en-US" sz="2400" dirty="0">
                <a:solidFill>
                  <a:srgbClr val="000000"/>
                </a:solidFill>
                <a:latin typeface="Times New Roman" panose="02020603050405020304" pitchFamily="18" charset="0"/>
              </a:rPr>
              <a:t>is not out of the realm of possibilities that this slow migration of gas in the riser could go unnoticed as the other activities are taking place, and the gas will begin to unload before anyone notices </a:t>
            </a:r>
            <a:r>
              <a:rPr lang="en-US" sz="2400" dirty="0" smtClean="0">
                <a:solidFill>
                  <a:srgbClr val="000000"/>
                </a:solidFill>
                <a:latin typeface="Times New Roman" panose="02020603050405020304" pitchFamily="18" charset="0"/>
              </a:rPr>
              <a:t>it.”</a:t>
            </a:r>
          </a:p>
          <a:p>
            <a:pPr algn="r"/>
            <a:r>
              <a:rPr lang="en-US" sz="2400" dirty="0" smtClean="0">
                <a:solidFill>
                  <a:srgbClr val="000000"/>
                </a:solidFill>
                <a:latin typeface="Times New Roman" panose="02020603050405020304" pitchFamily="18" charset="0"/>
              </a:rPr>
              <a:t>BP Well Control Manual</a:t>
            </a:r>
            <a:endParaRPr lang="en-US" sz="2400" dirty="0"/>
          </a:p>
        </p:txBody>
      </p:sp>
    </p:spTree>
    <p:extLst>
      <p:ext uri="{BB962C8B-B14F-4D97-AF65-F5344CB8AC3E}">
        <p14:creationId xmlns:p14="http://schemas.microsoft.com/office/powerpoint/2010/main" val="3464712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1" name="Picture 13" descr="CSB_PPT_Title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t="16913" b="10000"/>
          <a:stretch/>
        </p:blipFill>
        <p:spPr>
          <a:xfrm>
            <a:off x="4410" y="1600199"/>
            <a:ext cx="9144000" cy="5012271"/>
          </a:xfrm>
          <a:prstGeom prst="rect">
            <a:avLst/>
          </a:prstGeom>
          <a:effectLst>
            <a:outerShdw blurRad="50800" dist="50800" dir="5400000" algn="ctr" rotWithShape="0">
              <a:srgbClr val="000000">
                <a:alpha val="11000"/>
              </a:srgbClr>
            </a:outerShdw>
          </a:effectLst>
        </p:spPr>
      </p:pic>
      <p:sp>
        <p:nvSpPr>
          <p:cNvPr id="7174" name="Text Box 6"/>
          <p:cNvSpPr txBox="1">
            <a:spLocks noChangeArrowheads="1"/>
          </p:cNvSpPr>
          <p:nvPr/>
        </p:nvSpPr>
        <p:spPr bwMode="auto">
          <a:xfrm>
            <a:off x="381000" y="2273808"/>
            <a:ext cx="8153400" cy="2310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ea typeface="ヒラギノ角ゴ Pro W3" charset="-128"/>
              </a:defRPr>
            </a:lvl1pPr>
            <a:lvl2pPr algn="ctr">
              <a:defRPr sz="4400">
                <a:solidFill>
                  <a:schemeClr val="tx2"/>
                </a:solidFill>
                <a:latin typeface="Arial" panose="020B0604020202020204" pitchFamily="34" charset="0"/>
                <a:ea typeface="ヒラギノ角ゴ Pro W3" charset="-128"/>
              </a:defRPr>
            </a:lvl2pPr>
            <a:lvl3pPr algn="ctr">
              <a:defRPr sz="4400">
                <a:solidFill>
                  <a:schemeClr val="tx2"/>
                </a:solidFill>
                <a:latin typeface="Arial" panose="020B0604020202020204" pitchFamily="34" charset="0"/>
                <a:ea typeface="ヒラギノ角ゴ Pro W3" charset="-128"/>
              </a:defRPr>
            </a:lvl3pPr>
            <a:lvl4pPr algn="ctr">
              <a:defRPr sz="4400">
                <a:solidFill>
                  <a:schemeClr val="tx2"/>
                </a:solidFill>
                <a:latin typeface="Arial" panose="020B0604020202020204" pitchFamily="34" charset="0"/>
                <a:ea typeface="ヒラギノ角ゴ Pro W3" charset="-128"/>
              </a:defRPr>
            </a:lvl4pPr>
            <a:lvl5pPr algn="ctr">
              <a:defRPr sz="4400">
                <a:solidFill>
                  <a:schemeClr val="tx2"/>
                </a:solidFill>
                <a:latin typeface="Arial" panose="020B0604020202020204" pitchFamily="34" charset="0"/>
                <a:ea typeface="ヒラギノ角ゴ Pro W3" charset="-128"/>
              </a:defRPr>
            </a:lvl5pPr>
            <a:lvl6pPr marL="457200" algn="ctr" fontAlgn="base">
              <a:spcBef>
                <a:spcPct val="0"/>
              </a:spcBef>
              <a:spcAft>
                <a:spcPct val="0"/>
              </a:spcAft>
              <a:defRPr sz="4400">
                <a:solidFill>
                  <a:schemeClr val="tx2"/>
                </a:solidFill>
                <a:latin typeface="Arial" panose="020B0604020202020204" pitchFamily="34" charset="0"/>
                <a:ea typeface="ヒラギノ角ゴ Pro W3" charset="-128"/>
              </a:defRPr>
            </a:lvl6pPr>
            <a:lvl7pPr marL="914400" algn="ctr" fontAlgn="base">
              <a:spcBef>
                <a:spcPct val="0"/>
              </a:spcBef>
              <a:spcAft>
                <a:spcPct val="0"/>
              </a:spcAft>
              <a:defRPr sz="4400">
                <a:solidFill>
                  <a:schemeClr val="tx2"/>
                </a:solidFill>
                <a:latin typeface="Arial" panose="020B0604020202020204" pitchFamily="34" charset="0"/>
                <a:ea typeface="ヒラギノ角ゴ Pro W3" charset="-128"/>
              </a:defRPr>
            </a:lvl7pPr>
            <a:lvl8pPr marL="1371600" algn="ctr" fontAlgn="base">
              <a:spcBef>
                <a:spcPct val="0"/>
              </a:spcBef>
              <a:spcAft>
                <a:spcPct val="0"/>
              </a:spcAft>
              <a:defRPr sz="4400">
                <a:solidFill>
                  <a:schemeClr val="tx2"/>
                </a:solidFill>
                <a:latin typeface="Arial" panose="020B0604020202020204" pitchFamily="34" charset="0"/>
                <a:ea typeface="ヒラギノ角ゴ Pro W3" charset="-128"/>
              </a:defRPr>
            </a:lvl8pPr>
            <a:lvl9pPr marL="1828800" algn="ctr" fontAlgn="base">
              <a:spcBef>
                <a:spcPct val="0"/>
              </a:spcBef>
              <a:spcAft>
                <a:spcPct val="0"/>
              </a:spcAft>
              <a:defRPr sz="4400">
                <a:solidFill>
                  <a:schemeClr val="tx2"/>
                </a:solidFill>
                <a:latin typeface="Arial" panose="020B0604020202020204" pitchFamily="34" charset="0"/>
                <a:ea typeface="ヒラギノ角ゴ Pro W3" charset="-128"/>
              </a:defRPr>
            </a:lvl9pPr>
          </a:lstStyle>
          <a:p>
            <a:r>
              <a:rPr lang="en-US" altLang="en-US" b="1" dirty="0">
                <a:solidFill>
                  <a:srgbClr val="800408"/>
                </a:solidFill>
              </a:rPr>
              <a:t>Work as Imagined </a:t>
            </a:r>
          </a:p>
          <a:p>
            <a:r>
              <a:rPr lang="en-US" altLang="en-US" b="1" dirty="0" smtClean="0">
                <a:solidFill>
                  <a:srgbClr val="800408"/>
                </a:solidFill>
              </a:rPr>
              <a:t>vs</a:t>
            </a:r>
            <a:endParaRPr lang="en-US" altLang="en-US" b="1" dirty="0">
              <a:solidFill>
                <a:srgbClr val="800408"/>
              </a:solidFill>
            </a:endParaRPr>
          </a:p>
          <a:p>
            <a:r>
              <a:rPr lang="en-US" altLang="en-US" b="1" dirty="0">
                <a:solidFill>
                  <a:srgbClr val="800408"/>
                </a:solidFill>
              </a:rPr>
              <a:t>Work as </a:t>
            </a:r>
            <a:r>
              <a:rPr lang="en-US" altLang="en-US" b="1" dirty="0" smtClean="0">
                <a:solidFill>
                  <a:srgbClr val="800408"/>
                </a:solidFill>
              </a:rPr>
              <a:t>Done                          at Macondo</a:t>
            </a:r>
            <a:endParaRPr lang="en-US" altLang="en-US" b="1" dirty="0">
              <a:solidFill>
                <a:srgbClr val="800408"/>
              </a:solidFill>
            </a:endParaRPr>
          </a:p>
        </p:txBody>
      </p:sp>
    </p:spTree>
    <p:extLst>
      <p:ext uri="{BB962C8B-B14F-4D97-AF65-F5344CB8AC3E}">
        <p14:creationId xmlns:p14="http://schemas.microsoft.com/office/powerpoint/2010/main" val="1721004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5144" t="10000" r="13765" b="54266"/>
          <a:stretch/>
        </p:blipFill>
        <p:spPr>
          <a:xfrm>
            <a:off x="342900" y="1031651"/>
            <a:ext cx="8458200" cy="5501936"/>
          </a:xfrm>
          <a:prstGeom prst="rect">
            <a:avLst/>
          </a:prstGeom>
        </p:spPr>
      </p:pic>
      <p:pic>
        <p:nvPicPr>
          <p:cNvPr id="25" name="Picture 24"/>
          <p:cNvPicPr>
            <a:picLocks noChangeAspect="1"/>
          </p:cNvPicPr>
          <p:nvPr/>
        </p:nvPicPr>
        <p:blipFill>
          <a:blip r:embed="rId5"/>
          <a:stretch>
            <a:fillRect/>
          </a:stretch>
        </p:blipFill>
        <p:spPr>
          <a:xfrm>
            <a:off x="5040343" y="3579969"/>
            <a:ext cx="1714500" cy="1028700"/>
          </a:xfrm>
          <a:prstGeom prst="rect">
            <a:avLst/>
          </a:prstGeom>
        </p:spPr>
      </p:pic>
      <p:pic>
        <p:nvPicPr>
          <p:cNvPr id="26" name="Picture 25"/>
          <p:cNvPicPr>
            <a:picLocks noChangeAspect="1"/>
          </p:cNvPicPr>
          <p:nvPr/>
        </p:nvPicPr>
        <p:blipFill>
          <a:blip r:embed="rId5"/>
          <a:stretch>
            <a:fillRect/>
          </a:stretch>
        </p:blipFill>
        <p:spPr>
          <a:xfrm>
            <a:off x="4945148" y="4006869"/>
            <a:ext cx="1714500" cy="1028700"/>
          </a:xfrm>
          <a:prstGeom prst="rect">
            <a:avLst/>
          </a:prstGeom>
        </p:spPr>
      </p:pic>
      <p:sp>
        <p:nvSpPr>
          <p:cNvPr id="34" name="Text Box 16"/>
          <p:cNvSpPr txBox="1">
            <a:spLocks noChangeArrowheads="1"/>
          </p:cNvSpPr>
          <p:nvPr/>
        </p:nvSpPr>
        <p:spPr bwMode="auto">
          <a:xfrm>
            <a:off x="-93591" y="512057"/>
            <a:ext cx="9331183" cy="630942"/>
          </a:xfrm>
          <a:prstGeom prst="rect">
            <a:avLst/>
          </a:prstGeom>
          <a:noFill/>
          <a:ln w="9525">
            <a:noFill/>
            <a:miter lim="800000"/>
            <a:headEnd/>
            <a:tailEnd/>
          </a:ln>
        </p:spPr>
        <p:txBody>
          <a:bodyPr wrap="square">
            <a:spAutoFit/>
          </a:bodyPr>
          <a:lstStyle/>
          <a:p>
            <a:pPr algn="ctr">
              <a:spcBef>
                <a:spcPct val="50000"/>
              </a:spcBef>
            </a:pPr>
            <a:r>
              <a:rPr lang="en-US" altLang="en-US" sz="3500" b="1" dirty="0" smtClean="0">
                <a:solidFill>
                  <a:srgbClr val="800408"/>
                </a:solidFill>
              </a:rPr>
              <a:t>Natural Gap: Work as Imagined vs Work as Done</a:t>
            </a:r>
            <a:endParaRPr lang="en-US" altLang="en-US" sz="3500" b="1" dirty="0">
              <a:solidFill>
                <a:srgbClr val="800408"/>
              </a:solidFill>
            </a:endParaRPr>
          </a:p>
        </p:txBody>
      </p:sp>
      <p:sp>
        <p:nvSpPr>
          <p:cNvPr id="4" name="Curved Left Arrow 3"/>
          <p:cNvSpPr/>
          <p:nvPr/>
        </p:nvSpPr>
        <p:spPr>
          <a:xfrm rot="17271538">
            <a:off x="3498619" y="1605465"/>
            <a:ext cx="1151964" cy="3530348"/>
          </a:xfrm>
          <a:prstGeom prst="curved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763523" y="3324146"/>
            <a:ext cx="2098791" cy="461665"/>
          </a:xfrm>
          <a:prstGeom prst="rect">
            <a:avLst/>
          </a:prstGeom>
          <a:noFill/>
        </p:spPr>
        <p:txBody>
          <a:bodyPr wrap="square" rtlCol="0">
            <a:spAutoFit/>
          </a:bodyPr>
          <a:lstStyle/>
          <a:p>
            <a:r>
              <a:rPr lang="en-US" sz="2400" b="1" dirty="0" smtClean="0"/>
              <a:t>Design Risk</a:t>
            </a:r>
            <a:endParaRPr lang="en-US" sz="2400" b="1" dirty="0"/>
          </a:p>
        </p:txBody>
      </p:sp>
      <p:sp>
        <p:nvSpPr>
          <p:cNvPr id="14" name="TextBox 13"/>
          <p:cNvSpPr txBox="1"/>
          <p:nvPr/>
        </p:nvSpPr>
        <p:spPr>
          <a:xfrm>
            <a:off x="5964698" y="5306954"/>
            <a:ext cx="2338054" cy="461665"/>
          </a:xfrm>
          <a:prstGeom prst="rect">
            <a:avLst/>
          </a:prstGeom>
          <a:noFill/>
        </p:spPr>
        <p:txBody>
          <a:bodyPr wrap="square" rtlCol="0">
            <a:spAutoFit/>
          </a:bodyPr>
          <a:lstStyle/>
          <a:p>
            <a:r>
              <a:rPr lang="en-US" sz="2400" b="1" dirty="0" smtClean="0"/>
              <a:t>Operational Risk</a:t>
            </a:r>
            <a:endParaRPr lang="en-US" sz="2400" b="1" dirty="0"/>
          </a:p>
        </p:txBody>
      </p:sp>
      <p:sp>
        <p:nvSpPr>
          <p:cNvPr id="8" name="Oval 7"/>
          <p:cNvSpPr/>
          <p:nvPr/>
        </p:nvSpPr>
        <p:spPr>
          <a:xfrm>
            <a:off x="2304288" y="3473387"/>
            <a:ext cx="82296" cy="8229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8062" t="2755" r="85427" b="92416"/>
          <a:stretch/>
        </p:blipFill>
        <p:spPr>
          <a:xfrm>
            <a:off x="3986728" y="4498878"/>
            <a:ext cx="1774596" cy="1698247"/>
          </a:xfrm>
          <a:prstGeom prst="rect">
            <a:avLst/>
          </a:prstGeom>
        </p:spPr>
      </p:pic>
    </p:spTree>
    <p:extLst>
      <p:ext uri="{BB962C8B-B14F-4D97-AF65-F5344CB8AC3E}">
        <p14:creationId xmlns:p14="http://schemas.microsoft.com/office/powerpoint/2010/main" val="323549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5144" t="10000" r="13765" b="54266"/>
          <a:stretch/>
        </p:blipFill>
        <p:spPr>
          <a:xfrm>
            <a:off x="342900" y="1031651"/>
            <a:ext cx="8458200" cy="5501936"/>
          </a:xfrm>
          <a:prstGeom prst="rect">
            <a:avLst/>
          </a:prstGeom>
        </p:spPr>
      </p:pic>
      <p:pic>
        <p:nvPicPr>
          <p:cNvPr id="25" name="Picture 24"/>
          <p:cNvPicPr>
            <a:picLocks noChangeAspect="1"/>
          </p:cNvPicPr>
          <p:nvPr/>
        </p:nvPicPr>
        <p:blipFill>
          <a:blip r:embed="rId5"/>
          <a:stretch>
            <a:fillRect/>
          </a:stretch>
        </p:blipFill>
        <p:spPr>
          <a:xfrm>
            <a:off x="5040343" y="3579969"/>
            <a:ext cx="1714500" cy="1028700"/>
          </a:xfrm>
          <a:prstGeom prst="rect">
            <a:avLst/>
          </a:prstGeom>
        </p:spPr>
      </p:pic>
      <p:pic>
        <p:nvPicPr>
          <p:cNvPr id="26" name="Picture 25"/>
          <p:cNvPicPr>
            <a:picLocks noChangeAspect="1"/>
          </p:cNvPicPr>
          <p:nvPr/>
        </p:nvPicPr>
        <p:blipFill>
          <a:blip r:embed="rId5"/>
          <a:stretch>
            <a:fillRect/>
          </a:stretch>
        </p:blipFill>
        <p:spPr>
          <a:xfrm>
            <a:off x="4945148" y="4006869"/>
            <a:ext cx="1714500" cy="1028700"/>
          </a:xfrm>
          <a:prstGeom prst="rect">
            <a:avLst/>
          </a:prstGeom>
        </p:spPr>
      </p:pic>
      <p:sp>
        <p:nvSpPr>
          <p:cNvPr id="34" name="Text Box 16"/>
          <p:cNvSpPr txBox="1">
            <a:spLocks noChangeArrowheads="1"/>
          </p:cNvSpPr>
          <p:nvPr/>
        </p:nvSpPr>
        <p:spPr bwMode="auto">
          <a:xfrm>
            <a:off x="-93591" y="512057"/>
            <a:ext cx="9331183" cy="630942"/>
          </a:xfrm>
          <a:prstGeom prst="rect">
            <a:avLst/>
          </a:prstGeom>
          <a:noFill/>
          <a:ln w="9525">
            <a:noFill/>
            <a:miter lim="800000"/>
            <a:headEnd/>
            <a:tailEnd/>
          </a:ln>
        </p:spPr>
        <p:txBody>
          <a:bodyPr wrap="square">
            <a:spAutoFit/>
          </a:bodyPr>
          <a:lstStyle/>
          <a:p>
            <a:pPr algn="ctr">
              <a:spcBef>
                <a:spcPct val="50000"/>
              </a:spcBef>
            </a:pPr>
            <a:r>
              <a:rPr lang="en-US" altLang="en-US" sz="3500" b="1" dirty="0" smtClean="0">
                <a:solidFill>
                  <a:srgbClr val="800408"/>
                </a:solidFill>
              </a:rPr>
              <a:t>Natural Gap: Work as Imagined vs Work as Done</a:t>
            </a:r>
            <a:endParaRPr lang="en-US" altLang="en-US" sz="3500" b="1" dirty="0">
              <a:solidFill>
                <a:srgbClr val="800408"/>
              </a:solidFill>
            </a:endParaRPr>
          </a:p>
        </p:txBody>
      </p:sp>
      <p:sp>
        <p:nvSpPr>
          <p:cNvPr id="4" name="Curved Left Arrow 3"/>
          <p:cNvSpPr/>
          <p:nvPr/>
        </p:nvSpPr>
        <p:spPr>
          <a:xfrm rot="17271538">
            <a:off x="3498619" y="1605465"/>
            <a:ext cx="1151964" cy="3530348"/>
          </a:xfrm>
          <a:prstGeom prst="curved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763523" y="3324146"/>
            <a:ext cx="2098791" cy="461665"/>
          </a:xfrm>
          <a:prstGeom prst="rect">
            <a:avLst/>
          </a:prstGeom>
          <a:noFill/>
        </p:spPr>
        <p:txBody>
          <a:bodyPr wrap="square" rtlCol="0">
            <a:spAutoFit/>
          </a:bodyPr>
          <a:lstStyle/>
          <a:p>
            <a:r>
              <a:rPr lang="en-US" sz="2400" b="1" dirty="0" smtClean="0"/>
              <a:t>Design Risk</a:t>
            </a:r>
            <a:endParaRPr lang="en-US" sz="2400" b="1" dirty="0"/>
          </a:p>
        </p:txBody>
      </p:sp>
      <p:sp>
        <p:nvSpPr>
          <p:cNvPr id="14" name="TextBox 13"/>
          <p:cNvSpPr txBox="1"/>
          <p:nvPr/>
        </p:nvSpPr>
        <p:spPr>
          <a:xfrm>
            <a:off x="5964698" y="5306954"/>
            <a:ext cx="2338054" cy="461665"/>
          </a:xfrm>
          <a:prstGeom prst="rect">
            <a:avLst/>
          </a:prstGeom>
          <a:noFill/>
        </p:spPr>
        <p:txBody>
          <a:bodyPr wrap="square" rtlCol="0">
            <a:spAutoFit/>
          </a:bodyPr>
          <a:lstStyle/>
          <a:p>
            <a:r>
              <a:rPr lang="en-US" sz="2400" b="1" dirty="0" smtClean="0"/>
              <a:t>Operational Risk</a:t>
            </a:r>
            <a:endParaRPr lang="en-US" sz="2400" b="1" dirty="0"/>
          </a:p>
        </p:txBody>
      </p:sp>
      <p:sp>
        <p:nvSpPr>
          <p:cNvPr id="8" name="Oval 7"/>
          <p:cNvSpPr/>
          <p:nvPr/>
        </p:nvSpPr>
        <p:spPr>
          <a:xfrm>
            <a:off x="2304288" y="3473387"/>
            <a:ext cx="82296" cy="8229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8062" t="2755" r="85427" b="92416"/>
          <a:stretch/>
        </p:blipFill>
        <p:spPr>
          <a:xfrm>
            <a:off x="3986728" y="4498878"/>
            <a:ext cx="1774596" cy="1698247"/>
          </a:xfrm>
          <a:prstGeom prst="rect">
            <a:avLst/>
          </a:prstGeom>
        </p:spPr>
      </p:pic>
      <p:sp>
        <p:nvSpPr>
          <p:cNvPr id="9" name="TextBox 8"/>
          <p:cNvSpPr txBox="1"/>
          <p:nvPr/>
        </p:nvSpPr>
        <p:spPr>
          <a:xfrm>
            <a:off x="2499796" y="2274838"/>
            <a:ext cx="4144409" cy="2677656"/>
          </a:xfrm>
          <a:prstGeom prst="rect">
            <a:avLst/>
          </a:prstGeom>
          <a:solidFill>
            <a:srgbClr val="EBEAE1"/>
          </a:solidFill>
          <a:ln w="44450">
            <a:solidFill>
              <a:schemeClr val="tx1"/>
            </a:solidFill>
          </a:ln>
          <a:effectLst>
            <a:outerShdw blurRad="50800" dist="279400" dir="2700000" algn="tl" rotWithShape="0">
              <a:prstClr val="black">
                <a:alpha val="40000"/>
              </a:prstClr>
            </a:outerShdw>
          </a:effectLst>
        </p:spPr>
        <p:txBody>
          <a:bodyPr wrap="square" rtlCol="0">
            <a:spAutoFit/>
          </a:bodyPr>
          <a:lstStyle/>
          <a:p>
            <a:r>
              <a:rPr lang="en-US" sz="2400" b="1" dirty="0" smtClean="0">
                <a:solidFill>
                  <a:srgbClr val="960000"/>
                </a:solidFill>
              </a:rPr>
              <a:t>“…it </a:t>
            </a:r>
            <a:r>
              <a:rPr lang="en-US" sz="2400" b="1" dirty="0">
                <a:solidFill>
                  <a:srgbClr val="960000"/>
                </a:solidFill>
              </a:rPr>
              <a:t>is not possible to write a drilling program that foresees all circumstances and covers every detail, or that crewmembers can follow exactly as </a:t>
            </a:r>
            <a:r>
              <a:rPr lang="en-US" sz="2400" b="1" dirty="0" smtClean="0">
                <a:solidFill>
                  <a:srgbClr val="960000"/>
                </a:solidFill>
              </a:rPr>
              <a:t>written”</a:t>
            </a:r>
          </a:p>
          <a:p>
            <a:pPr algn="r"/>
            <a:r>
              <a:rPr lang="en-US" sz="2400" b="1" dirty="0" smtClean="0">
                <a:solidFill>
                  <a:srgbClr val="960000"/>
                </a:solidFill>
              </a:rPr>
              <a:t>CSB Macondo report</a:t>
            </a:r>
            <a:endParaRPr lang="en-US" sz="2400" b="1" dirty="0">
              <a:solidFill>
                <a:srgbClr val="960000"/>
              </a:solidFill>
            </a:endParaRPr>
          </a:p>
        </p:txBody>
      </p:sp>
    </p:spTree>
    <p:extLst>
      <p:ext uri="{BB962C8B-B14F-4D97-AF65-F5344CB8AC3E}">
        <p14:creationId xmlns:p14="http://schemas.microsoft.com/office/powerpoint/2010/main" val="3030258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9972"/>
          <a:stretch/>
        </p:blipFill>
        <p:spPr bwMode="auto">
          <a:xfrm>
            <a:off x="0" y="1923592"/>
            <a:ext cx="9192401" cy="4655126"/>
          </a:xfrm>
          <a:prstGeom prst="rect">
            <a:avLst/>
          </a:prstGeom>
          <a:ln>
            <a:noFill/>
          </a:ln>
          <a:extLst>
            <a:ext uri="{53640926-AAD7-44D8-BBD7-CCE9431645EC}">
              <a14:shadowObscured xmlns:a14="http://schemas.microsoft.com/office/drawing/2010/main"/>
            </a:ext>
          </a:extLst>
        </p:spPr>
      </p:pic>
      <p:cxnSp>
        <p:nvCxnSpPr>
          <p:cNvPr id="9" name="Straight Connector 8"/>
          <p:cNvCxnSpPr/>
          <p:nvPr/>
        </p:nvCxnSpPr>
        <p:spPr>
          <a:xfrm flipH="1" flipV="1">
            <a:off x="3006436" y="4313350"/>
            <a:ext cx="6929" cy="2135909"/>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27663" y="4883702"/>
            <a:ext cx="5902038" cy="461665"/>
          </a:xfrm>
          <a:prstGeom prst="rect">
            <a:avLst/>
          </a:prstGeom>
          <a:noFill/>
        </p:spPr>
        <p:txBody>
          <a:bodyPr wrap="square" rtlCol="0">
            <a:spAutoFit/>
          </a:bodyPr>
          <a:lstStyle/>
          <a:p>
            <a:pPr algn="ctr"/>
            <a:r>
              <a:rPr lang="en-US" sz="2400" b="1" dirty="0" smtClean="0">
                <a:solidFill>
                  <a:srgbClr val="FF0000"/>
                </a:solidFill>
              </a:rPr>
              <a:t>New Learnings</a:t>
            </a:r>
            <a:endParaRPr lang="en-US" sz="2400" b="1" dirty="0">
              <a:solidFill>
                <a:srgbClr val="FF0000"/>
              </a:solidFill>
            </a:endParaRPr>
          </a:p>
        </p:txBody>
      </p:sp>
      <p:cxnSp>
        <p:nvCxnSpPr>
          <p:cNvPr id="14" name="Straight Arrow Connector 13"/>
          <p:cNvCxnSpPr/>
          <p:nvPr/>
        </p:nvCxnSpPr>
        <p:spPr>
          <a:xfrm>
            <a:off x="3013365" y="5721896"/>
            <a:ext cx="6130635" cy="41564"/>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 Box 16"/>
          <p:cNvSpPr txBox="1">
            <a:spLocks noChangeArrowheads="1"/>
          </p:cNvSpPr>
          <p:nvPr/>
        </p:nvSpPr>
        <p:spPr bwMode="auto">
          <a:xfrm>
            <a:off x="990600" y="777154"/>
            <a:ext cx="7162800" cy="62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3500" b="1" dirty="0" smtClean="0">
                <a:solidFill>
                  <a:srgbClr val="800408"/>
                </a:solidFill>
              </a:rPr>
              <a:t>Macondo Investigations Timeline</a:t>
            </a:r>
            <a:endParaRPr lang="en-US" altLang="en-US" sz="3500" b="1" dirty="0">
              <a:solidFill>
                <a:srgbClr val="800408"/>
              </a:solidFill>
            </a:endParaRPr>
          </a:p>
        </p:txBody>
      </p:sp>
      <p:cxnSp>
        <p:nvCxnSpPr>
          <p:cNvPr id="7" name="Straight Connector 6"/>
          <p:cNvCxnSpPr/>
          <p:nvPr/>
        </p:nvCxnSpPr>
        <p:spPr>
          <a:xfrm>
            <a:off x="5753100" y="3293745"/>
            <a:ext cx="3810" cy="834390"/>
          </a:xfrm>
          <a:prstGeom prst="line">
            <a:avLst/>
          </a:prstGeom>
          <a:ln w="38100">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60721" y="3126648"/>
            <a:ext cx="1645919" cy="646331"/>
          </a:xfrm>
          <a:prstGeom prst="rect">
            <a:avLst/>
          </a:prstGeom>
          <a:noFill/>
        </p:spPr>
        <p:txBody>
          <a:bodyPr wrap="square" rtlCol="0">
            <a:spAutoFit/>
          </a:bodyPr>
          <a:lstStyle/>
          <a:p>
            <a:r>
              <a:rPr lang="en-US" sz="1200" b="1" u="sng" dirty="0" smtClean="0">
                <a:solidFill>
                  <a:srgbClr val="FF0000"/>
                </a:solidFill>
              </a:rPr>
              <a:t>June 2014</a:t>
            </a:r>
          </a:p>
          <a:p>
            <a:r>
              <a:rPr lang="en-US" sz="1200" b="1" dirty="0" smtClean="0">
                <a:solidFill>
                  <a:srgbClr val="FF0000"/>
                </a:solidFill>
              </a:rPr>
              <a:t>Vol. 1 &amp; 2 CSB Macondo Report</a:t>
            </a:r>
            <a:endParaRPr lang="en-US" sz="1200" b="1" dirty="0">
              <a:solidFill>
                <a:srgbClr val="FF0000"/>
              </a:solidFill>
            </a:endParaRPr>
          </a:p>
        </p:txBody>
      </p:sp>
      <p:cxnSp>
        <p:nvCxnSpPr>
          <p:cNvPr id="17" name="Straight Connector 16"/>
          <p:cNvCxnSpPr/>
          <p:nvPr/>
        </p:nvCxnSpPr>
        <p:spPr>
          <a:xfrm flipV="1">
            <a:off x="8937131" y="3671529"/>
            <a:ext cx="3810" cy="834390"/>
          </a:xfrm>
          <a:prstGeom prst="line">
            <a:avLst/>
          </a:prstGeom>
          <a:ln w="38100">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325076" y="4418438"/>
            <a:ext cx="1645919" cy="461665"/>
          </a:xfrm>
          <a:prstGeom prst="rect">
            <a:avLst/>
          </a:prstGeom>
          <a:noFill/>
        </p:spPr>
        <p:txBody>
          <a:bodyPr wrap="square" rtlCol="0">
            <a:spAutoFit/>
          </a:bodyPr>
          <a:lstStyle/>
          <a:p>
            <a:pPr algn="r"/>
            <a:r>
              <a:rPr lang="en-US" sz="1200" b="1" u="sng" dirty="0" smtClean="0">
                <a:solidFill>
                  <a:srgbClr val="FF0000"/>
                </a:solidFill>
              </a:rPr>
              <a:t>April 2016</a:t>
            </a:r>
          </a:p>
          <a:p>
            <a:pPr algn="r"/>
            <a:r>
              <a:rPr lang="en-US" sz="1200" b="1" dirty="0" smtClean="0">
                <a:solidFill>
                  <a:srgbClr val="FF0000"/>
                </a:solidFill>
              </a:rPr>
              <a:t>Final Vol. 3 &amp; 4</a:t>
            </a:r>
            <a:endParaRPr lang="en-US" sz="1200" b="1" dirty="0">
              <a:solidFill>
                <a:srgbClr val="FF0000"/>
              </a:solidFill>
            </a:endParaRPr>
          </a:p>
        </p:txBody>
      </p:sp>
    </p:spTree>
    <p:extLst>
      <p:ext uri="{BB962C8B-B14F-4D97-AF65-F5344CB8AC3E}">
        <p14:creationId xmlns:p14="http://schemas.microsoft.com/office/powerpoint/2010/main" val="2567011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5144" t="10000" r="13765" b="54266"/>
          <a:stretch/>
        </p:blipFill>
        <p:spPr>
          <a:xfrm>
            <a:off x="342900" y="1053423"/>
            <a:ext cx="8458200" cy="5501936"/>
          </a:xfrm>
          <a:prstGeom prst="rect">
            <a:avLst/>
          </a:prstGeom>
        </p:spPr>
      </p:pic>
      <p:pic>
        <p:nvPicPr>
          <p:cNvPr id="25" name="Picture 24"/>
          <p:cNvPicPr>
            <a:picLocks noChangeAspect="1"/>
          </p:cNvPicPr>
          <p:nvPr/>
        </p:nvPicPr>
        <p:blipFill>
          <a:blip r:embed="rId5"/>
          <a:stretch>
            <a:fillRect/>
          </a:stretch>
        </p:blipFill>
        <p:spPr>
          <a:xfrm>
            <a:off x="5040343" y="3579969"/>
            <a:ext cx="1714500" cy="1028700"/>
          </a:xfrm>
          <a:prstGeom prst="rect">
            <a:avLst/>
          </a:prstGeom>
        </p:spPr>
      </p:pic>
      <p:pic>
        <p:nvPicPr>
          <p:cNvPr id="26" name="Picture 25"/>
          <p:cNvPicPr>
            <a:picLocks noChangeAspect="1"/>
          </p:cNvPicPr>
          <p:nvPr/>
        </p:nvPicPr>
        <p:blipFill>
          <a:blip r:embed="rId5"/>
          <a:stretch>
            <a:fillRect/>
          </a:stretch>
        </p:blipFill>
        <p:spPr>
          <a:xfrm>
            <a:off x="4945148" y="4006869"/>
            <a:ext cx="1714500" cy="1028700"/>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8062" t="2755" r="85427" b="92416"/>
          <a:stretch/>
        </p:blipFill>
        <p:spPr>
          <a:xfrm>
            <a:off x="3986728" y="4498878"/>
            <a:ext cx="1774596" cy="1698247"/>
          </a:xfrm>
          <a:prstGeom prst="rect">
            <a:avLst/>
          </a:prstGeom>
        </p:spPr>
      </p:pic>
      <p:sp>
        <p:nvSpPr>
          <p:cNvPr id="32" name="TextBox 31"/>
          <p:cNvSpPr txBox="1"/>
          <p:nvPr/>
        </p:nvSpPr>
        <p:spPr>
          <a:xfrm>
            <a:off x="543973" y="1142999"/>
            <a:ext cx="2788920" cy="3139321"/>
          </a:xfrm>
          <a:prstGeom prst="rect">
            <a:avLst/>
          </a:prstGeom>
          <a:solidFill>
            <a:schemeClr val="bg1">
              <a:alpha val="41000"/>
            </a:schemeClr>
          </a:solidFill>
        </p:spPr>
        <p:txBody>
          <a:bodyPr wrap="square" rtlCol="0">
            <a:spAutoFit/>
          </a:bodyPr>
          <a:lstStyle/>
          <a:p>
            <a:r>
              <a:rPr lang="en-US" sz="2200" b="1" dirty="0" smtClean="0"/>
              <a:t>[the negative test procedure] “broad, operational guidelines” [and the crew would use] “the method consistent with their regular practice on prior wells.” BP</a:t>
            </a:r>
            <a:endParaRPr lang="en-US" sz="2200" b="1" dirty="0"/>
          </a:p>
        </p:txBody>
      </p:sp>
      <p:sp>
        <p:nvSpPr>
          <p:cNvPr id="33" name="TextBox 32"/>
          <p:cNvSpPr txBox="1"/>
          <p:nvPr/>
        </p:nvSpPr>
        <p:spPr>
          <a:xfrm>
            <a:off x="5836755" y="4162696"/>
            <a:ext cx="3201514" cy="430887"/>
          </a:xfrm>
          <a:prstGeom prst="rect">
            <a:avLst/>
          </a:prstGeom>
          <a:solidFill>
            <a:schemeClr val="bg1">
              <a:alpha val="78000"/>
            </a:schemeClr>
          </a:solidFill>
        </p:spPr>
        <p:txBody>
          <a:bodyPr wrap="square" rtlCol="0">
            <a:spAutoFit/>
          </a:bodyPr>
          <a:lstStyle/>
          <a:p>
            <a:r>
              <a:rPr lang="en-US" sz="2200" b="1" dirty="0" smtClean="0"/>
              <a:t>“BP was responsible </a:t>
            </a:r>
            <a:endParaRPr lang="en-US" sz="2200" b="1" dirty="0"/>
          </a:p>
        </p:txBody>
      </p:sp>
      <p:sp>
        <p:nvSpPr>
          <p:cNvPr id="34" name="Text Box 16"/>
          <p:cNvSpPr txBox="1">
            <a:spLocks noChangeArrowheads="1"/>
          </p:cNvSpPr>
          <p:nvPr/>
        </p:nvSpPr>
        <p:spPr bwMode="auto">
          <a:xfrm>
            <a:off x="-93591" y="512057"/>
            <a:ext cx="9331183" cy="630942"/>
          </a:xfrm>
          <a:prstGeom prst="rect">
            <a:avLst/>
          </a:prstGeom>
          <a:noFill/>
          <a:ln w="9525">
            <a:noFill/>
            <a:miter lim="800000"/>
            <a:headEnd/>
            <a:tailEnd/>
          </a:ln>
        </p:spPr>
        <p:txBody>
          <a:bodyPr wrap="square">
            <a:spAutoFit/>
          </a:bodyPr>
          <a:lstStyle/>
          <a:p>
            <a:pPr algn="ctr">
              <a:spcBef>
                <a:spcPct val="50000"/>
              </a:spcBef>
            </a:pPr>
            <a:r>
              <a:rPr lang="en-US" altLang="en-US" sz="3500" b="1" dirty="0" smtClean="0">
                <a:solidFill>
                  <a:srgbClr val="800408"/>
                </a:solidFill>
              </a:rPr>
              <a:t>Macondo Gap</a:t>
            </a:r>
            <a:endParaRPr lang="en-US" altLang="en-US" sz="3500" b="1" dirty="0">
              <a:solidFill>
                <a:srgbClr val="800408"/>
              </a:solidFill>
            </a:endParaRPr>
          </a:p>
        </p:txBody>
      </p:sp>
      <p:sp>
        <p:nvSpPr>
          <p:cNvPr id="35" name="TextBox 34"/>
          <p:cNvSpPr txBox="1"/>
          <p:nvPr/>
        </p:nvSpPr>
        <p:spPr>
          <a:xfrm>
            <a:off x="5827247" y="4485414"/>
            <a:ext cx="3316753" cy="2123658"/>
          </a:xfrm>
          <a:prstGeom prst="rect">
            <a:avLst/>
          </a:prstGeom>
          <a:solidFill>
            <a:schemeClr val="bg1">
              <a:alpha val="78000"/>
            </a:schemeClr>
          </a:solidFill>
        </p:spPr>
        <p:txBody>
          <a:bodyPr wrap="square" rtlCol="0">
            <a:spAutoFit/>
          </a:bodyPr>
          <a:lstStyle/>
          <a:p>
            <a:r>
              <a:rPr lang="en-US" sz="2200" b="1" dirty="0" smtClean="0"/>
              <a:t>developing detailed plans as to where and how the Macondo well was to be drilled…and for obtaining approval of those plans from MMS.” TO</a:t>
            </a:r>
            <a:endParaRPr lang="en-US" sz="2200" b="1" dirty="0"/>
          </a:p>
        </p:txBody>
      </p:sp>
      <p:sp>
        <p:nvSpPr>
          <p:cNvPr id="37" name="Oval 36"/>
          <p:cNvSpPr/>
          <p:nvPr/>
        </p:nvSpPr>
        <p:spPr>
          <a:xfrm>
            <a:off x="2304288" y="3473387"/>
            <a:ext cx="82296" cy="8229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urved Left Arrow 37"/>
          <p:cNvSpPr/>
          <p:nvPr/>
        </p:nvSpPr>
        <p:spPr>
          <a:xfrm rot="17271538">
            <a:off x="3498619" y="1605465"/>
            <a:ext cx="1151964" cy="3530348"/>
          </a:xfrm>
          <a:prstGeom prst="curvedLeftArrow">
            <a:avLst/>
          </a:prstGeom>
          <a:solidFill>
            <a:srgbClr val="C00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61920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1" name="Picture 13" descr="CSB_PPT_Title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t="16913" b="10000"/>
          <a:stretch/>
        </p:blipFill>
        <p:spPr>
          <a:xfrm>
            <a:off x="4410" y="1600199"/>
            <a:ext cx="9144000" cy="5012271"/>
          </a:xfrm>
          <a:prstGeom prst="rect">
            <a:avLst/>
          </a:prstGeom>
          <a:effectLst>
            <a:outerShdw blurRad="50800" dist="50800" dir="5400000" algn="ctr" rotWithShape="0">
              <a:srgbClr val="000000">
                <a:alpha val="11000"/>
              </a:srgbClr>
            </a:outerShdw>
          </a:effectLst>
        </p:spPr>
      </p:pic>
      <p:sp>
        <p:nvSpPr>
          <p:cNvPr id="7174" name="Text Box 6"/>
          <p:cNvSpPr txBox="1">
            <a:spLocks noChangeArrowheads="1"/>
          </p:cNvSpPr>
          <p:nvPr/>
        </p:nvSpPr>
        <p:spPr bwMode="auto">
          <a:xfrm>
            <a:off x="381000" y="2273808"/>
            <a:ext cx="8153400" cy="2310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ea typeface="ヒラギノ角ゴ Pro W3" charset="-128"/>
              </a:defRPr>
            </a:lvl1pPr>
            <a:lvl2pPr algn="ctr">
              <a:defRPr sz="4400">
                <a:solidFill>
                  <a:schemeClr val="tx2"/>
                </a:solidFill>
                <a:latin typeface="Arial" panose="020B0604020202020204" pitchFamily="34" charset="0"/>
                <a:ea typeface="ヒラギノ角ゴ Pro W3" charset="-128"/>
              </a:defRPr>
            </a:lvl2pPr>
            <a:lvl3pPr algn="ctr">
              <a:defRPr sz="4400">
                <a:solidFill>
                  <a:schemeClr val="tx2"/>
                </a:solidFill>
                <a:latin typeface="Arial" panose="020B0604020202020204" pitchFamily="34" charset="0"/>
                <a:ea typeface="ヒラギノ角ゴ Pro W3" charset="-128"/>
              </a:defRPr>
            </a:lvl3pPr>
            <a:lvl4pPr algn="ctr">
              <a:defRPr sz="4400">
                <a:solidFill>
                  <a:schemeClr val="tx2"/>
                </a:solidFill>
                <a:latin typeface="Arial" panose="020B0604020202020204" pitchFamily="34" charset="0"/>
                <a:ea typeface="ヒラギノ角ゴ Pro W3" charset="-128"/>
              </a:defRPr>
            </a:lvl4pPr>
            <a:lvl5pPr algn="ctr">
              <a:defRPr sz="4400">
                <a:solidFill>
                  <a:schemeClr val="tx2"/>
                </a:solidFill>
                <a:latin typeface="Arial" panose="020B0604020202020204" pitchFamily="34" charset="0"/>
                <a:ea typeface="ヒラギノ角ゴ Pro W3" charset="-128"/>
              </a:defRPr>
            </a:lvl5pPr>
            <a:lvl6pPr marL="457200" algn="ctr" fontAlgn="base">
              <a:spcBef>
                <a:spcPct val="0"/>
              </a:spcBef>
              <a:spcAft>
                <a:spcPct val="0"/>
              </a:spcAft>
              <a:defRPr sz="4400">
                <a:solidFill>
                  <a:schemeClr val="tx2"/>
                </a:solidFill>
                <a:latin typeface="Arial" panose="020B0604020202020204" pitchFamily="34" charset="0"/>
                <a:ea typeface="ヒラギノ角ゴ Pro W3" charset="-128"/>
              </a:defRPr>
            </a:lvl6pPr>
            <a:lvl7pPr marL="914400" algn="ctr" fontAlgn="base">
              <a:spcBef>
                <a:spcPct val="0"/>
              </a:spcBef>
              <a:spcAft>
                <a:spcPct val="0"/>
              </a:spcAft>
              <a:defRPr sz="4400">
                <a:solidFill>
                  <a:schemeClr val="tx2"/>
                </a:solidFill>
                <a:latin typeface="Arial" panose="020B0604020202020204" pitchFamily="34" charset="0"/>
                <a:ea typeface="ヒラギノ角ゴ Pro W3" charset="-128"/>
              </a:defRPr>
            </a:lvl7pPr>
            <a:lvl8pPr marL="1371600" algn="ctr" fontAlgn="base">
              <a:spcBef>
                <a:spcPct val="0"/>
              </a:spcBef>
              <a:spcAft>
                <a:spcPct val="0"/>
              </a:spcAft>
              <a:defRPr sz="4400">
                <a:solidFill>
                  <a:schemeClr val="tx2"/>
                </a:solidFill>
                <a:latin typeface="Arial" panose="020B0604020202020204" pitchFamily="34" charset="0"/>
                <a:ea typeface="ヒラギノ角ゴ Pro W3" charset="-128"/>
              </a:defRPr>
            </a:lvl8pPr>
            <a:lvl9pPr marL="1828800" algn="ctr" fontAlgn="base">
              <a:spcBef>
                <a:spcPct val="0"/>
              </a:spcBef>
              <a:spcAft>
                <a:spcPct val="0"/>
              </a:spcAft>
              <a:defRPr sz="4400">
                <a:solidFill>
                  <a:schemeClr val="tx2"/>
                </a:solidFill>
                <a:latin typeface="Arial" panose="020B0604020202020204" pitchFamily="34" charset="0"/>
                <a:ea typeface="ヒラギノ角ゴ Pro W3" charset="-128"/>
              </a:defRPr>
            </a:lvl9pPr>
          </a:lstStyle>
          <a:p>
            <a:r>
              <a:rPr lang="en-US" b="1" dirty="0" smtClean="0">
                <a:solidFill>
                  <a:srgbClr val="800408"/>
                </a:solidFill>
              </a:rPr>
              <a:t>Managing the Gap</a:t>
            </a:r>
            <a:endParaRPr lang="en-US" altLang="en-US" dirty="0">
              <a:solidFill>
                <a:srgbClr val="C00000"/>
              </a:solidFill>
            </a:endParaRPr>
          </a:p>
        </p:txBody>
      </p:sp>
    </p:spTree>
    <p:extLst>
      <p:ext uri="{BB962C8B-B14F-4D97-AF65-F5344CB8AC3E}">
        <p14:creationId xmlns:p14="http://schemas.microsoft.com/office/powerpoint/2010/main" val="3488791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208" name="Text Box 16"/>
          <p:cNvSpPr txBox="1">
            <a:spLocks noChangeArrowheads="1"/>
          </p:cNvSpPr>
          <p:nvPr/>
        </p:nvSpPr>
        <p:spPr bwMode="auto">
          <a:xfrm>
            <a:off x="0" y="530352"/>
            <a:ext cx="8033657" cy="630942"/>
          </a:xfrm>
          <a:prstGeom prst="rect">
            <a:avLst/>
          </a:prstGeom>
          <a:noFill/>
          <a:ln w="9525">
            <a:noFill/>
            <a:miter lim="800000"/>
            <a:headEnd/>
            <a:tailEnd/>
          </a:ln>
        </p:spPr>
        <p:txBody>
          <a:bodyPr wrap="square">
            <a:spAutoFit/>
          </a:bodyPr>
          <a:lstStyle/>
          <a:p>
            <a:pPr>
              <a:spcBef>
                <a:spcPct val="50000"/>
              </a:spcBef>
            </a:pPr>
            <a:r>
              <a:rPr lang="en-US" altLang="en-US" sz="3500" b="1" dirty="0" smtClean="0">
                <a:solidFill>
                  <a:srgbClr val="800408"/>
                </a:solidFill>
              </a:rPr>
              <a:t>Policy vs Actuality (Transocean)</a:t>
            </a:r>
            <a:endParaRPr lang="en-US" altLang="en-US" sz="3500" b="1" dirty="0">
              <a:solidFill>
                <a:srgbClr val="800408"/>
              </a:solidFill>
            </a:endParaRPr>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8001" t="18666" r="19305" b="26175"/>
          <a:stretch/>
        </p:blipFill>
        <p:spPr>
          <a:xfrm>
            <a:off x="4187407" y="1112696"/>
            <a:ext cx="4630784" cy="5272383"/>
          </a:xfrm>
          <a:prstGeom prst="rect">
            <a:avLst/>
          </a:prstGeom>
          <a:ln w="12700">
            <a:solidFill>
              <a:schemeClr val="tx1"/>
            </a:solidFill>
          </a:ln>
          <a:effectLst>
            <a:outerShdw blurRad="50800" dist="241300" dir="2700000" algn="tl" rotWithShape="0">
              <a:prstClr val="black">
                <a:alpha val="40000"/>
              </a:prstClr>
            </a:outerShdw>
          </a:effectLst>
          <a:scene3d>
            <a:camera prst="orthographicFront"/>
            <a:lightRig rig="threePt" dir="t"/>
          </a:scene3d>
          <a:sp3d>
            <a:bevelT w="0" h="0"/>
          </a:sp3d>
        </p:spPr>
      </p:pic>
      <p:cxnSp>
        <p:nvCxnSpPr>
          <p:cNvPr id="12" name="Straight Arrow Connector 11"/>
          <p:cNvCxnSpPr/>
          <p:nvPr/>
        </p:nvCxnSpPr>
        <p:spPr>
          <a:xfrm flipH="1" flipV="1">
            <a:off x="4234725" y="2604359"/>
            <a:ext cx="1330542" cy="216653"/>
          </a:xfrm>
          <a:prstGeom prst="straightConnector1">
            <a:avLst/>
          </a:prstGeom>
          <a:ln w="139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470084" y="3087166"/>
            <a:ext cx="1395723" cy="216683"/>
          </a:xfrm>
          <a:prstGeom prst="straightConnector1">
            <a:avLst/>
          </a:prstGeom>
          <a:ln w="139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879771" y="1189789"/>
            <a:ext cx="0" cy="1051977"/>
          </a:xfrm>
          <a:prstGeom prst="straightConnector1">
            <a:avLst/>
          </a:prstGeom>
          <a:ln w="139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 y="1035430"/>
            <a:ext cx="4038600" cy="5262979"/>
          </a:xfrm>
          <a:prstGeom prst="rect">
            <a:avLst/>
          </a:prstGeom>
          <a:noFill/>
        </p:spPr>
        <p:txBody>
          <a:bodyPr wrap="square" rtlCol="0">
            <a:spAutoFit/>
          </a:bodyPr>
          <a:lstStyle/>
          <a:p>
            <a:pPr marL="342900" indent="-342900">
              <a:buClr>
                <a:srgbClr val="960000"/>
              </a:buClr>
              <a:buFont typeface="Arial" panose="020B0604020202020204" pitchFamily="34" charset="0"/>
              <a:buChar char="•"/>
            </a:pPr>
            <a:r>
              <a:rPr lang="en-US" sz="2400" b="1" dirty="0" smtClean="0"/>
              <a:t>“essential </a:t>
            </a:r>
            <a:r>
              <a:rPr lang="en-US" sz="2400" b="1" dirty="0"/>
              <a:t>to verify that </a:t>
            </a:r>
            <a:r>
              <a:rPr lang="en-US" sz="2400" b="1" dirty="0" smtClean="0"/>
              <a:t>the [ MGS] is capable </a:t>
            </a:r>
            <a:r>
              <a:rPr lang="en-US" sz="2400" b="1" dirty="0"/>
              <a:t>of handling </a:t>
            </a:r>
            <a:r>
              <a:rPr lang="en-US" sz="2400" b="1" dirty="0" smtClean="0"/>
              <a:t>[…] a </a:t>
            </a:r>
            <a:r>
              <a:rPr lang="en-US" sz="2400" b="1" dirty="0"/>
              <a:t>severe kick. The relevant information of the well </a:t>
            </a:r>
            <a:r>
              <a:rPr lang="en-US" sz="2400" b="1" dirty="0" smtClean="0"/>
              <a:t>[…] </a:t>
            </a:r>
            <a:r>
              <a:rPr lang="en-US" sz="2400" b="1" dirty="0"/>
              <a:t>should be obtained from the Operator </a:t>
            </a:r>
            <a:r>
              <a:rPr lang="en-US" sz="2400" b="1" dirty="0" smtClean="0"/>
              <a:t>[…].”</a:t>
            </a:r>
          </a:p>
          <a:p>
            <a:pPr marL="342900" indent="-342900">
              <a:buClr>
                <a:srgbClr val="960000"/>
              </a:buClr>
              <a:buFont typeface="Arial" panose="020B0604020202020204" pitchFamily="34" charset="0"/>
              <a:buChar char="•"/>
            </a:pPr>
            <a:endParaRPr lang="en-US" sz="2400" b="1" dirty="0"/>
          </a:p>
          <a:p>
            <a:pPr marL="342900" indent="-342900">
              <a:buClr>
                <a:srgbClr val="960000"/>
              </a:buClr>
              <a:buFont typeface="Arial" panose="020B0604020202020204" pitchFamily="34" charset="0"/>
              <a:buChar char="•"/>
            </a:pPr>
            <a:r>
              <a:rPr lang="en-US" sz="2400" b="1" dirty="0" smtClean="0"/>
              <a:t>2009: Gas in </a:t>
            </a:r>
            <a:r>
              <a:rPr lang="en-US" sz="2400" b="1" dirty="0"/>
              <a:t>riser is “the biggest concern” for improving well control</a:t>
            </a:r>
          </a:p>
          <a:p>
            <a:pPr marL="342900" indent="-342900">
              <a:buClr>
                <a:srgbClr val="960000"/>
              </a:buClr>
              <a:buFont typeface="Arial" panose="020B0604020202020204" pitchFamily="34" charset="0"/>
              <a:buChar char="•"/>
            </a:pPr>
            <a:endParaRPr lang="en-US" sz="2400" dirty="0"/>
          </a:p>
          <a:p>
            <a:pPr marL="342900" indent="-342900">
              <a:buClr>
                <a:srgbClr val="960000"/>
              </a:buClr>
              <a:buFont typeface="Arial" panose="020B0604020202020204" pitchFamily="34" charset="0"/>
              <a:buChar char="•"/>
            </a:pPr>
            <a:r>
              <a:rPr lang="en-US" sz="2400" b="1" dirty="0" smtClean="0"/>
              <a:t>Diverter drills “improve </a:t>
            </a:r>
            <a:r>
              <a:rPr lang="en-US" sz="2400" b="1" dirty="0"/>
              <a:t>the crew’s reaction </a:t>
            </a:r>
            <a:r>
              <a:rPr lang="en-US" sz="2400" b="1" dirty="0" smtClean="0"/>
              <a:t>time”</a:t>
            </a:r>
            <a:endParaRPr lang="en-US" sz="2400" b="1" dirty="0"/>
          </a:p>
        </p:txBody>
      </p:sp>
    </p:spTree>
    <p:extLst>
      <p:ext uri="{BB962C8B-B14F-4D97-AF65-F5344CB8AC3E}">
        <p14:creationId xmlns:p14="http://schemas.microsoft.com/office/powerpoint/2010/main" val="34464631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208" name="Text Box 16"/>
          <p:cNvSpPr txBox="1">
            <a:spLocks noChangeArrowheads="1"/>
          </p:cNvSpPr>
          <p:nvPr/>
        </p:nvSpPr>
        <p:spPr bwMode="auto">
          <a:xfrm>
            <a:off x="0" y="530352"/>
            <a:ext cx="8033657" cy="630942"/>
          </a:xfrm>
          <a:prstGeom prst="rect">
            <a:avLst/>
          </a:prstGeom>
          <a:noFill/>
          <a:ln w="9525">
            <a:noFill/>
            <a:miter lim="800000"/>
            <a:headEnd/>
            <a:tailEnd/>
          </a:ln>
        </p:spPr>
        <p:txBody>
          <a:bodyPr wrap="square">
            <a:spAutoFit/>
          </a:bodyPr>
          <a:lstStyle/>
          <a:p>
            <a:pPr>
              <a:spcBef>
                <a:spcPct val="50000"/>
              </a:spcBef>
            </a:pPr>
            <a:r>
              <a:rPr lang="en-US" altLang="en-US" sz="3500" b="1" dirty="0">
                <a:solidFill>
                  <a:srgbClr val="800408"/>
                </a:solidFill>
              </a:rPr>
              <a:t>Policy vs Actuality (Transocean)</a:t>
            </a:r>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8001" t="18666" r="19305" b="26175"/>
          <a:stretch/>
        </p:blipFill>
        <p:spPr>
          <a:xfrm>
            <a:off x="4187407" y="1112696"/>
            <a:ext cx="4630784" cy="5272383"/>
          </a:xfrm>
          <a:prstGeom prst="rect">
            <a:avLst/>
          </a:prstGeom>
          <a:ln w="12700">
            <a:solidFill>
              <a:schemeClr val="tx1"/>
            </a:solidFill>
          </a:ln>
          <a:effectLst>
            <a:outerShdw blurRad="50800" dist="241300" dir="2700000" algn="tl" rotWithShape="0">
              <a:prstClr val="black">
                <a:alpha val="40000"/>
              </a:prstClr>
            </a:outerShdw>
          </a:effectLst>
          <a:scene3d>
            <a:camera prst="orthographicFront"/>
            <a:lightRig rig="threePt" dir="t"/>
          </a:scene3d>
          <a:sp3d>
            <a:bevelT w="0" h="0"/>
          </a:sp3d>
        </p:spPr>
      </p:pic>
      <p:cxnSp>
        <p:nvCxnSpPr>
          <p:cNvPr id="12" name="Straight Arrow Connector 11"/>
          <p:cNvCxnSpPr/>
          <p:nvPr/>
        </p:nvCxnSpPr>
        <p:spPr>
          <a:xfrm flipH="1" flipV="1">
            <a:off x="4234725" y="2604359"/>
            <a:ext cx="1330542" cy="216653"/>
          </a:xfrm>
          <a:prstGeom prst="straightConnector1">
            <a:avLst/>
          </a:prstGeom>
          <a:ln w="139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470084" y="3087166"/>
            <a:ext cx="1395723" cy="216683"/>
          </a:xfrm>
          <a:prstGeom prst="straightConnector1">
            <a:avLst/>
          </a:prstGeom>
          <a:ln w="139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879771" y="1189789"/>
            <a:ext cx="0" cy="1051977"/>
          </a:xfrm>
          <a:prstGeom prst="straightConnector1">
            <a:avLst/>
          </a:prstGeom>
          <a:ln w="139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8747" y="1536174"/>
            <a:ext cx="3709853" cy="4893647"/>
          </a:xfrm>
          <a:prstGeom prst="rect">
            <a:avLst/>
          </a:prstGeom>
          <a:noFill/>
        </p:spPr>
        <p:txBody>
          <a:bodyPr wrap="square" rtlCol="0">
            <a:spAutoFit/>
          </a:bodyPr>
          <a:lstStyle/>
          <a:p>
            <a:r>
              <a:rPr lang="en-US" sz="2400" b="1" dirty="0" smtClean="0"/>
              <a:t>Transocean—”essential </a:t>
            </a:r>
            <a:r>
              <a:rPr lang="en-US" sz="2400" b="1" dirty="0"/>
              <a:t>to verify that </a:t>
            </a:r>
            <a:r>
              <a:rPr lang="en-US" sz="2400" b="1" dirty="0" smtClean="0"/>
              <a:t>the [ MGS] is capable </a:t>
            </a:r>
            <a:r>
              <a:rPr lang="en-US" sz="2400" b="1" dirty="0"/>
              <a:t>of handling </a:t>
            </a:r>
            <a:r>
              <a:rPr lang="en-US" sz="2400" b="1" dirty="0" smtClean="0"/>
              <a:t>[…]a </a:t>
            </a:r>
            <a:r>
              <a:rPr lang="en-US" sz="2400" b="1" dirty="0"/>
              <a:t>severe kick. The relevant information of the well </a:t>
            </a:r>
            <a:r>
              <a:rPr lang="en-US" sz="2400" b="1" dirty="0" smtClean="0"/>
              <a:t>[…] </a:t>
            </a:r>
            <a:r>
              <a:rPr lang="en-US" sz="2400" b="1" dirty="0"/>
              <a:t>should be obtained from the Operator and </a:t>
            </a:r>
            <a:r>
              <a:rPr lang="en-US" sz="2400" b="1" dirty="0" smtClean="0"/>
              <a:t>[…] compared </a:t>
            </a:r>
            <a:r>
              <a:rPr lang="en-US" sz="2400" b="1" dirty="0"/>
              <a:t>to the </a:t>
            </a:r>
            <a:r>
              <a:rPr lang="en-US" sz="2400" b="1" dirty="0" smtClean="0"/>
              <a:t>[MGS].”</a:t>
            </a:r>
          </a:p>
          <a:p>
            <a:endParaRPr lang="en-US" sz="2400" dirty="0"/>
          </a:p>
          <a:p>
            <a:pPr marL="342900" indent="-342900">
              <a:buClr>
                <a:srgbClr val="960000"/>
              </a:buClr>
              <a:buFont typeface="Arial" panose="020B0604020202020204" pitchFamily="34" charset="0"/>
              <a:buChar char="•"/>
            </a:pPr>
            <a:r>
              <a:rPr lang="en-US" sz="2400" b="1" dirty="0"/>
              <a:t>Diverter drills “improve the crew’s reaction time.”</a:t>
            </a:r>
          </a:p>
          <a:p>
            <a:endParaRPr lang="en-US" sz="2400" b="1" dirty="0"/>
          </a:p>
        </p:txBody>
      </p:sp>
      <p:sp>
        <p:nvSpPr>
          <p:cNvPr id="11" name="Rectangle 10"/>
          <p:cNvSpPr/>
          <p:nvPr/>
        </p:nvSpPr>
        <p:spPr>
          <a:xfrm>
            <a:off x="-65319" y="533400"/>
            <a:ext cx="9144000" cy="6065519"/>
          </a:xfrm>
          <a:prstGeom prst="rect">
            <a:avLst/>
          </a:prstGeom>
          <a:solidFill>
            <a:srgbClr val="EBEAE1">
              <a:alpha val="67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71188" y="1166843"/>
            <a:ext cx="7401624" cy="3785652"/>
          </a:xfrm>
          <a:prstGeom prst="rect">
            <a:avLst/>
          </a:prstGeom>
          <a:solidFill>
            <a:srgbClr val="EBEAE1"/>
          </a:solidFill>
          <a:ln w="38100">
            <a:solidFill>
              <a:schemeClr val="tx1"/>
            </a:solidFill>
          </a:ln>
          <a:effectLst>
            <a:outerShdw blurRad="50800" dist="342900" dir="2700000" algn="tl" rotWithShape="0">
              <a:prstClr val="black">
                <a:alpha val="40000"/>
              </a:prstClr>
            </a:outerShdw>
          </a:effectLst>
        </p:spPr>
        <p:txBody>
          <a:bodyPr wrap="square" rtlCol="0">
            <a:spAutoFit/>
          </a:bodyPr>
          <a:lstStyle/>
          <a:p>
            <a:r>
              <a:rPr lang="en-US" sz="2400" b="1" u="sng" dirty="0" smtClean="0">
                <a:solidFill>
                  <a:srgbClr val="960000"/>
                </a:solidFill>
              </a:rPr>
              <a:t>Assistant </a:t>
            </a:r>
            <a:r>
              <a:rPr lang="en-US" sz="2400" b="1" u="sng" dirty="0">
                <a:solidFill>
                  <a:srgbClr val="960000"/>
                </a:solidFill>
              </a:rPr>
              <a:t>Driller </a:t>
            </a:r>
            <a:endParaRPr lang="en-US" sz="2400" b="1" u="sng" dirty="0" smtClean="0">
              <a:solidFill>
                <a:srgbClr val="960000"/>
              </a:solidFill>
            </a:endParaRPr>
          </a:p>
          <a:p>
            <a:pPr marL="342900" indent="-342900">
              <a:buFont typeface="Arial" panose="020B0604020202020204" pitchFamily="34" charset="0"/>
              <a:buChar char="•"/>
            </a:pPr>
            <a:r>
              <a:rPr lang="en-US" sz="2400" b="1" dirty="0" smtClean="0">
                <a:solidFill>
                  <a:srgbClr val="960000"/>
                </a:solidFill>
              </a:rPr>
              <a:t>Over </a:t>
            </a:r>
            <a:r>
              <a:rPr lang="en-US" sz="2400" b="1" dirty="0">
                <a:solidFill>
                  <a:srgbClr val="960000"/>
                </a:solidFill>
              </a:rPr>
              <a:t>23 years offshore </a:t>
            </a:r>
            <a:r>
              <a:rPr lang="en-US" sz="2400" b="1" dirty="0" smtClean="0">
                <a:solidFill>
                  <a:srgbClr val="960000"/>
                </a:solidFill>
              </a:rPr>
              <a:t>experience</a:t>
            </a:r>
          </a:p>
          <a:p>
            <a:pPr marL="342900" indent="-342900">
              <a:buFont typeface="Arial" panose="020B0604020202020204" pitchFamily="34" charset="0"/>
              <a:buChar char="•"/>
            </a:pPr>
            <a:r>
              <a:rPr lang="en-US" sz="2400" b="1" dirty="0" smtClean="0">
                <a:solidFill>
                  <a:srgbClr val="960000"/>
                </a:solidFill>
              </a:rPr>
              <a:t>6 years with Transocean </a:t>
            </a:r>
          </a:p>
          <a:p>
            <a:pPr marL="342900" indent="-342900">
              <a:buFont typeface="Arial" panose="020B0604020202020204" pitchFamily="34" charset="0"/>
              <a:buChar char="•"/>
            </a:pPr>
            <a:r>
              <a:rPr lang="en-US" sz="2400" b="1" dirty="0" smtClean="0">
                <a:solidFill>
                  <a:srgbClr val="960000"/>
                </a:solidFill>
              </a:rPr>
              <a:t>He </a:t>
            </a:r>
            <a:r>
              <a:rPr lang="en-US" sz="2400" b="1" dirty="0">
                <a:solidFill>
                  <a:srgbClr val="960000"/>
                </a:solidFill>
              </a:rPr>
              <a:t>was taught to always divert to the MGS </a:t>
            </a:r>
            <a:endParaRPr lang="en-US" sz="2400" b="1" dirty="0" smtClean="0">
              <a:solidFill>
                <a:srgbClr val="960000"/>
              </a:solidFill>
            </a:endParaRPr>
          </a:p>
          <a:p>
            <a:pPr marL="342900" indent="-342900">
              <a:buFont typeface="Arial" panose="020B0604020202020204" pitchFamily="34" charset="0"/>
              <a:buChar char="•"/>
            </a:pPr>
            <a:r>
              <a:rPr lang="en-US" sz="2400" b="1" dirty="0" smtClean="0">
                <a:solidFill>
                  <a:srgbClr val="960000"/>
                </a:solidFill>
              </a:rPr>
              <a:t>Divert overboard only MGS became overwhelmed</a:t>
            </a:r>
          </a:p>
          <a:p>
            <a:endParaRPr lang="en-US" sz="2400" b="1" dirty="0" smtClean="0">
              <a:solidFill>
                <a:srgbClr val="960000"/>
              </a:solidFill>
            </a:endParaRPr>
          </a:p>
          <a:p>
            <a:r>
              <a:rPr lang="en-US" sz="2400" b="1" u="sng" dirty="0" smtClean="0">
                <a:solidFill>
                  <a:srgbClr val="960000"/>
                </a:solidFill>
              </a:rPr>
              <a:t>Senior </a:t>
            </a:r>
            <a:r>
              <a:rPr lang="en-US" sz="2400" b="1" u="sng" dirty="0" err="1" smtClean="0">
                <a:solidFill>
                  <a:srgbClr val="960000"/>
                </a:solidFill>
              </a:rPr>
              <a:t>Toolpusher</a:t>
            </a:r>
            <a:endParaRPr lang="en-US" sz="2400" b="1" u="sng" dirty="0" smtClean="0">
              <a:solidFill>
                <a:srgbClr val="960000"/>
              </a:solidFill>
            </a:endParaRPr>
          </a:p>
          <a:p>
            <a:pPr marL="342900" indent="-342900">
              <a:buFont typeface="Arial" panose="020B0604020202020204" pitchFamily="34" charset="0"/>
              <a:buChar char="•"/>
            </a:pPr>
            <a:r>
              <a:rPr lang="en-US" sz="2400" b="1" dirty="0" smtClean="0">
                <a:solidFill>
                  <a:srgbClr val="960000"/>
                </a:solidFill>
              </a:rPr>
              <a:t>Unaware of any drills to simulate gas in the riser event</a:t>
            </a:r>
          </a:p>
          <a:p>
            <a:pPr marL="342900" indent="-342900">
              <a:buFont typeface="Arial" panose="020B0604020202020204" pitchFamily="34" charset="0"/>
              <a:buChar char="•"/>
            </a:pPr>
            <a:endParaRPr lang="en-US" sz="2400" b="1" dirty="0">
              <a:solidFill>
                <a:srgbClr val="960000"/>
              </a:solidFill>
            </a:endParaRPr>
          </a:p>
          <a:p>
            <a:endParaRPr lang="en-US" sz="2400" b="1" dirty="0">
              <a:solidFill>
                <a:srgbClr val="960000"/>
              </a:solidFill>
            </a:endParaRPr>
          </a:p>
        </p:txBody>
      </p:sp>
    </p:spTree>
    <p:extLst>
      <p:ext uri="{BB962C8B-B14F-4D97-AF65-F5344CB8AC3E}">
        <p14:creationId xmlns:p14="http://schemas.microsoft.com/office/powerpoint/2010/main" val="30005948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6"/>
          <p:cNvSpPr txBox="1">
            <a:spLocks noChangeArrowheads="1"/>
          </p:cNvSpPr>
          <p:nvPr/>
        </p:nvSpPr>
        <p:spPr bwMode="auto">
          <a:xfrm>
            <a:off x="304800" y="593725"/>
            <a:ext cx="7162800" cy="62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500" b="1" dirty="0" smtClean="0">
                <a:solidFill>
                  <a:srgbClr val="800408"/>
                </a:solidFill>
              </a:rPr>
              <a:t>Post Macondo Policy Change</a:t>
            </a:r>
            <a:endParaRPr lang="en-US" altLang="en-US" sz="3500" b="1" dirty="0">
              <a:solidFill>
                <a:srgbClr val="800408"/>
              </a:solidFill>
            </a:endParaRPr>
          </a:p>
        </p:txBody>
      </p:sp>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8500" y="1218784"/>
            <a:ext cx="3962400" cy="512052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6974" t="48739" r="9797" b="42002"/>
          <a:stretch/>
        </p:blipFill>
        <p:spPr>
          <a:xfrm>
            <a:off x="1752600" y="3488598"/>
            <a:ext cx="7293118" cy="1191686"/>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4572000" y="5029200"/>
            <a:ext cx="4267200" cy="1200329"/>
          </a:xfrm>
          <a:prstGeom prst="rect">
            <a:avLst/>
          </a:prstGeom>
          <a:noFill/>
        </p:spPr>
        <p:txBody>
          <a:bodyPr wrap="square" rtlCol="0">
            <a:spAutoFit/>
          </a:bodyPr>
          <a:lstStyle/>
          <a:p>
            <a:r>
              <a:rPr lang="en-US" sz="2400" b="1" dirty="0" smtClean="0"/>
              <a:t>An engineering control replaces manual intervention—Does this bridge the gap?</a:t>
            </a:r>
            <a:endParaRPr lang="en-US" sz="2400" b="1" dirty="0"/>
          </a:p>
        </p:txBody>
      </p:sp>
    </p:spTree>
    <p:extLst>
      <p:ext uri="{BB962C8B-B14F-4D97-AF65-F5344CB8AC3E}">
        <p14:creationId xmlns:p14="http://schemas.microsoft.com/office/powerpoint/2010/main" val="13930758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208" name="Text Box 16"/>
          <p:cNvSpPr txBox="1">
            <a:spLocks noChangeArrowheads="1"/>
          </p:cNvSpPr>
          <p:nvPr/>
        </p:nvSpPr>
        <p:spPr bwMode="auto">
          <a:xfrm>
            <a:off x="381000" y="733511"/>
            <a:ext cx="7162800" cy="62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500" b="1" dirty="0" smtClean="0">
                <a:solidFill>
                  <a:srgbClr val="800408"/>
                </a:solidFill>
              </a:rPr>
              <a:t>The Reality</a:t>
            </a:r>
            <a:endParaRPr lang="en-US" altLang="en-US" sz="3500" b="1" dirty="0">
              <a:solidFill>
                <a:srgbClr val="800408"/>
              </a:solidFill>
            </a:endParaRPr>
          </a:p>
        </p:txBody>
      </p:sp>
      <p:sp>
        <p:nvSpPr>
          <p:cNvPr id="7" name="Text Box 12"/>
          <p:cNvSpPr txBox="1">
            <a:spLocks noChangeArrowheads="1"/>
          </p:cNvSpPr>
          <p:nvPr/>
        </p:nvSpPr>
        <p:spPr bwMode="auto">
          <a:xfrm>
            <a:off x="685800" y="1880884"/>
            <a:ext cx="8191500" cy="3096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228600" indent="-228600">
              <a:lnSpc>
                <a:spcPct val="80000"/>
              </a:lnSpc>
              <a:spcBef>
                <a:spcPct val="50000"/>
              </a:spcBef>
              <a:buClr>
                <a:srgbClr val="800408"/>
              </a:buClr>
              <a:buFont typeface="Times" panose="02020603050405020304" pitchFamily="18" charset="0"/>
              <a:buChar char="•"/>
            </a:pPr>
            <a:r>
              <a:rPr lang="en-US" altLang="en-US" sz="3200" b="1" dirty="0" smtClean="0">
                <a:solidFill>
                  <a:srgbClr val="333333"/>
                </a:solidFill>
              </a:rPr>
              <a:t>High potential that gas volume might have overwhelmed the system anyway</a:t>
            </a:r>
          </a:p>
          <a:p>
            <a:pPr marL="914400" lvl="1" indent="-457200">
              <a:lnSpc>
                <a:spcPct val="80000"/>
              </a:lnSpc>
              <a:spcBef>
                <a:spcPct val="50000"/>
              </a:spcBef>
              <a:buClr>
                <a:srgbClr val="800408"/>
              </a:buClr>
              <a:buFont typeface="Calibri" panose="020F0502020204030204" pitchFamily="34" charset="0"/>
              <a:buChar char="‒"/>
            </a:pPr>
            <a:r>
              <a:rPr lang="en-US" sz="3200" dirty="0"/>
              <a:t>“it is impossible given the magnitude of the blowout to know if the diverter packer would have kept flow diverted overboard and if the gas ignition could have been prevented</a:t>
            </a:r>
            <a:r>
              <a:rPr lang="en-US" sz="3200" dirty="0" smtClean="0"/>
              <a:t>.”—Transocean </a:t>
            </a:r>
            <a:endParaRPr lang="en-US" altLang="en-US" sz="3200" dirty="0"/>
          </a:p>
        </p:txBody>
      </p:sp>
    </p:spTree>
    <p:extLst>
      <p:ext uri="{BB962C8B-B14F-4D97-AF65-F5344CB8AC3E}">
        <p14:creationId xmlns:p14="http://schemas.microsoft.com/office/powerpoint/2010/main" val="37265910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208" name="Text Box 16"/>
          <p:cNvSpPr txBox="1">
            <a:spLocks noChangeArrowheads="1"/>
          </p:cNvSpPr>
          <p:nvPr/>
        </p:nvSpPr>
        <p:spPr bwMode="auto">
          <a:xfrm>
            <a:off x="381000" y="733511"/>
            <a:ext cx="7162800" cy="62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500" b="1" dirty="0" smtClean="0">
                <a:solidFill>
                  <a:srgbClr val="800408"/>
                </a:solidFill>
              </a:rPr>
              <a:t>The Reality</a:t>
            </a:r>
            <a:endParaRPr lang="en-US" altLang="en-US" sz="3500" b="1" dirty="0">
              <a:solidFill>
                <a:srgbClr val="800408"/>
              </a:solidFill>
            </a:endParaRPr>
          </a:p>
        </p:txBody>
      </p:sp>
      <p:sp>
        <p:nvSpPr>
          <p:cNvPr id="7" name="Text Box 12"/>
          <p:cNvSpPr txBox="1">
            <a:spLocks noChangeArrowheads="1"/>
          </p:cNvSpPr>
          <p:nvPr/>
        </p:nvSpPr>
        <p:spPr bwMode="auto">
          <a:xfrm>
            <a:off x="685800" y="1880884"/>
            <a:ext cx="8191500" cy="437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228600" indent="-228600">
              <a:lnSpc>
                <a:spcPct val="80000"/>
              </a:lnSpc>
              <a:spcBef>
                <a:spcPct val="50000"/>
              </a:spcBef>
              <a:buClr>
                <a:srgbClr val="800408"/>
              </a:buClr>
              <a:buFont typeface="Times" panose="02020603050405020304" pitchFamily="18" charset="0"/>
              <a:buChar char="•"/>
            </a:pPr>
            <a:r>
              <a:rPr lang="en-US" sz="3200" dirty="0" smtClean="0"/>
              <a:t>No </a:t>
            </a:r>
            <a:r>
              <a:rPr lang="en-US" sz="3200" dirty="0"/>
              <a:t>adequate engineering tools/software exist to model the complex gas migration and 2-phase flow of gas and liquids in a </a:t>
            </a:r>
            <a:r>
              <a:rPr lang="en-US" sz="3200" dirty="0" smtClean="0"/>
              <a:t>riser</a:t>
            </a:r>
          </a:p>
          <a:p>
            <a:pPr marL="228600" indent="-228600">
              <a:lnSpc>
                <a:spcPct val="80000"/>
              </a:lnSpc>
              <a:spcBef>
                <a:spcPct val="50000"/>
              </a:spcBef>
              <a:buClr>
                <a:srgbClr val="800408"/>
              </a:buClr>
              <a:buFont typeface="Times" panose="02020603050405020304" pitchFamily="18" charset="0"/>
              <a:buChar char="•"/>
            </a:pPr>
            <a:r>
              <a:rPr lang="en-US" sz="3200" dirty="0" smtClean="0"/>
              <a:t>Various </a:t>
            </a:r>
            <a:r>
              <a:rPr lang="en-US" sz="3200" dirty="0"/>
              <a:t>industry tests have given inconsistent results </a:t>
            </a:r>
            <a:endParaRPr lang="en-US" sz="3200" dirty="0" smtClean="0"/>
          </a:p>
          <a:p>
            <a:pPr marL="228600" indent="-228600">
              <a:lnSpc>
                <a:spcPct val="80000"/>
              </a:lnSpc>
              <a:spcBef>
                <a:spcPct val="50000"/>
              </a:spcBef>
              <a:buClr>
                <a:srgbClr val="800408"/>
              </a:buClr>
              <a:buFont typeface="Times" panose="02020603050405020304" pitchFamily="18" charset="0"/>
              <a:buChar char="•"/>
            </a:pPr>
            <a:r>
              <a:rPr lang="en-US" altLang="en-US" sz="3200" dirty="0" smtClean="0">
                <a:solidFill>
                  <a:srgbClr val="333333"/>
                </a:solidFill>
              </a:rPr>
              <a:t>At Macondo, contents of 5,000-ft riser </a:t>
            </a:r>
            <a:r>
              <a:rPr lang="en-US" altLang="en-US" sz="3200" dirty="0">
                <a:solidFill>
                  <a:srgbClr val="333333"/>
                </a:solidFill>
              </a:rPr>
              <a:t>erupted on rig floor only 2-3 minutes after the BOP initially sealed the well</a:t>
            </a:r>
          </a:p>
          <a:p>
            <a:pPr marL="228600" indent="-228600">
              <a:lnSpc>
                <a:spcPct val="80000"/>
              </a:lnSpc>
              <a:spcBef>
                <a:spcPct val="50000"/>
              </a:spcBef>
              <a:buClr>
                <a:srgbClr val="800408"/>
              </a:buClr>
              <a:buFont typeface="Times" panose="02020603050405020304" pitchFamily="18" charset="0"/>
              <a:buChar char="•"/>
            </a:pPr>
            <a:endParaRPr lang="en-US" altLang="en-US" sz="3200" dirty="0"/>
          </a:p>
        </p:txBody>
      </p:sp>
    </p:spTree>
    <p:extLst>
      <p:ext uri="{BB962C8B-B14F-4D97-AF65-F5344CB8AC3E}">
        <p14:creationId xmlns:p14="http://schemas.microsoft.com/office/powerpoint/2010/main" val="1167976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208" name="Text Box 16"/>
          <p:cNvSpPr txBox="1">
            <a:spLocks noChangeArrowheads="1"/>
          </p:cNvSpPr>
          <p:nvPr/>
        </p:nvSpPr>
        <p:spPr bwMode="auto">
          <a:xfrm>
            <a:off x="381000" y="797466"/>
            <a:ext cx="8077200" cy="630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altLang="en-US" sz="3500" b="1" dirty="0" smtClean="0">
                <a:solidFill>
                  <a:srgbClr val="800408"/>
                </a:solidFill>
              </a:rPr>
              <a:t>Managing the Diverter Gap</a:t>
            </a:r>
            <a:endParaRPr lang="en-US" altLang="en-US" sz="3500" b="1" dirty="0">
              <a:solidFill>
                <a:srgbClr val="800408"/>
              </a:solidFill>
            </a:endParaRPr>
          </a:p>
        </p:txBody>
      </p:sp>
      <p:sp>
        <p:nvSpPr>
          <p:cNvPr id="7" name="Text Box 12"/>
          <p:cNvSpPr txBox="1">
            <a:spLocks noChangeArrowheads="1"/>
          </p:cNvSpPr>
          <p:nvPr/>
        </p:nvSpPr>
        <p:spPr bwMode="auto">
          <a:xfrm>
            <a:off x="504825" y="1600200"/>
            <a:ext cx="8134350" cy="2948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228600" indent="-228600">
              <a:lnSpc>
                <a:spcPct val="80000"/>
              </a:lnSpc>
              <a:spcBef>
                <a:spcPct val="50000"/>
              </a:spcBef>
              <a:buClr>
                <a:srgbClr val="800408"/>
              </a:buClr>
              <a:buFont typeface="Times" panose="02020603050405020304" pitchFamily="18" charset="0"/>
              <a:buChar char="•"/>
            </a:pPr>
            <a:r>
              <a:rPr lang="en-US" altLang="en-US" sz="3200" b="1" dirty="0" smtClean="0">
                <a:solidFill>
                  <a:srgbClr val="333333"/>
                </a:solidFill>
              </a:rPr>
              <a:t>Potential </a:t>
            </a:r>
            <a:r>
              <a:rPr lang="en-US" altLang="en-US" sz="3200" b="1" dirty="0">
                <a:solidFill>
                  <a:srgbClr val="333333"/>
                </a:solidFill>
              </a:rPr>
              <a:t>technical gap, not human “failure” </a:t>
            </a:r>
            <a:endParaRPr lang="en-US" altLang="en-US" sz="3200" b="1" dirty="0" smtClean="0">
              <a:solidFill>
                <a:srgbClr val="333333"/>
              </a:solidFill>
            </a:endParaRPr>
          </a:p>
          <a:p>
            <a:pPr marL="228600" indent="-228600">
              <a:lnSpc>
                <a:spcPct val="80000"/>
              </a:lnSpc>
              <a:spcBef>
                <a:spcPct val="50000"/>
              </a:spcBef>
              <a:buClr>
                <a:srgbClr val="800408"/>
              </a:buClr>
              <a:buFont typeface="Times" panose="02020603050405020304" pitchFamily="18" charset="0"/>
              <a:buChar char="•"/>
            </a:pPr>
            <a:r>
              <a:rPr lang="en-US" altLang="en-US" sz="3200" b="1" dirty="0">
                <a:solidFill>
                  <a:srgbClr val="333333"/>
                </a:solidFill>
              </a:rPr>
              <a:t>Improved kick detection capabilities and further study on riser unloading events </a:t>
            </a:r>
          </a:p>
          <a:p>
            <a:pPr marL="228600" indent="-228600">
              <a:lnSpc>
                <a:spcPct val="80000"/>
              </a:lnSpc>
              <a:spcBef>
                <a:spcPct val="50000"/>
              </a:spcBef>
              <a:buClr>
                <a:srgbClr val="800408"/>
              </a:buClr>
              <a:buFont typeface="Times" panose="02020603050405020304" pitchFamily="18" charset="0"/>
              <a:buChar char="•"/>
            </a:pPr>
            <a:r>
              <a:rPr lang="en-US" altLang="en-US" sz="3200" b="1" dirty="0" smtClean="0">
                <a:solidFill>
                  <a:srgbClr val="333333"/>
                </a:solidFill>
              </a:rPr>
              <a:t>Environmental/regulatory penalties may cause drift back to original practice of MGS-routing</a:t>
            </a:r>
          </a:p>
        </p:txBody>
      </p:sp>
    </p:spTree>
    <p:extLst>
      <p:ext uri="{BB962C8B-B14F-4D97-AF65-F5344CB8AC3E}">
        <p14:creationId xmlns:p14="http://schemas.microsoft.com/office/powerpoint/2010/main" val="3187543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07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2651760" y="1075825"/>
            <a:ext cx="6324600" cy="5544032"/>
          </a:xfrm>
          <a:prstGeom prst="rect">
            <a:avLst/>
          </a:prstGeom>
          <a:solidFill>
            <a:srgbClr val="FFFFFF">
              <a:shade val="85000"/>
            </a:srgbClr>
          </a:solidFill>
          <a:ln w="1905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Text Box 16"/>
          <p:cNvSpPr txBox="1">
            <a:spLocks noChangeArrowheads="1"/>
          </p:cNvSpPr>
          <p:nvPr/>
        </p:nvSpPr>
        <p:spPr bwMode="auto">
          <a:xfrm>
            <a:off x="0" y="417552"/>
            <a:ext cx="8458200" cy="630942"/>
          </a:xfrm>
          <a:prstGeom prst="rect">
            <a:avLst/>
          </a:prstGeom>
          <a:noFill/>
          <a:ln w="9525">
            <a:noFill/>
            <a:miter lim="800000"/>
            <a:headEnd/>
            <a:tailEnd/>
          </a:ln>
        </p:spPr>
        <p:txBody>
          <a:bodyPr wrap="square">
            <a:spAutoFit/>
          </a:bodyPr>
          <a:lstStyle/>
          <a:p>
            <a:pPr>
              <a:spcBef>
                <a:spcPct val="50000"/>
              </a:spcBef>
            </a:pPr>
            <a:r>
              <a:rPr lang="en-US" altLang="en-US" sz="3500" b="1" dirty="0" smtClean="0">
                <a:solidFill>
                  <a:srgbClr val="800408"/>
                </a:solidFill>
              </a:rPr>
              <a:t>‘Upcoming’ Critical Operations</a:t>
            </a:r>
          </a:p>
        </p:txBody>
      </p:sp>
      <p:sp>
        <p:nvSpPr>
          <p:cNvPr id="4" name="Left Brace 3"/>
          <p:cNvSpPr/>
          <p:nvPr/>
        </p:nvSpPr>
        <p:spPr>
          <a:xfrm>
            <a:off x="2526030" y="2862942"/>
            <a:ext cx="445770" cy="3492137"/>
          </a:xfrm>
          <a:prstGeom prst="leftBrace">
            <a:avLst>
              <a:gd name="adj1" fmla="val 8333"/>
              <a:gd name="adj2" fmla="val 47051"/>
            </a:avLst>
          </a:prstGeom>
          <a:ln w="76200">
            <a:solidFill>
              <a:srgbClr val="96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sp>
        <p:nvSpPr>
          <p:cNvPr id="9" name="TextBox 8"/>
          <p:cNvSpPr txBox="1"/>
          <p:nvPr/>
        </p:nvSpPr>
        <p:spPr>
          <a:xfrm>
            <a:off x="125730" y="3574810"/>
            <a:ext cx="2400300" cy="1708160"/>
          </a:xfrm>
          <a:prstGeom prst="rect">
            <a:avLst/>
          </a:prstGeom>
          <a:noFill/>
        </p:spPr>
        <p:txBody>
          <a:bodyPr wrap="square" rtlCol="0">
            <a:spAutoFit/>
          </a:bodyPr>
          <a:lstStyle/>
          <a:p>
            <a:r>
              <a:rPr lang="en-US" sz="3500" b="1" dirty="0" smtClean="0">
                <a:solidFill>
                  <a:srgbClr val="800408"/>
                </a:solidFill>
              </a:rPr>
              <a:t>No negative</a:t>
            </a:r>
            <a:r>
              <a:rPr lang="en-US" sz="2400" b="1" dirty="0" smtClean="0">
                <a:solidFill>
                  <a:srgbClr val="C00000"/>
                </a:solidFill>
              </a:rPr>
              <a:t> </a:t>
            </a:r>
            <a:r>
              <a:rPr lang="en-US" sz="3500" b="1" dirty="0">
                <a:solidFill>
                  <a:srgbClr val="800408"/>
                </a:solidFill>
              </a:rPr>
              <a:t>test indicated</a:t>
            </a:r>
          </a:p>
        </p:txBody>
      </p:sp>
    </p:spTree>
    <p:extLst>
      <p:ext uri="{BB962C8B-B14F-4D97-AF65-F5344CB8AC3E}">
        <p14:creationId xmlns:p14="http://schemas.microsoft.com/office/powerpoint/2010/main" val="35550359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07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2651760" y="1075825"/>
            <a:ext cx="6324600" cy="5544032"/>
          </a:xfrm>
          <a:prstGeom prst="rect">
            <a:avLst/>
          </a:prstGeom>
          <a:solidFill>
            <a:srgbClr val="FFFFFF">
              <a:shade val="85000"/>
            </a:srgbClr>
          </a:solidFill>
          <a:ln w="1905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Text Box 16"/>
          <p:cNvSpPr txBox="1">
            <a:spLocks noChangeArrowheads="1"/>
          </p:cNvSpPr>
          <p:nvPr/>
        </p:nvSpPr>
        <p:spPr bwMode="auto">
          <a:xfrm>
            <a:off x="0" y="417552"/>
            <a:ext cx="8458200" cy="630942"/>
          </a:xfrm>
          <a:prstGeom prst="rect">
            <a:avLst/>
          </a:prstGeom>
          <a:noFill/>
          <a:ln w="9525">
            <a:noFill/>
            <a:miter lim="800000"/>
            <a:headEnd/>
            <a:tailEnd/>
          </a:ln>
        </p:spPr>
        <p:txBody>
          <a:bodyPr wrap="square">
            <a:spAutoFit/>
          </a:bodyPr>
          <a:lstStyle/>
          <a:p>
            <a:pPr>
              <a:spcBef>
                <a:spcPct val="50000"/>
              </a:spcBef>
            </a:pPr>
            <a:r>
              <a:rPr lang="en-US" altLang="en-US" sz="3500" b="1" dirty="0" smtClean="0">
                <a:solidFill>
                  <a:srgbClr val="800408"/>
                </a:solidFill>
              </a:rPr>
              <a:t>‘Upcoming’ Critical Operations</a:t>
            </a:r>
          </a:p>
        </p:txBody>
      </p:sp>
      <p:sp>
        <p:nvSpPr>
          <p:cNvPr id="4" name="Left Brace 3"/>
          <p:cNvSpPr/>
          <p:nvPr/>
        </p:nvSpPr>
        <p:spPr>
          <a:xfrm>
            <a:off x="1965960" y="2811470"/>
            <a:ext cx="1005840" cy="3543610"/>
          </a:xfrm>
          <a:prstGeom prst="leftBrace">
            <a:avLst>
              <a:gd name="adj1" fmla="val 8333"/>
              <a:gd name="adj2" fmla="val 4828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sp>
        <p:nvSpPr>
          <p:cNvPr id="9" name="TextBox 8"/>
          <p:cNvSpPr txBox="1"/>
          <p:nvPr/>
        </p:nvSpPr>
        <p:spPr>
          <a:xfrm>
            <a:off x="125730" y="3574810"/>
            <a:ext cx="2388870" cy="1708160"/>
          </a:xfrm>
          <a:prstGeom prst="rect">
            <a:avLst/>
          </a:prstGeom>
          <a:noFill/>
        </p:spPr>
        <p:txBody>
          <a:bodyPr wrap="square" rtlCol="0">
            <a:spAutoFit/>
          </a:bodyPr>
          <a:lstStyle/>
          <a:p>
            <a:r>
              <a:rPr lang="en-US" sz="3500" b="1" dirty="0" smtClean="0">
                <a:solidFill>
                  <a:srgbClr val="800408"/>
                </a:solidFill>
              </a:rPr>
              <a:t>No negative</a:t>
            </a:r>
            <a:r>
              <a:rPr lang="en-US" sz="2400" b="1" dirty="0" smtClean="0">
                <a:solidFill>
                  <a:srgbClr val="C00000"/>
                </a:solidFill>
              </a:rPr>
              <a:t> </a:t>
            </a:r>
            <a:r>
              <a:rPr lang="en-US" sz="3500" b="1" dirty="0">
                <a:solidFill>
                  <a:srgbClr val="800408"/>
                </a:solidFill>
              </a:rPr>
              <a:t>test indicated</a:t>
            </a:r>
          </a:p>
        </p:txBody>
      </p:sp>
      <p:sp>
        <p:nvSpPr>
          <p:cNvPr id="6" name="Rectangle 5"/>
          <p:cNvSpPr/>
          <p:nvPr/>
        </p:nvSpPr>
        <p:spPr>
          <a:xfrm>
            <a:off x="140970" y="990600"/>
            <a:ext cx="9018270" cy="57178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400" y="2968607"/>
            <a:ext cx="5402580" cy="2785378"/>
          </a:xfrm>
          <a:prstGeom prst="rect">
            <a:avLst/>
          </a:prstGeom>
          <a:noFill/>
          <a:ln w="28575">
            <a:solidFill>
              <a:srgbClr val="C00000"/>
            </a:solidFill>
          </a:ln>
          <a:effectLst>
            <a:outerShdw blurRad="50800" dist="38100" dir="2700000" algn="tl" rotWithShape="0">
              <a:prstClr val="black">
                <a:alpha val="40000"/>
              </a:prstClr>
            </a:outerShdw>
          </a:effectLst>
        </p:spPr>
        <p:txBody>
          <a:bodyPr wrap="square" rtlCol="0">
            <a:spAutoFit/>
          </a:bodyPr>
          <a:lstStyle/>
          <a:p>
            <a:r>
              <a:rPr lang="en-US" sz="3500" b="1" dirty="0">
                <a:solidFill>
                  <a:srgbClr val="800408"/>
                </a:solidFill>
              </a:rPr>
              <a:t>“I told [the BP Well Site Leader] it was my policy to do a negative test before displacing with seawater</a:t>
            </a:r>
            <a:r>
              <a:rPr lang="en-US" sz="3500" b="1" dirty="0" smtClean="0">
                <a:solidFill>
                  <a:srgbClr val="800408"/>
                </a:solidFill>
              </a:rPr>
              <a:t>.”</a:t>
            </a:r>
          </a:p>
          <a:p>
            <a:pPr algn="r"/>
            <a:r>
              <a:rPr lang="en-US" sz="3500" b="1" dirty="0" smtClean="0">
                <a:solidFill>
                  <a:srgbClr val="800408"/>
                </a:solidFill>
              </a:rPr>
              <a:t>-Deepwater Horizon OIM</a:t>
            </a:r>
            <a:endParaRPr lang="en-US" sz="3500" b="1" dirty="0">
              <a:solidFill>
                <a:srgbClr val="800408"/>
              </a:solidFill>
            </a:endParaRPr>
          </a:p>
        </p:txBody>
      </p:sp>
    </p:spTree>
    <p:extLst>
      <p:ext uri="{BB962C8B-B14F-4D97-AF65-F5344CB8AC3E}">
        <p14:creationId xmlns:p14="http://schemas.microsoft.com/office/powerpoint/2010/main" val="3677320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hiteSlideFinal"/>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171" name="Line 3"/>
          <p:cNvSpPr>
            <a:spLocks noChangeShapeType="1"/>
          </p:cNvSpPr>
          <p:nvPr/>
        </p:nvSpPr>
        <p:spPr bwMode="auto">
          <a:xfrm>
            <a:off x="838200" y="6096000"/>
            <a:ext cx="7239000" cy="0"/>
          </a:xfrm>
          <a:prstGeom prst="line">
            <a:avLst/>
          </a:prstGeom>
          <a:noFill/>
          <a:ln w="9525">
            <a:solidFill>
              <a:schemeClr val="bg2"/>
            </a:solidFill>
            <a:round/>
            <a:headEnd/>
            <a:tailEnd/>
          </a:ln>
        </p:spPr>
        <p:txBody>
          <a:bodyPr wrap="none" anchor="ctr"/>
          <a:lstStyle/>
          <a:p>
            <a:endParaRPr lang="en-US"/>
          </a:p>
        </p:txBody>
      </p:sp>
      <p:sp>
        <p:nvSpPr>
          <p:cNvPr id="7172" name="Text Box 4"/>
          <p:cNvSpPr txBox="1">
            <a:spLocks noChangeArrowheads="1"/>
          </p:cNvSpPr>
          <p:nvPr/>
        </p:nvSpPr>
        <p:spPr bwMode="auto">
          <a:xfrm>
            <a:off x="381000" y="762000"/>
            <a:ext cx="8305800" cy="625475"/>
          </a:xfrm>
          <a:prstGeom prst="rect">
            <a:avLst/>
          </a:prstGeom>
          <a:noFill/>
          <a:ln w="9525">
            <a:noFill/>
            <a:miter lim="800000"/>
            <a:headEnd/>
            <a:tailEnd/>
          </a:ln>
        </p:spPr>
        <p:txBody>
          <a:bodyPr>
            <a:spAutoFit/>
          </a:bodyPr>
          <a:lstStyle/>
          <a:p>
            <a:pPr algn="ctr">
              <a:spcBef>
                <a:spcPct val="50000"/>
              </a:spcBef>
            </a:pPr>
            <a:r>
              <a:rPr lang="en-US" altLang="en-US" sz="3500" b="1" dirty="0" smtClean="0">
                <a:solidFill>
                  <a:srgbClr val="800408"/>
                </a:solidFill>
              </a:rPr>
              <a:t>Chemical Safety Board (CSB)</a:t>
            </a:r>
            <a:endParaRPr lang="en-US" altLang="en-US" sz="3500" b="1" dirty="0">
              <a:solidFill>
                <a:srgbClr val="800408"/>
              </a:solidFill>
            </a:endParaRPr>
          </a:p>
        </p:txBody>
      </p:sp>
      <p:sp>
        <p:nvSpPr>
          <p:cNvPr id="7173" name="Rectangle 5"/>
          <p:cNvSpPr>
            <a:spLocks noGrp="1" noChangeArrowheads="1"/>
          </p:cNvSpPr>
          <p:nvPr>
            <p:ph type="body" sz="half" idx="1"/>
          </p:nvPr>
        </p:nvSpPr>
        <p:spPr>
          <a:xfrm>
            <a:off x="269619" y="1349630"/>
            <a:ext cx="8874381" cy="4495800"/>
          </a:xfrm>
          <a:noFill/>
        </p:spPr>
        <p:txBody>
          <a:bodyPr lIns="91430" tIns="45716" rIns="91430" bIns="45716">
            <a:noAutofit/>
          </a:bodyPr>
          <a:lstStyle/>
          <a:p>
            <a:pPr>
              <a:buClr>
                <a:srgbClr val="800408"/>
              </a:buClr>
            </a:pPr>
            <a:r>
              <a:rPr lang="en-US" sz="2600" b="1" dirty="0" smtClean="0">
                <a:latin typeface="+mj-lt"/>
                <a:cs typeface="Arial" pitchFamily="34" charset="0"/>
              </a:rPr>
              <a:t>Independent Federal Agency</a:t>
            </a:r>
          </a:p>
          <a:p>
            <a:pPr>
              <a:buClr>
                <a:srgbClr val="800408"/>
              </a:buClr>
            </a:pPr>
            <a:r>
              <a:rPr lang="en-US" sz="2600" b="1" dirty="0" smtClean="0">
                <a:latin typeface="+mj-lt"/>
                <a:cs typeface="Arial" pitchFamily="34" charset="0"/>
              </a:rPr>
              <a:t>Non-regulatory</a:t>
            </a:r>
          </a:p>
          <a:p>
            <a:pPr>
              <a:buClr>
                <a:srgbClr val="800408"/>
              </a:buClr>
            </a:pPr>
            <a:endParaRPr lang="en-US" sz="1400" b="1" dirty="0" smtClean="0">
              <a:latin typeface="+mj-lt"/>
              <a:cs typeface="Arial" pitchFamily="34" charset="0"/>
            </a:endParaRPr>
          </a:p>
          <a:p>
            <a:pPr>
              <a:buFontTx/>
              <a:buNone/>
            </a:pPr>
            <a:r>
              <a:rPr lang="en-US" sz="2400" b="1" dirty="0">
                <a:solidFill>
                  <a:srgbClr val="800408"/>
                </a:solidFill>
              </a:rPr>
              <a:t>Mission</a:t>
            </a:r>
          </a:p>
          <a:p>
            <a:pPr>
              <a:buFontTx/>
              <a:buNone/>
            </a:pPr>
            <a:r>
              <a:rPr lang="en-US" sz="2600" b="1" dirty="0" smtClean="0">
                <a:latin typeface="+mj-lt"/>
                <a:cs typeface="Arial" pitchFamily="34" charset="0"/>
              </a:rPr>
              <a:t>To protect workers, the public, and the environment</a:t>
            </a:r>
          </a:p>
          <a:p>
            <a:pPr marL="285750" indent="176213">
              <a:buClr>
                <a:srgbClr val="800408"/>
              </a:buClr>
            </a:pPr>
            <a:r>
              <a:rPr lang="en-US" sz="2600" b="1" dirty="0" smtClean="0">
                <a:latin typeface="+mj-lt"/>
                <a:cs typeface="Arial" pitchFamily="34" charset="0"/>
              </a:rPr>
              <a:t>Conducting independent root cause investigations</a:t>
            </a:r>
          </a:p>
          <a:p>
            <a:pPr marL="285750" indent="176213">
              <a:buClr>
                <a:srgbClr val="800408"/>
              </a:buClr>
            </a:pPr>
            <a:r>
              <a:rPr lang="en-US" sz="2600" b="1" dirty="0" smtClean="0">
                <a:latin typeface="+mj-lt"/>
                <a:cs typeface="Arial" pitchFamily="34" charset="0"/>
              </a:rPr>
              <a:t>Reporting findings publicly</a:t>
            </a:r>
          </a:p>
          <a:p>
            <a:pPr marL="285750" indent="176213">
              <a:buClr>
                <a:srgbClr val="800408"/>
              </a:buClr>
            </a:pPr>
            <a:r>
              <a:rPr lang="en-US" sz="2600" b="1" dirty="0" smtClean="0">
                <a:latin typeface="+mj-lt"/>
                <a:cs typeface="Arial" pitchFamily="34" charset="0"/>
              </a:rPr>
              <a:t>Making recommendations to groups that can affect change</a:t>
            </a:r>
          </a:p>
          <a:p>
            <a:pPr marL="1770063" lvl="1" indent="-452438">
              <a:buClr>
                <a:srgbClr val="800408"/>
              </a:buClr>
              <a:buFont typeface="Calibri Light" panose="020F0302020204030204" pitchFamily="34" charset="0"/>
              <a:buChar char="‒"/>
            </a:pPr>
            <a:r>
              <a:rPr lang="en-US" sz="2400" b="1" dirty="0" smtClean="0">
                <a:latin typeface="+mj-lt"/>
                <a:cs typeface="Arial" pitchFamily="34" charset="0"/>
              </a:rPr>
              <a:t>Companies</a:t>
            </a:r>
          </a:p>
          <a:p>
            <a:pPr marL="1770063" lvl="1" indent="-452438">
              <a:buClr>
                <a:srgbClr val="800408"/>
              </a:buClr>
              <a:buFont typeface="Calibri Light" panose="020F0302020204030204" pitchFamily="34" charset="0"/>
              <a:buChar char="‒"/>
            </a:pPr>
            <a:r>
              <a:rPr lang="en-US" sz="2400" b="1" dirty="0" smtClean="0">
                <a:latin typeface="+mj-lt"/>
                <a:cs typeface="Arial" pitchFamily="34" charset="0"/>
              </a:rPr>
              <a:t>Government Agencies (local, state and federal)</a:t>
            </a:r>
          </a:p>
          <a:p>
            <a:pPr marL="1770063" lvl="1" indent="-452438">
              <a:buClr>
                <a:srgbClr val="800408"/>
              </a:buClr>
              <a:buFont typeface="Calibri Light" panose="020F0302020204030204" pitchFamily="34" charset="0"/>
              <a:buChar char="‒"/>
            </a:pPr>
            <a:r>
              <a:rPr lang="en-US" sz="2400" b="1" dirty="0" smtClean="0">
                <a:latin typeface="+mj-lt"/>
                <a:cs typeface="Arial" pitchFamily="34" charset="0"/>
              </a:rPr>
              <a:t>Standard setting bodies, e.g. API, NFPA, etc.</a:t>
            </a:r>
          </a:p>
        </p:txBody>
      </p:sp>
    </p:spTree>
    <p:extLst>
      <p:ext uri="{BB962C8B-B14F-4D97-AF65-F5344CB8AC3E}">
        <p14:creationId xmlns:p14="http://schemas.microsoft.com/office/powerpoint/2010/main" val="8933257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07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6"/>
          <p:cNvSpPr txBox="1">
            <a:spLocks noChangeArrowheads="1"/>
          </p:cNvSpPr>
          <p:nvPr/>
        </p:nvSpPr>
        <p:spPr bwMode="auto">
          <a:xfrm>
            <a:off x="0" y="417552"/>
            <a:ext cx="8458200" cy="630942"/>
          </a:xfrm>
          <a:prstGeom prst="rect">
            <a:avLst/>
          </a:prstGeom>
          <a:noFill/>
          <a:ln w="9525">
            <a:noFill/>
            <a:miter lim="800000"/>
            <a:headEnd/>
            <a:tailEnd/>
          </a:ln>
        </p:spPr>
        <p:txBody>
          <a:bodyPr wrap="square">
            <a:spAutoFit/>
          </a:bodyPr>
          <a:lstStyle/>
          <a:p>
            <a:pPr algn="ctr">
              <a:spcBef>
                <a:spcPct val="50000"/>
              </a:spcBef>
            </a:pPr>
            <a:r>
              <a:rPr lang="en-US" altLang="en-US" sz="3500" b="1" dirty="0" smtClean="0">
                <a:solidFill>
                  <a:srgbClr val="800408"/>
                </a:solidFill>
              </a:rPr>
              <a:t>Risk Management Gap</a:t>
            </a:r>
          </a:p>
        </p:txBody>
      </p:sp>
      <p:sp>
        <p:nvSpPr>
          <p:cNvPr id="11" name="TextBox 10"/>
          <p:cNvSpPr txBox="1"/>
          <p:nvPr/>
        </p:nvSpPr>
        <p:spPr>
          <a:xfrm>
            <a:off x="190500" y="1721801"/>
            <a:ext cx="8763000" cy="4293483"/>
          </a:xfrm>
          <a:prstGeom prst="rect">
            <a:avLst/>
          </a:prstGeom>
          <a:noFill/>
        </p:spPr>
        <p:txBody>
          <a:bodyPr wrap="square" rtlCol="0">
            <a:spAutoFit/>
          </a:bodyPr>
          <a:lstStyle/>
          <a:p>
            <a:endParaRPr lang="en-US" sz="900" b="1" dirty="0" smtClean="0">
              <a:solidFill>
                <a:srgbClr val="800408"/>
              </a:solidFill>
            </a:endParaRPr>
          </a:p>
          <a:p>
            <a:pPr marL="342900" indent="-342900">
              <a:buClr>
                <a:srgbClr val="800408"/>
              </a:buClr>
              <a:buFont typeface="Arial" panose="020B0604020202020204" pitchFamily="34" charset="0"/>
              <a:buChar char="•"/>
            </a:pPr>
            <a:r>
              <a:rPr lang="en-US" sz="2400" b="1" dirty="0" smtClean="0"/>
              <a:t>BP did not send a corrected “Forward Plan”</a:t>
            </a:r>
          </a:p>
          <a:p>
            <a:pPr marL="342900" indent="-342900">
              <a:buClr>
                <a:srgbClr val="800408"/>
              </a:buClr>
              <a:buFont typeface="Arial" panose="020B0604020202020204" pitchFamily="34" charset="0"/>
              <a:buChar char="•"/>
            </a:pPr>
            <a:endParaRPr lang="en-US" sz="2400" b="1" dirty="0" smtClean="0"/>
          </a:p>
          <a:p>
            <a:pPr marL="342900" indent="-342900">
              <a:buClr>
                <a:srgbClr val="800408"/>
              </a:buClr>
              <a:buFont typeface="Arial" panose="020B0604020202020204" pitchFamily="34" charset="0"/>
              <a:buChar char="•"/>
            </a:pPr>
            <a:r>
              <a:rPr lang="en-US" sz="2400" b="1" dirty="0" smtClean="0"/>
              <a:t>Transocean had policy to co-develop Standing Instructions to the Driller (SID) with its customer (BP)</a:t>
            </a:r>
          </a:p>
          <a:p>
            <a:pPr marL="800100" lvl="1" indent="-342900">
              <a:buClr>
                <a:srgbClr val="800408"/>
              </a:buClr>
              <a:buFont typeface="Calibri" panose="020F0502020204030204" pitchFamily="34" charset="0"/>
              <a:buChar char="‒"/>
            </a:pPr>
            <a:r>
              <a:rPr lang="en-US" sz="2400" b="1" dirty="0" smtClean="0"/>
              <a:t>described </a:t>
            </a:r>
            <a:r>
              <a:rPr lang="en-US" sz="2400" b="1" dirty="0"/>
              <a:t>as a key communication tool </a:t>
            </a:r>
            <a:r>
              <a:rPr lang="en-US" sz="2400" b="1" dirty="0" smtClean="0"/>
              <a:t>that </a:t>
            </a:r>
            <a:r>
              <a:rPr lang="en-US" sz="2400" b="1" dirty="0"/>
              <a:t>should be </a:t>
            </a:r>
            <a:r>
              <a:rPr lang="en-US" sz="2400" b="1" dirty="0" smtClean="0"/>
              <a:t>discussed with drillers </a:t>
            </a:r>
            <a:r>
              <a:rPr lang="en-US" sz="2400" b="1" dirty="0"/>
              <a:t>at the beginning of a shift </a:t>
            </a:r>
          </a:p>
          <a:p>
            <a:pPr marL="342900" indent="-342900">
              <a:buClr>
                <a:srgbClr val="800408"/>
              </a:buClr>
              <a:buFont typeface="Arial" panose="020B0604020202020204" pitchFamily="34" charset="0"/>
              <a:buChar char="•"/>
            </a:pPr>
            <a:endParaRPr lang="en-US" sz="2400" b="1" dirty="0" smtClean="0"/>
          </a:p>
          <a:p>
            <a:pPr marL="342900" indent="-342900">
              <a:buClr>
                <a:srgbClr val="800408"/>
              </a:buClr>
              <a:buFont typeface="Arial" panose="020B0604020202020204" pitchFamily="34" charset="0"/>
              <a:buChar char="•"/>
            </a:pPr>
            <a:r>
              <a:rPr lang="en-US" sz="2400" b="1" dirty="0" smtClean="0"/>
              <a:t>A Transocean advisory issued weeks before noted that a SID should “raise awareness and […] highlight” underbalanced conditions in a well when a single barrier is present</a:t>
            </a:r>
          </a:p>
          <a:p>
            <a:pPr marL="800100" lvl="1" indent="-342900">
              <a:buClr>
                <a:srgbClr val="800408"/>
              </a:buClr>
              <a:buFont typeface="Calibri" panose="020F0502020204030204" pitchFamily="34" charset="0"/>
              <a:buChar char="‒"/>
            </a:pPr>
            <a:r>
              <a:rPr lang="en-US" sz="2400" b="1" dirty="0" smtClean="0"/>
              <a:t>No evidence SIDs were used on the Deepwater Horizon</a:t>
            </a:r>
          </a:p>
        </p:txBody>
      </p:sp>
    </p:spTree>
    <p:extLst>
      <p:ext uri="{BB962C8B-B14F-4D97-AF65-F5344CB8AC3E}">
        <p14:creationId xmlns:p14="http://schemas.microsoft.com/office/powerpoint/2010/main" val="70764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07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5072" t="14445" r="19438" b="14444"/>
          <a:stretch/>
        </p:blipFill>
        <p:spPr>
          <a:xfrm>
            <a:off x="533400" y="548640"/>
            <a:ext cx="4191000" cy="5960532"/>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5257800" y="548640"/>
            <a:ext cx="3429000" cy="1569660"/>
          </a:xfrm>
          <a:prstGeom prst="rect">
            <a:avLst/>
          </a:prstGeom>
          <a:noFill/>
        </p:spPr>
        <p:txBody>
          <a:bodyPr wrap="square" rtlCol="0">
            <a:spAutoFit/>
          </a:bodyPr>
          <a:lstStyle/>
          <a:p>
            <a:pPr algn="ctr"/>
            <a:r>
              <a:rPr lang="en-US" sz="3200" b="1" dirty="0" smtClean="0">
                <a:solidFill>
                  <a:srgbClr val="800408"/>
                </a:solidFill>
              </a:rPr>
              <a:t>Procedure Assumes Successful Test</a:t>
            </a:r>
          </a:p>
        </p:txBody>
      </p:sp>
      <p:sp>
        <p:nvSpPr>
          <p:cNvPr id="7" name="TextBox 6"/>
          <p:cNvSpPr txBox="1"/>
          <p:nvPr/>
        </p:nvSpPr>
        <p:spPr>
          <a:xfrm>
            <a:off x="5257800" y="2767191"/>
            <a:ext cx="3718560" cy="2785378"/>
          </a:xfrm>
          <a:prstGeom prst="rect">
            <a:avLst/>
          </a:prstGeom>
          <a:noFill/>
          <a:ln w="28575">
            <a:noFill/>
          </a:ln>
          <a:effectLst>
            <a:outerShdw blurRad="50800" dist="38100" dir="2700000" algn="tl" rotWithShape="0">
              <a:prstClr val="black">
                <a:alpha val="40000"/>
              </a:prstClr>
            </a:outerShdw>
          </a:effectLst>
        </p:spPr>
        <p:txBody>
          <a:bodyPr wrap="square" rtlCol="0">
            <a:spAutoFit/>
          </a:bodyPr>
          <a:lstStyle/>
          <a:p>
            <a:r>
              <a:rPr lang="en-US" sz="3500" b="1" dirty="0" smtClean="0">
                <a:solidFill>
                  <a:srgbClr val="800408"/>
                </a:solidFill>
              </a:rPr>
              <a:t>Close [BOP] and conduct negative test. After successful negative test open [BOP]</a:t>
            </a:r>
            <a:endParaRPr lang="en-US" sz="3500" b="1" dirty="0">
              <a:solidFill>
                <a:srgbClr val="800408"/>
              </a:solidFill>
            </a:endParaRPr>
          </a:p>
        </p:txBody>
      </p:sp>
      <p:sp>
        <p:nvSpPr>
          <p:cNvPr id="4" name="Rectangle 3"/>
          <p:cNvSpPr/>
          <p:nvPr/>
        </p:nvSpPr>
        <p:spPr>
          <a:xfrm>
            <a:off x="533400" y="4876800"/>
            <a:ext cx="4038600" cy="137160"/>
          </a:xfrm>
          <a:prstGeom prst="rect">
            <a:avLst/>
          </a:prstGeom>
          <a:solidFill>
            <a:srgbClr val="FFFF00">
              <a:alpha val="2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ular Callout 13"/>
          <p:cNvSpPr/>
          <p:nvPr/>
        </p:nvSpPr>
        <p:spPr bwMode="auto">
          <a:xfrm rot="16200000">
            <a:off x="5724392" y="2300599"/>
            <a:ext cx="2785379" cy="3718560"/>
          </a:xfrm>
          <a:prstGeom prst="wedgeRectCallout">
            <a:avLst>
              <a:gd name="adj1" fmla="val -28929"/>
              <a:gd name="adj2" fmla="val -68319"/>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charset="-128"/>
            </a:endParaRPr>
          </a:p>
        </p:txBody>
      </p:sp>
    </p:spTree>
    <p:extLst>
      <p:ext uri="{BB962C8B-B14F-4D97-AF65-F5344CB8AC3E}">
        <p14:creationId xmlns:p14="http://schemas.microsoft.com/office/powerpoint/2010/main" val="2469306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070"/>
            <a:ext cx="9144000" cy="6858000"/>
          </a:xfrm>
          <a:prstGeom prst="rect">
            <a:avLst/>
          </a:prstGeom>
          <a:noFill/>
          <a:ln w="285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5072" t="14445" r="19438" b="14444"/>
          <a:stretch/>
        </p:blipFill>
        <p:spPr>
          <a:xfrm>
            <a:off x="533400" y="548640"/>
            <a:ext cx="4191000" cy="5960532"/>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5257800" y="548640"/>
            <a:ext cx="3429000" cy="1569660"/>
          </a:xfrm>
          <a:prstGeom prst="rect">
            <a:avLst/>
          </a:prstGeom>
          <a:noFill/>
        </p:spPr>
        <p:txBody>
          <a:bodyPr wrap="square" rtlCol="0">
            <a:spAutoFit/>
          </a:bodyPr>
          <a:lstStyle/>
          <a:p>
            <a:pPr algn="ctr"/>
            <a:r>
              <a:rPr lang="en-US" sz="3200" b="1" dirty="0" smtClean="0">
                <a:solidFill>
                  <a:srgbClr val="800408"/>
                </a:solidFill>
              </a:rPr>
              <a:t>Procedure Assumes Successful Test</a:t>
            </a:r>
          </a:p>
        </p:txBody>
      </p:sp>
      <p:sp>
        <p:nvSpPr>
          <p:cNvPr id="7" name="TextBox 6"/>
          <p:cNvSpPr txBox="1"/>
          <p:nvPr/>
        </p:nvSpPr>
        <p:spPr>
          <a:xfrm>
            <a:off x="5257800" y="2767191"/>
            <a:ext cx="3718560" cy="2785378"/>
          </a:xfrm>
          <a:prstGeom prst="rect">
            <a:avLst/>
          </a:prstGeom>
          <a:noFill/>
          <a:ln w="28575">
            <a:noFill/>
          </a:ln>
          <a:effectLst>
            <a:outerShdw blurRad="50800" dist="38100" dir="2700000" algn="tl" rotWithShape="0">
              <a:prstClr val="black">
                <a:alpha val="40000"/>
              </a:prstClr>
            </a:outerShdw>
          </a:effectLst>
        </p:spPr>
        <p:txBody>
          <a:bodyPr wrap="square" rtlCol="0">
            <a:spAutoFit/>
          </a:bodyPr>
          <a:lstStyle/>
          <a:p>
            <a:r>
              <a:rPr lang="en-US" sz="3500" b="1" dirty="0" smtClean="0">
                <a:solidFill>
                  <a:srgbClr val="800408"/>
                </a:solidFill>
              </a:rPr>
              <a:t>Close [BOP] and conduct negative test. After successful negative test open [BOP]</a:t>
            </a:r>
            <a:endParaRPr lang="en-US" sz="3500" b="1" dirty="0">
              <a:solidFill>
                <a:srgbClr val="800408"/>
              </a:solidFill>
            </a:endParaRPr>
          </a:p>
        </p:txBody>
      </p:sp>
      <p:sp>
        <p:nvSpPr>
          <p:cNvPr id="4" name="Rectangle 3"/>
          <p:cNvSpPr/>
          <p:nvPr/>
        </p:nvSpPr>
        <p:spPr>
          <a:xfrm>
            <a:off x="533400" y="4876800"/>
            <a:ext cx="4038600" cy="137160"/>
          </a:xfrm>
          <a:prstGeom prst="rect">
            <a:avLst/>
          </a:prstGeom>
          <a:solidFill>
            <a:srgbClr val="FFFF00">
              <a:alpha val="2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ular Callout 13"/>
          <p:cNvSpPr/>
          <p:nvPr/>
        </p:nvSpPr>
        <p:spPr bwMode="auto">
          <a:xfrm rot="16200000">
            <a:off x="5724392" y="2300599"/>
            <a:ext cx="2785379" cy="3718560"/>
          </a:xfrm>
          <a:prstGeom prst="wedgeRectCallout">
            <a:avLst>
              <a:gd name="adj1" fmla="val -28929"/>
              <a:gd name="adj2" fmla="val -68319"/>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charset="-128"/>
            </a:endParaRPr>
          </a:p>
        </p:txBody>
      </p:sp>
      <p:sp>
        <p:nvSpPr>
          <p:cNvPr id="2" name="TextBox 1"/>
          <p:cNvSpPr txBox="1"/>
          <p:nvPr/>
        </p:nvSpPr>
        <p:spPr>
          <a:xfrm>
            <a:off x="914400" y="1925053"/>
            <a:ext cx="7543799" cy="2308324"/>
          </a:xfrm>
          <a:prstGeom prst="rect">
            <a:avLst/>
          </a:prstGeom>
          <a:solidFill>
            <a:schemeClr val="bg1"/>
          </a:solidFill>
          <a:ln w="57150">
            <a:solidFill>
              <a:srgbClr val="960000"/>
            </a:solidFill>
          </a:ln>
          <a:effectLst>
            <a:outerShdw blurRad="50800" dist="5080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600" b="1" dirty="0"/>
              <a:t>The night shift WSL recalled participating in approximately 50 previous negative tests; to his knowledge, never had one failed</a:t>
            </a:r>
            <a:r>
              <a:rPr lang="en-US" sz="3600" b="1" dirty="0" smtClean="0"/>
              <a:t>.</a:t>
            </a:r>
            <a:endParaRPr lang="en-US" sz="3600" dirty="0"/>
          </a:p>
        </p:txBody>
      </p:sp>
    </p:spTree>
    <p:extLst>
      <p:ext uri="{BB962C8B-B14F-4D97-AF65-F5344CB8AC3E}">
        <p14:creationId xmlns:p14="http://schemas.microsoft.com/office/powerpoint/2010/main" val="4046468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654" y="761998"/>
            <a:ext cx="9111345" cy="5909310"/>
          </a:xfrm>
          <a:prstGeom prst="rect">
            <a:avLst/>
          </a:prstGeom>
          <a:noFill/>
        </p:spPr>
        <p:txBody>
          <a:bodyPr wrap="square" rtlCol="0">
            <a:spAutoFit/>
          </a:bodyPr>
          <a:lstStyle/>
          <a:p>
            <a:pPr marL="342900" indent="-342900">
              <a:buClr>
                <a:srgbClr val="800408"/>
              </a:buClr>
              <a:buFont typeface="Arial" panose="020B0604020202020204" pitchFamily="34" charset="0"/>
              <a:buChar char="•"/>
            </a:pPr>
            <a:endParaRPr lang="en-US" b="1" dirty="0" smtClean="0"/>
          </a:p>
          <a:p>
            <a:pPr lvl="1">
              <a:buClr>
                <a:srgbClr val="800408"/>
              </a:buClr>
            </a:pPr>
            <a:endParaRPr lang="en-US" sz="1200" b="1" dirty="0"/>
          </a:p>
          <a:p>
            <a:pPr marL="0" lvl="1" algn="ctr">
              <a:buClr>
                <a:srgbClr val="800408"/>
              </a:buClr>
            </a:pPr>
            <a:endParaRPr lang="en-US" sz="2400" b="1" dirty="0" smtClean="0"/>
          </a:p>
          <a:p>
            <a:pPr marL="0" lvl="1" algn="ctr">
              <a:buClr>
                <a:srgbClr val="800408"/>
              </a:buClr>
            </a:pPr>
            <a:endParaRPr lang="en-US" sz="2400" b="1" dirty="0"/>
          </a:p>
          <a:p>
            <a:pPr marL="0" lvl="1" algn="ctr">
              <a:buClr>
                <a:srgbClr val="800408"/>
              </a:buClr>
            </a:pPr>
            <a:endParaRPr lang="en-US" sz="2400" b="1" dirty="0" smtClean="0"/>
          </a:p>
          <a:p>
            <a:pPr marL="0" lvl="1" algn="ctr">
              <a:buClr>
                <a:srgbClr val="800408"/>
              </a:buClr>
            </a:pPr>
            <a:r>
              <a:rPr lang="en-US" sz="2400" b="1" dirty="0" smtClean="0"/>
              <a:t>“</a:t>
            </a:r>
            <a:r>
              <a:rPr lang="en-US" sz="2400" b="1" dirty="0"/>
              <a:t>The rig crew does not have to be told how to run a negative test. This should be a routine operation that fits within their training</a:t>
            </a:r>
            <a:r>
              <a:rPr lang="en-US" sz="2400" b="1" dirty="0" smtClean="0"/>
              <a:t>.”                —</a:t>
            </a:r>
            <a:r>
              <a:rPr lang="en-US" sz="2400" b="1" dirty="0"/>
              <a:t>MDL Expert (for BP</a:t>
            </a:r>
            <a:r>
              <a:rPr lang="en-US" sz="2400" b="1" dirty="0" smtClean="0"/>
              <a:t>)</a:t>
            </a:r>
            <a:endParaRPr lang="en-US" sz="2400" b="1" dirty="0"/>
          </a:p>
          <a:p>
            <a:pPr marL="0" lvl="1" algn="ctr">
              <a:buClr>
                <a:srgbClr val="800408"/>
              </a:buClr>
            </a:pPr>
            <a:endParaRPr lang="en-US" sz="2400" b="1" dirty="0" smtClean="0"/>
          </a:p>
          <a:p>
            <a:pPr marL="0" lvl="1" algn="ctr">
              <a:buClr>
                <a:srgbClr val="800408"/>
              </a:buClr>
            </a:pPr>
            <a:endParaRPr lang="en-US" sz="2400" b="1" dirty="0"/>
          </a:p>
          <a:p>
            <a:pPr marL="0" lvl="1" algn="ctr">
              <a:buClr>
                <a:srgbClr val="800408"/>
              </a:buClr>
            </a:pPr>
            <a:r>
              <a:rPr lang="en-US" sz="2400" b="1" dirty="0" smtClean="0"/>
              <a:t>“</a:t>
            </a:r>
            <a:r>
              <a:rPr lang="en-US" sz="2400" b="1" dirty="0"/>
              <a:t>But we do warn that every time we do a job, the conditions are changed. The weather conditions may be different. The experience of the crew may be different. You have to take into account that every time you do it, it may not be exactly the same as the last time.”          —Transocean VP QHSE</a:t>
            </a:r>
          </a:p>
          <a:p>
            <a:pPr marL="347663" lvl="1" indent="-347663">
              <a:buClr>
                <a:srgbClr val="800408"/>
              </a:buClr>
              <a:buFont typeface="Arial" panose="020B0604020202020204" pitchFamily="34" charset="0"/>
              <a:buChar char="•"/>
            </a:pPr>
            <a:endParaRPr lang="en-US" sz="2400" b="1" dirty="0" smtClean="0"/>
          </a:p>
          <a:p>
            <a:pPr marL="0" lvl="1">
              <a:buClr>
                <a:srgbClr val="800408"/>
              </a:buClr>
            </a:pPr>
            <a:endParaRPr lang="en-US" sz="1200" b="1" dirty="0" smtClean="0"/>
          </a:p>
        </p:txBody>
      </p:sp>
      <p:sp>
        <p:nvSpPr>
          <p:cNvPr id="7" name="Text Box 16"/>
          <p:cNvSpPr txBox="1">
            <a:spLocks noChangeArrowheads="1"/>
          </p:cNvSpPr>
          <p:nvPr/>
        </p:nvSpPr>
        <p:spPr bwMode="auto">
          <a:xfrm>
            <a:off x="342900" y="548180"/>
            <a:ext cx="8458200" cy="630942"/>
          </a:xfrm>
          <a:prstGeom prst="rect">
            <a:avLst/>
          </a:prstGeom>
          <a:noFill/>
          <a:ln w="9525">
            <a:noFill/>
            <a:miter lim="800000"/>
            <a:headEnd/>
            <a:tailEnd/>
          </a:ln>
        </p:spPr>
        <p:txBody>
          <a:bodyPr wrap="square">
            <a:spAutoFit/>
          </a:bodyPr>
          <a:lstStyle/>
          <a:p>
            <a:pPr algn="ctr">
              <a:spcBef>
                <a:spcPct val="50000"/>
              </a:spcBef>
            </a:pPr>
            <a:r>
              <a:rPr lang="en-US" altLang="en-US" sz="3500" b="1" dirty="0" smtClean="0">
                <a:solidFill>
                  <a:srgbClr val="800408"/>
                </a:solidFill>
              </a:rPr>
              <a:t>Beyond the Piece of Paper…</a:t>
            </a:r>
          </a:p>
        </p:txBody>
      </p:sp>
    </p:spTree>
    <p:extLst>
      <p:ext uri="{BB962C8B-B14F-4D97-AF65-F5344CB8AC3E}">
        <p14:creationId xmlns:p14="http://schemas.microsoft.com/office/powerpoint/2010/main" val="283784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761998"/>
            <a:ext cx="8991600" cy="6278642"/>
          </a:xfrm>
          <a:prstGeom prst="rect">
            <a:avLst/>
          </a:prstGeom>
          <a:noFill/>
        </p:spPr>
        <p:txBody>
          <a:bodyPr wrap="square" rtlCol="0">
            <a:spAutoFit/>
          </a:bodyPr>
          <a:lstStyle/>
          <a:p>
            <a:pPr marL="342900" indent="-342900">
              <a:buClr>
                <a:srgbClr val="800408"/>
              </a:buClr>
              <a:buFont typeface="Arial" panose="020B0604020202020204" pitchFamily="34" charset="0"/>
              <a:buChar char="•"/>
            </a:pPr>
            <a:endParaRPr lang="en-US" b="1" dirty="0" smtClean="0"/>
          </a:p>
          <a:p>
            <a:pPr marL="342900" indent="-342900">
              <a:buClr>
                <a:srgbClr val="800408"/>
              </a:buClr>
              <a:buFont typeface="Arial" panose="020B0604020202020204" pitchFamily="34" charset="0"/>
              <a:buChar char="•"/>
            </a:pPr>
            <a:endParaRPr lang="en-US" sz="1200" b="1" dirty="0" smtClean="0"/>
          </a:p>
          <a:p>
            <a:pPr marL="342900" indent="-342900">
              <a:buClr>
                <a:srgbClr val="800408"/>
              </a:buClr>
              <a:buFont typeface="Arial" panose="020B0604020202020204" pitchFamily="34" charset="0"/>
              <a:buChar char="•"/>
            </a:pPr>
            <a:r>
              <a:rPr lang="en-US" sz="2400" b="1" dirty="0" smtClean="0"/>
              <a:t>(1) </a:t>
            </a:r>
            <a:r>
              <a:rPr lang="en-US" sz="2400" b="1" dirty="0"/>
              <a:t>Generic DWH procedures identified personal safety or relatively minor spills of drilling mud on the rig and overboard. </a:t>
            </a:r>
          </a:p>
          <a:p>
            <a:pPr marL="342900" indent="-342900">
              <a:buClr>
                <a:srgbClr val="800408"/>
              </a:buClr>
              <a:buFont typeface="Arial" panose="020B0604020202020204" pitchFamily="34" charset="0"/>
              <a:buChar char="•"/>
            </a:pPr>
            <a:endParaRPr lang="en-US" sz="2400" b="1" dirty="0" smtClean="0"/>
          </a:p>
          <a:p>
            <a:pPr marL="342900" indent="-342900">
              <a:buClr>
                <a:srgbClr val="800408"/>
              </a:buClr>
              <a:buFont typeface="Arial" panose="020B0604020202020204" pitchFamily="34" charset="0"/>
              <a:buChar char="•"/>
            </a:pPr>
            <a:r>
              <a:rPr lang="en-US" sz="2400" b="1" dirty="0" smtClean="0"/>
              <a:t>(2) </a:t>
            </a:r>
            <a:r>
              <a:rPr lang="en-US" sz="2400" b="1" dirty="0"/>
              <a:t>Transocean </a:t>
            </a:r>
            <a:r>
              <a:rPr lang="en-US" sz="2400" b="1" dirty="0" smtClean="0"/>
              <a:t>required </a:t>
            </a:r>
            <a:r>
              <a:rPr lang="en-US" sz="2400" b="1" dirty="0"/>
              <a:t>written </a:t>
            </a:r>
            <a:r>
              <a:rPr lang="en-US" sz="2400" b="1" dirty="0" smtClean="0"/>
              <a:t>procedures </a:t>
            </a:r>
            <a:r>
              <a:rPr lang="en-US" sz="2400" b="1" dirty="0"/>
              <a:t>for </a:t>
            </a:r>
            <a:r>
              <a:rPr lang="en-US" sz="2400" b="1" dirty="0" smtClean="0"/>
              <a:t>safety critical tasks—including negative tests   </a:t>
            </a:r>
          </a:p>
          <a:p>
            <a:pPr marL="800100" lvl="1" indent="-342900">
              <a:buClr>
                <a:srgbClr val="800408"/>
              </a:buClr>
              <a:buFont typeface="Calibri" panose="020F0502020204030204" pitchFamily="34" charset="0"/>
              <a:buChar char="‒"/>
            </a:pPr>
            <a:r>
              <a:rPr lang="en-US" sz="2400" b="1" dirty="0" smtClean="0"/>
              <a:t>review </a:t>
            </a:r>
            <a:r>
              <a:rPr lang="en-US" sz="2400" b="1" dirty="0"/>
              <a:t>and </a:t>
            </a:r>
            <a:r>
              <a:rPr lang="en-US" sz="2400" b="1" dirty="0" smtClean="0"/>
              <a:t>discuss; </a:t>
            </a:r>
          </a:p>
          <a:p>
            <a:pPr marL="800100" lvl="1" indent="-342900">
              <a:buClr>
                <a:srgbClr val="800408"/>
              </a:buClr>
              <a:buFont typeface="Calibri" panose="020F0502020204030204" pitchFamily="34" charset="0"/>
              <a:buChar char="‒"/>
            </a:pPr>
            <a:r>
              <a:rPr lang="en-US" sz="2400" b="1" dirty="0" smtClean="0"/>
              <a:t>confirm control measures; </a:t>
            </a:r>
          </a:p>
          <a:p>
            <a:pPr marL="800100" lvl="1" indent="-342900">
              <a:buClr>
                <a:srgbClr val="800408"/>
              </a:buClr>
              <a:buFont typeface="Calibri" panose="020F0502020204030204" pitchFamily="34" charset="0"/>
              <a:buChar char="‒"/>
            </a:pPr>
            <a:r>
              <a:rPr lang="en-US" sz="2400" b="1" dirty="0" smtClean="0"/>
              <a:t>ensure </a:t>
            </a:r>
            <a:r>
              <a:rPr lang="en-US" sz="2400" b="1" dirty="0"/>
              <a:t>personnel understand their </a:t>
            </a:r>
            <a:r>
              <a:rPr lang="en-US" sz="2400" b="1" dirty="0" smtClean="0"/>
              <a:t>responsibilities; </a:t>
            </a:r>
          </a:p>
          <a:p>
            <a:pPr marL="800100" lvl="1" indent="-342900">
              <a:buClr>
                <a:srgbClr val="800408"/>
              </a:buClr>
              <a:buFont typeface="Calibri" panose="020F0502020204030204" pitchFamily="34" charset="0"/>
              <a:buChar char="‒"/>
            </a:pPr>
            <a:r>
              <a:rPr lang="en-US" sz="2400" b="1" dirty="0"/>
              <a:t>u</a:t>
            </a:r>
            <a:r>
              <a:rPr lang="en-US" sz="2400" b="1" dirty="0" smtClean="0"/>
              <a:t>nderstand </a:t>
            </a:r>
            <a:r>
              <a:rPr lang="en-US" sz="2400" b="1" dirty="0"/>
              <a:t>the </a:t>
            </a:r>
            <a:r>
              <a:rPr lang="en-US" sz="2400" b="1" dirty="0" smtClean="0"/>
              <a:t>hazards; </a:t>
            </a:r>
            <a:r>
              <a:rPr lang="en-US" sz="2400" b="1" dirty="0"/>
              <a:t>and </a:t>
            </a:r>
            <a:endParaRPr lang="en-US" sz="2400" b="1" dirty="0" smtClean="0"/>
          </a:p>
          <a:p>
            <a:pPr marL="800100" lvl="1" indent="-342900">
              <a:buClr>
                <a:srgbClr val="800408"/>
              </a:buClr>
              <a:buFont typeface="Calibri" panose="020F0502020204030204" pitchFamily="34" charset="0"/>
              <a:buChar char="‒"/>
            </a:pPr>
            <a:r>
              <a:rPr lang="en-US" sz="2400" b="1" dirty="0" smtClean="0"/>
              <a:t>ensure </a:t>
            </a:r>
            <a:r>
              <a:rPr lang="en-US" sz="2400" b="1" dirty="0"/>
              <a:t>the expected results are understood prior to commencing the activity. </a:t>
            </a:r>
          </a:p>
          <a:p>
            <a:pPr marL="342900" indent="-342900">
              <a:buClr>
                <a:srgbClr val="800408"/>
              </a:buClr>
              <a:buFont typeface="Arial" panose="020B0604020202020204" pitchFamily="34" charset="0"/>
              <a:buChar char="•"/>
            </a:pPr>
            <a:endParaRPr lang="en-US" sz="2400" b="1" dirty="0" smtClean="0"/>
          </a:p>
          <a:p>
            <a:pPr marL="0" lvl="1" algn="ctr">
              <a:buClr>
                <a:srgbClr val="800408"/>
              </a:buClr>
            </a:pPr>
            <a:r>
              <a:rPr lang="en-US" sz="2400" b="1" dirty="0" smtClean="0"/>
              <a:t>At </a:t>
            </a:r>
            <a:r>
              <a:rPr lang="en-US" sz="2400" b="1" dirty="0"/>
              <a:t>least 6 </a:t>
            </a:r>
            <a:r>
              <a:rPr lang="en-US" sz="2400" b="1" dirty="0" smtClean="0"/>
              <a:t>different procedures used 8/07—4/10, </a:t>
            </a:r>
            <a:r>
              <a:rPr lang="en-US" sz="2400" b="1" dirty="0"/>
              <a:t>generally falling into </a:t>
            </a:r>
            <a:r>
              <a:rPr lang="en-US" sz="2400" b="1" dirty="0" smtClean="0"/>
              <a:t>2 categories—the Macondo procedure different</a:t>
            </a:r>
          </a:p>
          <a:p>
            <a:pPr marL="0" lvl="1">
              <a:buClr>
                <a:srgbClr val="800408"/>
              </a:buClr>
            </a:pPr>
            <a:endParaRPr lang="en-US" sz="1200" b="1" dirty="0" smtClean="0"/>
          </a:p>
          <a:p>
            <a:pPr marL="347663" lvl="1" indent="-347663">
              <a:buClr>
                <a:srgbClr val="800408"/>
              </a:buClr>
              <a:buFont typeface="Arial" panose="020B0604020202020204" pitchFamily="34" charset="0"/>
              <a:buChar char="•"/>
            </a:pPr>
            <a:endParaRPr lang="en-US" sz="2400" b="1" dirty="0" smtClean="0"/>
          </a:p>
        </p:txBody>
      </p:sp>
      <p:sp>
        <p:nvSpPr>
          <p:cNvPr id="7" name="Text Box 16"/>
          <p:cNvSpPr txBox="1">
            <a:spLocks noChangeArrowheads="1"/>
          </p:cNvSpPr>
          <p:nvPr/>
        </p:nvSpPr>
        <p:spPr bwMode="auto">
          <a:xfrm>
            <a:off x="0" y="417552"/>
            <a:ext cx="8458200" cy="630942"/>
          </a:xfrm>
          <a:prstGeom prst="rect">
            <a:avLst/>
          </a:prstGeom>
          <a:noFill/>
          <a:ln w="9525">
            <a:noFill/>
            <a:miter lim="800000"/>
            <a:headEnd/>
            <a:tailEnd/>
          </a:ln>
        </p:spPr>
        <p:txBody>
          <a:bodyPr wrap="square">
            <a:spAutoFit/>
          </a:bodyPr>
          <a:lstStyle/>
          <a:p>
            <a:pPr>
              <a:spcBef>
                <a:spcPct val="50000"/>
              </a:spcBef>
            </a:pPr>
            <a:r>
              <a:rPr lang="en-US" altLang="en-US" sz="3500" b="1" dirty="0" smtClean="0">
                <a:solidFill>
                  <a:srgbClr val="800408"/>
                </a:solidFill>
              </a:rPr>
              <a:t>Managing the Risk Awareness Gap</a:t>
            </a:r>
          </a:p>
        </p:txBody>
      </p:sp>
    </p:spTree>
    <p:extLst>
      <p:ext uri="{BB962C8B-B14F-4D97-AF65-F5344CB8AC3E}">
        <p14:creationId xmlns:p14="http://schemas.microsoft.com/office/powerpoint/2010/main" val="145616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208" name="Text Box 16"/>
          <p:cNvSpPr txBox="1">
            <a:spLocks noChangeArrowheads="1"/>
          </p:cNvSpPr>
          <p:nvPr/>
        </p:nvSpPr>
        <p:spPr bwMode="auto">
          <a:xfrm>
            <a:off x="457200" y="400752"/>
            <a:ext cx="8458200" cy="630942"/>
          </a:xfrm>
          <a:prstGeom prst="rect">
            <a:avLst/>
          </a:prstGeom>
          <a:noFill/>
          <a:ln w="9525">
            <a:noFill/>
            <a:miter lim="800000"/>
            <a:headEnd/>
            <a:tailEnd/>
          </a:ln>
        </p:spPr>
        <p:txBody>
          <a:bodyPr wrap="square">
            <a:spAutoFit/>
          </a:bodyPr>
          <a:lstStyle/>
          <a:p>
            <a:pPr>
              <a:spcBef>
                <a:spcPct val="50000"/>
              </a:spcBef>
            </a:pPr>
            <a:r>
              <a:rPr lang="en-US" altLang="en-US" sz="3500" b="1" dirty="0" smtClean="0">
                <a:solidFill>
                  <a:srgbClr val="800408"/>
                </a:solidFill>
              </a:rPr>
              <a:t>Predictable Results</a:t>
            </a:r>
            <a:endParaRPr lang="en-US" altLang="en-US" sz="3500" b="1" dirty="0">
              <a:solidFill>
                <a:srgbClr val="800408"/>
              </a:solidFill>
            </a:endParaRPr>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25" name="Straight Connector 24"/>
          <p:cNvCxnSpPr/>
          <p:nvPr/>
        </p:nvCxnSpPr>
        <p:spPr>
          <a:xfrm>
            <a:off x="7540894" y="4963561"/>
            <a:ext cx="5229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stretch>
            <a:fillRect/>
          </a:stretch>
        </p:blipFill>
        <p:spPr>
          <a:xfrm>
            <a:off x="164999" y="1064935"/>
            <a:ext cx="8814003" cy="5488266"/>
          </a:xfrm>
          <a:prstGeom prst="rect">
            <a:avLst/>
          </a:prstGeom>
        </p:spPr>
      </p:pic>
    </p:spTree>
    <p:extLst>
      <p:ext uri="{BB962C8B-B14F-4D97-AF65-F5344CB8AC3E}">
        <p14:creationId xmlns:p14="http://schemas.microsoft.com/office/powerpoint/2010/main" val="17752969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07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5072" t="14445" r="19438" b="14444"/>
          <a:stretch/>
        </p:blipFill>
        <p:spPr>
          <a:xfrm>
            <a:off x="152400" y="533400"/>
            <a:ext cx="4191000" cy="5960532"/>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bwMode="auto">
          <a:xfrm>
            <a:off x="152400" y="3391930"/>
            <a:ext cx="4038600" cy="265670"/>
          </a:xfrm>
          <a:prstGeom prst="rect">
            <a:avLst/>
          </a:prstGeom>
          <a:solidFill>
            <a:srgbClr val="FF0000">
              <a:alpha val="2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ヒラギノ角ゴ Pro W3" charset="-128"/>
            </a:endParaRPr>
          </a:p>
        </p:txBody>
      </p:sp>
      <p:sp>
        <p:nvSpPr>
          <p:cNvPr id="10" name="TextBox 9"/>
          <p:cNvSpPr txBox="1"/>
          <p:nvPr/>
        </p:nvSpPr>
        <p:spPr>
          <a:xfrm>
            <a:off x="4495801" y="435802"/>
            <a:ext cx="4648200" cy="584775"/>
          </a:xfrm>
          <a:prstGeom prst="rect">
            <a:avLst/>
          </a:prstGeom>
          <a:noFill/>
        </p:spPr>
        <p:txBody>
          <a:bodyPr wrap="square" rtlCol="0">
            <a:spAutoFit/>
          </a:bodyPr>
          <a:lstStyle/>
          <a:p>
            <a:r>
              <a:rPr lang="en-US" sz="3200" b="1" dirty="0" smtClean="0">
                <a:solidFill>
                  <a:srgbClr val="800408"/>
                </a:solidFill>
              </a:rPr>
              <a:t>Equipment Assumptions</a:t>
            </a:r>
            <a:endParaRPr lang="en-US" sz="3200" b="1" dirty="0">
              <a:solidFill>
                <a:srgbClr val="800408"/>
              </a:solidFill>
            </a:endParaRP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8590" t="7727" r="42902" b="18963"/>
          <a:stretch/>
        </p:blipFill>
        <p:spPr bwMode="auto">
          <a:xfrm>
            <a:off x="6444335" y="936597"/>
            <a:ext cx="1643751" cy="5470248"/>
          </a:xfrm>
          <a:prstGeom prst="rect">
            <a:avLst/>
          </a:prstGeom>
          <a:ln>
            <a:noFill/>
          </a:ln>
          <a:effectLst>
            <a:outerShdw blurRad="50800" dist="203200" dir="2700000" algn="tl" rotWithShape="0">
              <a:prstClr val="black">
                <a:alpha val="40000"/>
              </a:prstClr>
            </a:outerShdw>
          </a:effectLst>
          <a:extLst>
            <a:ext uri="{53640926-AAD7-44D8-BBD7-CCE9431645EC}">
              <a14:shadowObscured xmlns:a14="http://schemas.microsoft.com/office/drawing/2010/main"/>
            </a:ext>
          </a:extLst>
        </p:spPr>
      </p:pic>
      <p:cxnSp>
        <p:nvCxnSpPr>
          <p:cNvPr id="4" name="Straight Arrow Connector 3"/>
          <p:cNvCxnSpPr/>
          <p:nvPr/>
        </p:nvCxnSpPr>
        <p:spPr bwMode="auto">
          <a:xfrm>
            <a:off x="5910935" y="3646712"/>
            <a:ext cx="914400" cy="0"/>
          </a:xfrm>
          <a:prstGeom prst="straightConnector1">
            <a:avLst/>
          </a:prstGeom>
          <a:solidFill>
            <a:schemeClr val="accent1"/>
          </a:solidFill>
          <a:ln w="7620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2378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84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3921" y="685800"/>
            <a:ext cx="5276279" cy="5970865"/>
          </a:xfrm>
          <a:prstGeom prst="rect">
            <a:avLst/>
          </a:prstGeom>
          <a:noFill/>
        </p:spPr>
        <p:txBody>
          <a:bodyPr wrap="square" rtlCol="0">
            <a:spAutoFit/>
          </a:bodyPr>
          <a:lstStyle/>
          <a:p>
            <a:pPr algn="ctr"/>
            <a:r>
              <a:rPr lang="en-US" sz="2800" b="1" dirty="0" smtClean="0">
                <a:solidFill>
                  <a:srgbClr val="800408"/>
                </a:solidFill>
              </a:rPr>
              <a:t>Crew Rationalization During Negative Test</a:t>
            </a:r>
          </a:p>
          <a:p>
            <a:endParaRPr lang="en-US" sz="2800" b="1" dirty="0"/>
          </a:p>
          <a:p>
            <a:pPr marL="457200" indent="-457200">
              <a:buClr>
                <a:srgbClr val="960000"/>
              </a:buClr>
              <a:buFont typeface="Arial" panose="020B0604020202020204" pitchFamily="34" charset="0"/>
              <a:buChar char="•"/>
            </a:pPr>
            <a:r>
              <a:rPr lang="en-US" sz="2800" dirty="0" smtClean="0"/>
              <a:t>Riser level was not full.</a:t>
            </a:r>
          </a:p>
          <a:p>
            <a:pPr marL="914400" lvl="1" indent="-457200">
              <a:buClr>
                <a:srgbClr val="960000"/>
              </a:buClr>
              <a:buFont typeface="Calibri" panose="020F0502020204030204" pitchFamily="34" charset="0"/>
              <a:buChar char="‒"/>
            </a:pPr>
            <a:r>
              <a:rPr lang="en-US" sz="2800" dirty="0" smtClean="0"/>
              <a:t>The level could have dropped before BOP was closed or after. </a:t>
            </a:r>
          </a:p>
          <a:p>
            <a:r>
              <a:rPr lang="en-US" sz="2800" dirty="0" smtClean="0"/>
              <a:t>	*After = leak past annular</a:t>
            </a:r>
          </a:p>
          <a:p>
            <a:r>
              <a:rPr lang="en-US" sz="2800" dirty="0" smtClean="0"/>
              <a:t>	*Before = well integrity lost</a:t>
            </a:r>
          </a:p>
          <a:p>
            <a:endParaRPr lang="en-US" sz="2800" dirty="0"/>
          </a:p>
          <a:p>
            <a:pPr marL="457200" indent="-457200">
              <a:buClr>
                <a:srgbClr val="960000"/>
              </a:buClr>
              <a:buFont typeface="Arial" panose="020B0604020202020204" pitchFamily="34" charset="0"/>
              <a:buChar char="•"/>
            </a:pPr>
            <a:r>
              <a:rPr lang="en-US" sz="2800" dirty="0" smtClean="0"/>
              <a:t>Crew assumed </a:t>
            </a:r>
            <a:r>
              <a:rPr lang="en-US" sz="2800" dirty="0"/>
              <a:t>it </a:t>
            </a:r>
            <a:r>
              <a:rPr lang="en-US" sz="2800" dirty="0" smtClean="0"/>
              <a:t>was </a:t>
            </a:r>
            <a:r>
              <a:rPr lang="en-US" sz="2800" dirty="0"/>
              <a:t>after the BOP was closed</a:t>
            </a:r>
            <a:r>
              <a:rPr lang="en-US" sz="2800" dirty="0" smtClean="0"/>
              <a:t>. This option made more sense to them.</a:t>
            </a:r>
            <a:endParaRPr lang="en-US" sz="2800" dirty="0"/>
          </a:p>
          <a:p>
            <a:endParaRPr lang="en-US" b="1" dirty="0"/>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28590" t="7727" r="43193" b="20977"/>
          <a:stretch/>
        </p:blipFill>
        <p:spPr bwMode="auto">
          <a:xfrm>
            <a:off x="6013704" y="512615"/>
            <a:ext cx="1824010" cy="5964386"/>
          </a:xfrm>
          <a:prstGeom prst="rect">
            <a:avLst/>
          </a:prstGeom>
          <a:ln>
            <a:noFill/>
          </a:ln>
          <a:extLst>
            <a:ext uri="{53640926-AAD7-44D8-BBD7-CCE9431645EC}">
              <a14:shadowObscured xmlns:a14="http://schemas.microsoft.com/office/drawing/2010/main"/>
            </a:ext>
          </a:extLst>
        </p:spPr>
      </p:pic>
      <p:sp>
        <p:nvSpPr>
          <p:cNvPr id="2" name="Rectangle 1"/>
          <p:cNvSpPr/>
          <p:nvPr/>
        </p:nvSpPr>
        <p:spPr bwMode="auto">
          <a:xfrm>
            <a:off x="6126480" y="1371600"/>
            <a:ext cx="146304" cy="304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ヒラギノ角ゴ Pro W3" charset="-128"/>
            </a:endParaRPr>
          </a:p>
        </p:txBody>
      </p:sp>
      <p:sp>
        <p:nvSpPr>
          <p:cNvPr id="8" name="Rectangle 7"/>
          <p:cNvSpPr/>
          <p:nvPr/>
        </p:nvSpPr>
        <p:spPr bwMode="auto">
          <a:xfrm>
            <a:off x="6409944" y="1371600"/>
            <a:ext cx="137160" cy="304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ヒラギノ角ゴ Pro W3" charset="-128"/>
            </a:endParaRPr>
          </a:p>
        </p:txBody>
      </p:sp>
      <p:sp>
        <p:nvSpPr>
          <p:cNvPr id="3" name="Rectangle 2"/>
          <p:cNvSpPr/>
          <p:nvPr/>
        </p:nvSpPr>
        <p:spPr>
          <a:xfrm>
            <a:off x="6966857" y="1360714"/>
            <a:ext cx="119743"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49884" y="1360714"/>
            <a:ext cx="119743"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1864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07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 y="685800"/>
            <a:ext cx="8763000" cy="6017032"/>
          </a:xfrm>
          <a:prstGeom prst="rect">
            <a:avLst/>
          </a:prstGeom>
          <a:noFill/>
        </p:spPr>
        <p:txBody>
          <a:bodyPr wrap="square" rtlCol="0">
            <a:spAutoFit/>
          </a:bodyPr>
          <a:lstStyle/>
          <a:p>
            <a:pPr>
              <a:buClr>
                <a:srgbClr val="800408"/>
              </a:buClr>
            </a:pPr>
            <a:r>
              <a:rPr lang="en-US" sz="2800" b="1" dirty="0" smtClean="0">
                <a:solidFill>
                  <a:srgbClr val="800408"/>
                </a:solidFill>
              </a:rPr>
              <a:t>Post-Incident Well Data Analysis</a:t>
            </a:r>
          </a:p>
          <a:p>
            <a:pPr marL="342900" indent="-342900">
              <a:buClr>
                <a:srgbClr val="800408"/>
              </a:buClr>
              <a:buFont typeface="Arial" panose="020B0604020202020204" pitchFamily="34" charset="0"/>
              <a:buChar char="•"/>
            </a:pPr>
            <a:r>
              <a:rPr lang="en-US" sz="2400" b="1" dirty="0" smtClean="0"/>
              <a:t>Real-time Deepwater Horizon data indicates the </a:t>
            </a:r>
            <a:r>
              <a:rPr lang="en-US" sz="2400" b="1" dirty="0" err="1" smtClean="0"/>
              <a:t>drillpipe</a:t>
            </a:r>
            <a:r>
              <a:rPr lang="en-US" sz="2400" b="1" dirty="0" smtClean="0"/>
              <a:t> pressure began to drop just after the crew closed an annular preventer, implying a loss of well integrity NOT leaking annular.</a:t>
            </a:r>
          </a:p>
          <a:p>
            <a:endParaRPr lang="en-US" sz="2800" b="1" dirty="0">
              <a:solidFill>
                <a:srgbClr val="800408"/>
              </a:solidFill>
            </a:endParaRPr>
          </a:p>
          <a:p>
            <a:r>
              <a:rPr lang="en-US" sz="2800" b="1" dirty="0" smtClean="0">
                <a:solidFill>
                  <a:srgbClr val="800408"/>
                </a:solidFill>
              </a:rPr>
              <a:t>Why did that assumption seem more plausible?</a:t>
            </a:r>
          </a:p>
          <a:p>
            <a:endParaRPr lang="en-US" sz="900" b="1" dirty="0" smtClean="0">
              <a:solidFill>
                <a:srgbClr val="800408"/>
              </a:solidFill>
            </a:endParaRPr>
          </a:p>
          <a:p>
            <a:pPr marL="342900" indent="-342900">
              <a:buClr>
                <a:srgbClr val="800408"/>
              </a:buClr>
              <a:buFont typeface="Arial" panose="020B0604020202020204" pitchFamily="34" charset="0"/>
              <a:buChar char="•"/>
            </a:pPr>
            <a:r>
              <a:rPr lang="en-US" sz="2400" b="1" dirty="0" smtClean="0"/>
              <a:t>Challenges of well up to this point successfully overcome, reinforcing mentality that success was inevitable</a:t>
            </a:r>
          </a:p>
          <a:p>
            <a:pPr marL="914400" lvl="1" indent="-457200">
              <a:buClr>
                <a:srgbClr val="800408"/>
              </a:buClr>
              <a:buFontTx/>
              <a:buChar char="-"/>
            </a:pPr>
            <a:r>
              <a:rPr lang="en-US" sz="2400" dirty="0" smtClean="0"/>
              <a:t>Multiple loss-of-well control events</a:t>
            </a:r>
          </a:p>
          <a:p>
            <a:pPr marL="914400" lvl="1" indent="-457200">
              <a:buClr>
                <a:srgbClr val="800408"/>
              </a:buClr>
              <a:buFontTx/>
              <a:buChar char="-"/>
            </a:pPr>
            <a:r>
              <a:rPr lang="en-US" sz="2400" dirty="0" smtClean="0"/>
              <a:t>Changes to drilling plans to accommodate challenges</a:t>
            </a:r>
          </a:p>
          <a:p>
            <a:pPr marL="342900" indent="-342900">
              <a:buClr>
                <a:srgbClr val="800408"/>
              </a:buClr>
              <a:buFont typeface="Arial" panose="020B0604020202020204" pitchFamily="34" charset="0"/>
              <a:buChar char="•"/>
            </a:pPr>
            <a:r>
              <a:rPr lang="en-US" sz="2400" b="1" dirty="0" smtClean="0"/>
              <a:t>Various personnel deemed the cement job successful </a:t>
            </a:r>
          </a:p>
          <a:p>
            <a:pPr marL="342900" indent="-342900">
              <a:buClr>
                <a:srgbClr val="800408"/>
              </a:buClr>
              <a:buFont typeface="Arial" panose="020B0604020202020204" pitchFamily="34" charset="0"/>
              <a:buChar char="•"/>
            </a:pPr>
            <a:r>
              <a:rPr lang="en-US" sz="2400" b="1" dirty="0" smtClean="0"/>
              <a:t>Positive pressure test was successful (e.g., no leaks from inside the well to the outside)</a:t>
            </a:r>
          </a:p>
          <a:p>
            <a:pPr marL="342900" indent="-342900">
              <a:buClr>
                <a:srgbClr val="800408"/>
              </a:buClr>
              <a:buFont typeface="Arial" panose="020B0604020202020204" pitchFamily="34" charset="0"/>
              <a:buChar char="•"/>
            </a:pPr>
            <a:r>
              <a:rPr lang="en-US" sz="2400" b="1" dirty="0" smtClean="0"/>
              <a:t>It is “not uncommon” to see an annular leak.</a:t>
            </a:r>
          </a:p>
          <a:p>
            <a:pPr>
              <a:buClr>
                <a:srgbClr val="800408"/>
              </a:buClr>
            </a:pPr>
            <a:endParaRPr lang="en-US" sz="2800" b="1" dirty="0" smtClean="0">
              <a:solidFill>
                <a:srgbClr val="800408"/>
              </a:solidFill>
            </a:endParaRPr>
          </a:p>
        </p:txBody>
      </p:sp>
    </p:spTree>
    <p:extLst>
      <p:ext uri="{BB962C8B-B14F-4D97-AF65-F5344CB8AC3E}">
        <p14:creationId xmlns:p14="http://schemas.microsoft.com/office/powerpoint/2010/main" val="279602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19" descr="WhiteSlideF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6700" y="774237"/>
            <a:ext cx="8763000" cy="3970318"/>
          </a:xfrm>
          <a:prstGeom prst="rect">
            <a:avLst/>
          </a:prstGeom>
          <a:noFill/>
        </p:spPr>
        <p:txBody>
          <a:bodyPr wrap="square" rtlCol="0">
            <a:spAutoFit/>
          </a:bodyPr>
          <a:lstStyle/>
          <a:p>
            <a:endParaRPr lang="en-US" sz="1200" b="1" dirty="0" smtClean="0">
              <a:solidFill>
                <a:srgbClr val="800408"/>
              </a:solidFill>
            </a:endParaRPr>
          </a:p>
          <a:p>
            <a:r>
              <a:rPr lang="en-US" sz="2400" b="1" dirty="0" smtClean="0"/>
              <a:t>By:</a:t>
            </a:r>
          </a:p>
          <a:p>
            <a:pPr marL="342900" indent="-342900">
              <a:buClr>
                <a:srgbClr val="960000"/>
              </a:buClr>
              <a:buFont typeface="Arial" panose="020B0604020202020204" pitchFamily="34" charset="0"/>
              <a:buChar char="•"/>
            </a:pPr>
            <a:r>
              <a:rPr lang="en-US" sz="2400" b="1" dirty="0" smtClean="0"/>
              <a:t>Not identifying your safety critical tasks/equipment</a:t>
            </a:r>
          </a:p>
          <a:p>
            <a:pPr marL="342900" indent="-342900">
              <a:buClr>
                <a:srgbClr val="960000"/>
              </a:buClr>
              <a:buFont typeface="Arial" panose="020B0604020202020204" pitchFamily="34" charset="0"/>
              <a:buChar char="•"/>
            </a:pPr>
            <a:r>
              <a:rPr lang="en-US" sz="2400" b="1" dirty="0" smtClean="0"/>
              <a:t>Not having indicators to monitor the safety management systems designed to manage safety </a:t>
            </a:r>
            <a:r>
              <a:rPr lang="en-US" sz="2400" b="1" dirty="0"/>
              <a:t>critical </a:t>
            </a:r>
            <a:r>
              <a:rPr lang="en-US" sz="2400" b="1" dirty="0" smtClean="0"/>
              <a:t>tasks/equipment</a:t>
            </a:r>
          </a:p>
          <a:p>
            <a:endParaRPr lang="en-US" sz="2400" b="1" dirty="0" smtClean="0"/>
          </a:p>
          <a:p>
            <a:r>
              <a:rPr lang="en-US" sz="2400" b="1" dirty="0" smtClean="0"/>
              <a:t>Then you are missing the opportunity to identify and manage the work-as-imagined/work-as-done gap.</a:t>
            </a:r>
          </a:p>
          <a:p>
            <a:endParaRPr lang="en-US" sz="2400" b="1" dirty="0" smtClean="0"/>
          </a:p>
          <a:p>
            <a:r>
              <a:rPr lang="en-US" sz="2400" b="1" dirty="0" smtClean="0"/>
              <a:t>‘Culture’ is understanding why you have that gap and discovering the underlying reasons for it.</a:t>
            </a:r>
          </a:p>
        </p:txBody>
      </p:sp>
      <p:sp>
        <p:nvSpPr>
          <p:cNvPr id="6" name="Text Box 16"/>
          <p:cNvSpPr txBox="1">
            <a:spLocks noChangeArrowheads="1"/>
          </p:cNvSpPr>
          <p:nvPr/>
        </p:nvSpPr>
        <p:spPr bwMode="auto">
          <a:xfrm>
            <a:off x="0" y="417552"/>
            <a:ext cx="8458200" cy="630942"/>
          </a:xfrm>
          <a:prstGeom prst="rect">
            <a:avLst/>
          </a:prstGeom>
          <a:noFill/>
          <a:ln w="9525">
            <a:noFill/>
            <a:miter lim="800000"/>
            <a:headEnd/>
            <a:tailEnd/>
          </a:ln>
        </p:spPr>
        <p:txBody>
          <a:bodyPr wrap="square">
            <a:spAutoFit/>
          </a:bodyPr>
          <a:lstStyle/>
          <a:p>
            <a:pPr algn="ctr">
              <a:spcBef>
                <a:spcPct val="50000"/>
              </a:spcBef>
            </a:pPr>
            <a:r>
              <a:rPr lang="en-US" altLang="en-US" sz="3500" b="1" dirty="0" smtClean="0">
                <a:solidFill>
                  <a:srgbClr val="800408"/>
                </a:solidFill>
              </a:rPr>
              <a:t>Broad Take Away</a:t>
            </a:r>
          </a:p>
        </p:txBody>
      </p:sp>
    </p:spTree>
    <p:extLst>
      <p:ext uri="{BB962C8B-B14F-4D97-AF65-F5344CB8AC3E}">
        <p14:creationId xmlns:p14="http://schemas.microsoft.com/office/powerpoint/2010/main" val="332424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026" name="Picture 2" descr="A U.S. military plane crash that killed 14 people on October 3 of last year was caused by a case of goggles, it has been determined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769" y="616902"/>
            <a:ext cx="6900463" cy="49304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920" y="5669280"/>
            <a:ext cx="8823960" cy="1200329"/>
          </a:xfrm>
          <a:prstGeom prst="rect">
            <a:avLst/>
          </a:prstGeom>
          <a:noFill/>
        </p:spPr>
        <p:txBody>
          <a:bodyPr wrap="square" rtlCol="0">
            <a:spAutoFit/>
          </a:bodyPr>
          <a:lstStyle/>
          <a:p>
            <a:r>
              <a:rPr lang="en-US" b="1" dirty="0" smtClean="0"/>
              <a:t>Photo Source: </a:t>
            </a:r>
            <a:r>
              <a:rPr lang="en-US" dirty="0" smtClean="0">
                <a:hlinkClick r:id="rId5"/>
              </a:rPr>
              <a:t>http</a:t>
            </a:r>
            <a:r>
              <a:rPr lang="en-US" dirty="0">
                <a:hlinkClick r:id="rId5"/>
              </a:rPr>
              <a:t>://www.dailymail.co.uk/news/article-3548263/U-S-cargo-plane-crash-Afghanistan-killed-14-people-cause-case-night-vision-goggles-wedged-control-column-used-steer-aircraft.html#ixzz4Nds3bt8v</a:t>
            </a:r>
            <a:r>
              <a:rPr lang="en-US" dirty="0"/>
              <a:t> </a:t>
            </a:r>
            <a:br>
              <a:rPr lang="en-US" dirty="0"/>
            </a:br>
            <a:endParaRPr lang="en-US" dirty="0"/>
          </a:p>
        </p:txBody>
      </p:sp>
    </p:spTree>
    <p:extLst>
      <p:ext uri="{BB962C8B-B14F-4D97-AF65-F5344CB8AC3E}">
        <p14:creationId xmlns:p14="http://schemas.microsoft.com/office/powerpoint/2010/main" val="5375547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1" name="Picture 13" descr="CSB_PPT_Title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t="16913" b="10000"/>
          <a:stretch/>
        </p:blipFill>
        <p:spPr>
          <a:xfrm>
            <a:off x="4410" y="1600199"/>
            <a:ext cx="9144000" cy="5012271"/>
          </a:xfrm>
          <a:prstGeom prst="rect">
            <a:avLst/>
          </a:prstGeom>
          <a:effectLst>
            <a:outerShdw blurRad="50800" dist="50800" dir="5400000" algn="ctr" rotWithShape="0">
              <a:srgbClr val="000000">
                <a:alpha val="11000"/>
              </a:srgbClr>
            </a:outerShdw>
          </a:effectLst>
        </p:spPr>
      </p:pic>
      <p:sp>
        <p:nvSpPr>
          <p:cNvPr id="7174" name="Text Box 6"/>
          <p:cNvSpPr txBox="1">
            <a:spLocks noChangeArrowheads="1"/>
          </p:cNvSpPr>
          <p:nvPr/>
        </p:nvSpPr>
        <p:spPr bwMode="auto">
          <a:xfrm>
            <a:off x="381000" y="2273808"/>
            <a:ext cx="8153400" cy="2310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ea typeface="ヒラギノ角ゴ Pro W3" charset="-128"/>
              </a:defRPr>
            </a:lvl1pPr>
            <a:lvl2pPr algn="ctr">
              <a:defRPr sz="4400">
                <a:solidFill>
                  <a:schemeClr val="tx2"/>
                </a:solidFill>
                <a:latin typeface="Arial" panose="020B0604020202020204" pitchFamily="34" charset="0"/>
                <a:ea typeface="ヒラギノ角ゴ Pro W3" charset="-128"/>
              </a:defRPr>
            </a:lvl2pPr>
            <a:lvl3pPr algn="ctr">
              <a:defRPr sz="4400">
                <a:solidFill>
                  <a:schemeClr val="tx2"/>
                </a:solidFill>
                <a:latin typeface="Arial" panose="020B0604020202020204" pitchFamily="34" charset="0"/>
                <a:ea typeface="ヒラギノ角ゴ Pro W3" charset="-128"/>
              </a:defRPr>
            </a:lvl3pPr>
            <a:lvl4pPr algn="ctr">
              <a:defRPr sz="4400">
                <a:solidFill>
                  <a:schemeClr val="tx2"/>
                </a:solidFill>
                <a:latin typeface="Arial" panose="020B0604020202020204" pitchFamily="34" charset="0"/>
                <a:ea typeface="ヒラギノ角ゴ Pro W3" charset="-128"/>
              </a:defRPr>
            </a:lvl4pPr>
            <a:lvl5pPr algn="ctr">
              <a:defRPr sz="4400">
                <a:solidFill>
                  <a:schemeClr val="tx2"/>
                </a:solidFill>
                <a:latin typeface="Arial" panose="020B0604020202020204" pitchFamily="34" charset="0"/>
                <a:ea typeface="ヒラギノ角ゴ Pro W3" charset="-128"/>
              </a:defRPr>
            </a:lvl5pPr>
            <a:lvl6pPr marL="457200" algn="ctr" fontAlgn="base">
              <a:spcBef>
                <a:spcPct val="0"/>
              </a:spcBef>
              <a:spcAft>
                <a:spcPct val="0"/>
              </a:spcAft>
              <a:defRPr sz="4400">
                <a:solidFill>
                  <a:schemeClr val="tx2"/>
                </a:solidFill>
                <a:latin typeface="Arial" panose="020B0604020202020204" pitchFamily="34" charset="0"/>
                <a:ea typeface="ヒラギノ角ゴ Pro W3" charset="-128"/>
              </a:defRPr>
            </a:lvl6pPr>
            <a:lvl7pPr marL="914400" algn="ctr" fontAlgn="base">
              <a:spcBef>
                <a:spcPct val="0"/>
              </a:spcBef>
              <a:spcAft>
                <a:spcPct val="0"/>
              </a:spcAft>
              <a:defRPr sz="4400">
                <a:solidFill>
                  <a:schemeClr val="tx2"/>
                </a:solidFill>
                <a:latin typeface="Arial" panose="020B0604020202020204" pitchFamily="34" charset="0"/>
                <a:ea typeface="ヒラギノ角ゴ Pro W3" charset="-128"/>
              </a:defRPr>
            </a:lvl7pPr>
            <a:lvl8pPr marL="1371600" algn="ctr" fontAlgn="base">
              <a:spcBef>
                <a:spcPct val="0"/>
              </a:spcBef>
              <a:spcAft>
                <a:spcPct val="0"/>
              </a:spcAft>
              <a:defRPr sz="4400">
                <a:solidFill>
                  <a:schemeClr val="tx2"/>
                </a:solidFill>
                <a:latin typeface="Arial" panose="020B0604020202020204" pitchFamily="34" charset="0"/>
                <a:ea typeface="ヒラギノ角ゴ Pro W3" charset="-128"/>
              </a:defRPr>
            </a:lvl8pPr>
            <a:lvl9pPr marL="1828800" algn="ctr" fontAlgn="base">
              <a:spcBef>
                <a:spcPct val="0"/>
              </a:spcBef>
              <a:spcAft>
                <a:spcPct val="0"/>
              </a:spcAft>
              <a:defRPr sz="4400">
                <a:solidFill>
                  <a:schemeClr val="tx2"/>
                </a:solidFill>
                <a:latin typeface="Arial" panose="020B0604020202020204" pitchFamily="34" charset="0"/>
                <a:ea typeface="ヒラギノ角ゴ Pro W3" charset="-128"/>
              </a:defRPr>
            </a:lvl9pPr>
          </a:lstStyle>
          <a:p>
            <a:r>
              <a:rPr lang="en-US" b="1" dirty="0" smtClean="0">
                <a:solidFill>
                  <a:srgbClr val="800408"/>
                </a:solidFill>
              </a:rPr>
              <a:t>Culture</a:t>
            </a:r>
            <a:endParaRPr lang="en-US" altLang="en-US" dirty="0">
              <a:solidFill>
                <a:srgbClr val="C00000"/>
              </a:solidFill>
            </a:endParaRPr>
          </a:p>
        </p:txBody>
      </p:sp>
    </p:spTree>
    <p:extLst>
      <p:ext uri="{BB962C8B-B14F-4D97-AF65-F5344CB8AC3E}">
        <p14:creationId xmlns:p14="http://schemas.microsoft.com/office/powerpoint/2010/main" val="39388703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208" name="Text Box 16"/>
          <p:cNvSpPr txBox="1">
            <a:spLocks noChangeArrowheads="1"/>
          </p:cNvSpPr>
          <p:nvPr/>
        </p:nvSpPr>
        <p:spPr bwMode="auto">
          <a:xfrm>
            <a:off x="533400" y="594276"/>
            <a:ext cx="7162800" cy="62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500" b="1" dirty="0" smtClean="0">
                <a:solidFill>
                  <a:srgbClr val="800408"/>
                </a:solidFill>
              </a:rPr>
              <a:t>Organizational Culture</a:t>
            </a:r>
            <a:endParaRPr lang="en-US" altLang="en-US" sz="3500" b="1" dirty="0">
              <a:solidFill>
                <a:srgbClr val="800408"/>
              </a:solidFill>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3705"/>
          <a:stretch/>
        </p:blipFill>
        <p:spPr>
          <a:xfrm>
            <a:off x="1143000" y="1295400"/>
            <a:ext cx="7492365" cy="5341868"/>
          </a:xfrm>
          <a:prstGeom prst="rect">
            <a:avLst/>
          </a:prstGeom>
        </p:spPr>
      </p:pic>
    </p:spTree>
    <p:extLst>
      <p:ext uri="{BB962C8B-B14F-4D97-AF65-F5344CB8AC3E}">
        <p14:creationId xmlns:p14="http://schemas.microsoft.com/office/powerpoint/2010/main" val="6775121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208" name="Text Box 16"/>
          <p:cNvSpPr txBox="1">
            <a:spLocks noChangeArrowheads="1"/>
          </p:cNvSpPr>
          <p:nvPr/>
        </p:nvSpPr>
        <p:spPr bwMode="auto">
          <a:xfrm>
            <a:off x="228600" y="577822"/>
            <a:ext cx="8915400"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altLang="en-US" sz="3200" b="1" dirty="0" smtClean="0">
                <a:solidFill>
                  <a:srgbClr val="800408"/>
                </a:solidFill>
              </a:rPr>
              <a:t>Real World Culture Example</a:t>
            </a:r>
            <a:r>
              <a:rPr lang="en-US" altLang="en-US" sz="3200" b="1" dirty="0">
                <a:solidFill>
                  <a:srgbClr val="800408"/>
                </a:solidFill>
              </a:rPr>
              <a:t> </a:t>
            </a:r>
            <a:r>
              <a:rPr lang="en-US" altLang="en-US" sz="3200" b="1" dirty="0" smtClean="0">
                <a:solidFill>
                  <a:srgbClr val="800408"/>
                </a:solidFill>
              </a:rPr>
              <a:t>                   </a:t>
            </a:r>
            <a:r>
              <a:rPr lang="en-US" altLang="en-US" sz="3200" dirty="0" smtClean="0">
                <a:solidFill>
                  <a:srgbClr val="800408"/>
                </a:solidFill>
              </a:rPr>
              <a:t>Same Policy, Different Behaviors &amp; Expectations</a:t>
            </a:r>
          </a:p>
        </p:txBody>
      </p:sp>
      <p:sp>
        <p:nvSpPr>
          <p:cNvPr id="6" name="Isosceles Triangle 5"/>
          <p:cNvSpPr/>
          <p:nvPr/>
        </p:nvSpPr>
        <p:spPr>
          <a:xfrm>
            <a:off x="8939" y="1879986"/>
            <a:ext cx="1063795" cy="767256"/>
          </a:xfrm>
          <a:prstGeom prst="triangl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flipV="1">
            <a:off x="-1571" y="2663007"/>
            <a:ext cx="1063795" cy="1776249"/>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22879" y="1788435"/>
            <a:ext cx="7192522" cy="830997"/>
          </a:xfrm>
          <a:prstGeom prst="rect">
            <a:avLst/>
          </a:prstGeom>
          <a:noFill/>
        </p:spPr>
        <p:txBody>
          <a:bodyPr wrap="square" rtlCol="0">
            <a:spAutoFit/>
          </a:bodyPr>
          <a:lstStyle/>
          <a:p>
            <a:pPr algn="ctr"/>
            <a:r>
              <a:rPr lang="en-US" sz="2400" dirty="0" smtClean="0"/>
              <a:t>Policy: Employees shall observe </a:t>
            </a:r>
            <a:r>
              <a:rPr lang="en-US" sz="2400" dirty="0"/>
              <a:t>and </a:t>
            </a:r>
            <a:r>
              <a:rPr lang="en-US" sz="2400" dirty="0" smtClean="0"/>
              <a:t>report unsafe situations/activities</a:t>
            </a:r>
            <a:endParaRPr lang="en-US" sz="2400" dirty="0"/>
          </a:p>
        </p:txBody>
      </p:sp>
      <p:sp>
        <p:nvSpPr>
          <p:cNvPr id="9" name="TextBox 8"/>
          <p:cNvSpPr txBox="1"/>
          <p:nvPr/>
        </p:nvSpPr>
        <p:spPr>
          <a:xfrm>
            <a:off x="1547209" y="2770963"/>
            <a:ext cx="7368191" cy="4062651"/>
          </a:xfrm>
          <a:prstGeom prst="rect">
            <a:avLst/>
          </a:prstGeom>
          <a:noFill/>
        </p:spPr>
        <p:txBody>
          <a:bodyPr wrap="square" rtlCol="0">
            <a:spAutoFit/>
          </a:bodyPr>
          <a:lstStyle/>
          <a:p>
            <a:pPr marL="342900" indent="-342900">
              <a:spcAft>
                <a:spcPts val="600"/>
              </a:spcAft>
              <a:buClr>
                <a:srgbClr val="800408"/>
              </a:buClr>
              <a:buFont typeface="Arial" panose="020B0604020202020204" pitchFamily="34" charset="0"/>
              <a:buChar char="•"/>
            </a:pPr>
            <a:r>
              <a:rPr lang="en-US" sz="2200" dirty="0" smtClean="0"/>
              <a:t>Transocean crews required to submit daily START card </a:t>
            </a:r>
          </a:p>
          <a:p>
            <a:pPr marL="342900" indent="-342900">
              <a:spcAft>
                <a:spcPts val="600"/>
              </a:spcAft>
              <a:buClr>
                <a:srgbClr val="800408"/>
              </a:buClr>
              <a:buFont typeface="Arial" panose="020B0604020202020204" pitchFamily="34" charset="0"/>
              <a:buChar char="•"/>
            </a:pPr>
            <a:r>
              <a:rPr lang="en-US" sz="2200" dirty="0" smtClean="0"/>
              <a:t>Crewmembers </a:t>
            </a:r>
            <a:r>
              <a:rPr lang="en-US" sz="2200" dirty="0"/>
              <a:t>believed the focus </a:t>
            </a:r>
            <a:r>
              <a:rPr lang="en-US" sz="2200" dirty="0" smtClean="0"/>
              <a:t>on </a:t>
            </a:r>
            <a:r>
              <a:rPr lang="en-US" sz="2200" dirty="0"/>
              <a:t>the quantity </a:t>
            </a:r>
            <a:r>
              <a:rPr lang="en-US" sz="2200" dirty="0" smtClean="0"/>
              <a:t>not quality of observation. </a:t>
            </a:r>
            <a:endParaRPr lang="en-US" sz="2200" dirty="0"/>
          </a:p>
          <a:p>
            <a:pPr marL="342900" indent="-342900">
              <a:spcAft>
                <a:spcPts val="600"/>
              </a:spcAft>
              <a:buClr>
                <a:srgbClr val="800408"/>
              </a:buClr>
              <a:buFont typeface="Arial" panose="020B0604020202020204" pitchFamily="34" charset="0"/>
              <a:buChar char="•"/>
            </a:pPr>
            <a:r>
              <a:rPr lang="en-US" sz="2200" dirty="0" smtClean="0"/>
              <a:t>“people </a:t>
            </a:r>
            <a:r>
              <a:rPr lang="en-US" sz="2200" dirty="0"/>
              <a:t>[tried] not to rat people out so to speak, you know like you wanted to be helpful, […] whereas some of the higher-ups in the office, they kind of wanted to weed out problems </a:t>
            </a:r>
            <a:r>
              <a:rPr lang="en-US" sz="2200" dirty="0" smtClean="0"/>
              <a:t>…”</a:t>
            </a:r>
          </a:p>
          <a:p>
            <a:pPr marL="342900" indent="-342900">
              <a:spcAft>
                <a:spcPts val="600"/>
              </a:spcAft>
              <a:buClr>
                <a:srgbClr val="800408"/>
              </a:buClr>
              <a:buFont typeface="Arial" panose="020B0604020202020204" pitchFamily="34" charset="0"/>
              <a:buChar char="•"/>
            </a:pPr>
            <a:r>
              <a:rPr lang="en-US" sz="2200" dirty="0"/>
              <a:t>“I’ve seen guys get fired for someone [writing] a bad START card about </a:t>
            </a:r>
            <a:r>
              <a:rPr lang="en-US" sz="2200" dirty="0" smtClean="0"/>
              <a:t>them”  </a:t>
            </a:r>
          </a:p>
          <a:p>
            <a:pPr algn="r"/>
            <a:r>
              <a:rPr lang="en-US" sz="1600" dirty="0" smtClean="0"/>
              <a:t>(</a:t>
            </a:r>
            <a:r>
              <a:rPr lang="en-US" sz="1600" dirty="0" err="1"/>
              <a:t>pg</a:t>
            </a:r>
            <a:r>
              <a:rPr lang="en-US" sz="1600" dirty="0"/>
              <a:t> 143-144, Vol 3 CSB Macondo Report)</a:t>
            </a:r>
          </a:p>
          <a:p>
            <a:pPr marL="285750" indent="-285750">
              <a:buFont typeface="Arial" panose="020B0604020202020204" pitchFamily="34" charset="0"/>
              <a:buChar char="•"/>
            </a:pPr>
            <a:endParaRPr lang="en-US" sz="2400" dirty="0" smtClean="0"/>
          </a:p>
        </p:txBody>
      </p:sp>
      <p:cxnSp>
        <p:nvCxnSpPr>
          <p:cNvPr id="10" name="Straight Connector 9"/>
          <p:cNvCxnSpPr/>
          <p:nvPr/>
        </p:nvCxnSpPr>
        <p:spPr>
          <a:xfrm>
            <a:off x="1091505" y="2647242"/>
            <a:ext cx="8098976" cy="1576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288951" y="1879986"/>
            <a:ext cx="31531" cy="1798584"/>
          </a:xfrm>
          <a:prstGeom prst="straightConnector1">
            <a:avLst/>
          </a:prstGeom>
          <a:ln w="5715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788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Isosceles Triangle 5"/>
          <p:cNvSpPr/>
          <p:nvPr/>
        </p:nvSpPr>
        <p:spPr>
          <a:xfrm>
            <a:off x="8939" y="1878495"/>
            <a:ext cx="1063795" cy="767256"/>
          </a:xfrm>
          <a:prstGeom prst="triangl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flipV="1">
            <a:off x="-1571" y="2663007"/>
            <a:ext cx="1063795" cy="1776249"/>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22879" y="1788435"/>
            <a:ext cx="7192522" cy="830997"/>
          </a:xfrm>
          <a:prstGeom prst="rect">
            <a:avLst/>
          </a:prstGeom>
          <a:noFill/>
        </p:spPr>
        <p:txBody>
          <a:bodyPr wrap="square" rtlCol="0">
            <a:spAutoFit/>
          </a:bodyPr>
          <a:lstStyle/>
          <a:p>
            <a:pPr algn="ctr"/>
            <a:r>
              <a:rPr lang="en-US" sz="2400" dirty="0" smtClean="0"/>
              <a:t>Policy: Employees shall observe </a:t>
            </a:r>
            <a:r>
              <a:rPr lang="en-US" sz="2400" dirty="0"/>
              <a:t>and </a:t>
            </a:r>
            <a:r>
              <a:rPr lang="en-US" sz="2400" dirty="0" smtClean="0"/>
              <a:t>report unsafe situations/activities</a:t>
            </a:r>
            <a:endParaRPr lang="en-US" sz="2400" dirty="0"/>
          </a:p>
        </p:txBody>
      </p:sp>
      <p:cxnSp>
        <p:nvCxnSpPr>
          <p:cNvPr id="10" name="Straight Connector 9"/>
          <p:cNvCxnSpPr/>
          <p:nvPr/>
        </p:nvCxnSpPr>
        <p:spPr>
          <a:xfrm>
            <a:off x="1091505" y="2647242"/>
            <a:ext cx="8098976" cy="1576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288951" y="1879986"/>
            <a:ext cx="31531" cy="1798584"/>
          </a:xfrm>
          <a:prstGeom prst="straightConnector1">
            <a:avLst/>
          </a:prstGeom>
          <a:ln w="5715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79265" y="2872463"/>
            <a:ext cx="7467602" cy="1092607"/>
          </a:xfrm>
          <a:prstGeom prst="rect">
            <a:avLst/>
          </a:prstGeom>
          <a:noFill/>
        </p:spPr>
        <p:txBody>
          <a:bodyPr wrap="square" rtlCol="0">
            <a:spAutoFit/>
          </a:bodyPr>
          <a:lstStyle/>
          <a:p>
            <a:pPr marL="342900" indent="-342900">
              <a:spcAft>
                <a:spcPts val="600"/>
              </a:spcAft>
              <a:buClr>
                <a:srgbClr val="800408"/>
              </a:buClr>
              <a:buFont typeface="Arial" panose="020B0604020202020204" pitchFamily="34" charset="0"/>
              <a:buChar char="•"/>
            </a:pPr>
            <a:r>
              <a:rPr lang="en-US" sz="2000" dirty="0" smtClean="0"/>
              <a:t>While # of reports went up, # of incidents went down</a:t>
            </a:r>
          </a:p>
          <a:p>
            <a:pPr marL="342900" indent="-342900">
              <a:spcAft>
                <a:spcPts val="600"/>
              </a:spcAft>
              <a:buClr>
                <a:srgbClr val="800408"/>
              </a:buClr>
              <a:buFont typeface="Arial" panose="020B0604020202020204" pitchFamily="34" charset="0"/>
              <a:buChar char="•"/>
            </a:pPr>
            <a:r>
              <a:rPr lang="en-US" sz="2000" dirty="0" smtClean="0"/>
              <a:t>Initial resistance to program but attitudes changed when worn tools </a:t>
            </a:r>
            <a:r>
              <a:rPr lang="en-US" sz="2000" dirty="0"/>
              <a:t>and </a:t>
            </a:r>
            <a:r>
              <a:rPr lang="en-US" sz="2000" dirty="0" smtClean="0"/>
              <a:t>equipment were repaired/replaced</a:t>
            </a:r>
          </a:p>
        </p:txBody>
      </p:sp>
      <p:pic>
        <p:nvPicPr>
          <p:cNvPr id="13" name="Picture 12"/>
          <p:cNvPicPr>
            <a:picLocks noChangeAspect="1"/>
          </p:cNvPicPr>
          <p:nvPr/>
        </p:nvPicPr>
        <p:blipFill rotWithShape="1">
          <a:blip r:embed="rId4"/>
          <a:srcRect t="1306" b="2878"/>
          <a:stretch/>
        </p:blipFill>
        <p:spPr>
          <a:xfrm>
            <a:off x="1062224" y="4017770"/>
            <a:ext cx="5314950" cy="2564524"/>
          </a:xfrm>
          <a:prstGeom prst="rect">
            <a:avLst/>
          </a:prstGeom>
        </p:spPr>
      </p:pic>
      <p:sp>
        <p:nvSpPr>
          <p:cNvPr id="14" name="TextBox 13"/>
          <p:cNvSpPr txBox="1"/>
          <p:nvPr/>
        </p:nvSpPr>
        <p:spPr>
          <a:xfrm>
            <a:off x="6685652" y="4024167"/>
            <a:ext cx="2410910" cy="2677656"/>
          </a:xfrm>
          <a:prstGeom prst="rect">
            <a:avLst/>
          </a:prstGeom>
          <a:noFill/>
        </p:spPr>
        <p:txBody>
          <a:bodyPr wrap="square" rtlCol="0">
            <a:spAutoFit/>
          </a:bodyPr>
          <a:lstStyle/>
          <a:p>
            <a:r>
              <a:rPr lang="en-US" sz="1400" dirty="0"/>
              <a:t>B. R. Read; A. </a:t>
            </a:r>
            <a:r>
              <a:rPr lang="en-US" sz="1400" dirty="0" err="1"/>
              <a:t>Zartl-Klik</a:t>
            </a:r>
            <a:r>
              <a:rPr lang="en-US" sz="1400" dirty="0"/>
              <a:t>; C. </a:t>
            </a:r>
            <a:r>
              <a:rPr lang="en-US" sz="1400" dirty="0" err="1"/>
              <a:t>Veit</a:t>
            </a:r>
            <a:r>
              <a:rPr lang="en-US" sz="1400" dirty="0"/>
              <a:t>; </a:t>
            </a:r>
            <a:r>
              <a:rPr lang="de-DE" sz="1400" dirty="0"/>
              <a:t>R. Samhaber; H.</a:t>
            </a:r>
            <a:r>
              <a:rPr lang="de-DE" sz="1400" b="1" dirty="0"/>
              <a:t> </a:t>
            </a:r>
            <a:r>
              <a:rPr lang="de-DE" sz="1400" dirty="0"/>
              <a:t>Zepic; </a:t>
            </a:r>
            <a:r>
              <a:rPr lang="en-US" sz="1400" i="1" dirty="0"/>
              <a:t>Safety Leadership that Engages the Workforce to Create Sustainable HSE Performance</a:t>
            </a:r>
            <a:r>
              <a:rPr lang="en-US" sz="1400" b="1" dirty="0"/>
              <a:t>; </a:t>
            </a:r>
            <a:r>
              <a:rPr lang="en-US" sz="1400" dirty="0"/>
              <a:t>The SPE International Conference on Health, Safely and Environment in Oil and Gas Exploration and Production held in Rio de Janeiro, Brazil, 12-14 April 2010.</a:t>
            </a:r>
          </a:p>
        </p:txBody>
      </p:sp>
      <p:sp>
        <p:nvSpPr>
          <p:cNvPr id="15" name="Text Box 16"/>
          <p:cNvSpPr txBox="1">
            <a:spLocks noChangeArrowheads="1"/>
          </p:cNvSpPr>
          <p:nvPr/>
        </p:nvSpPr>
        <p:spPr bwMode="auto">
          <a:xfrm>
            <a:off x="228600" y="577822"/>
            <a:ext cx="8915400"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altLang="en-US" sz="3200" b="1" dirty="0" smtClean="0">
                <a:solidFill>
                  <a:srgbClr val="800408"/>
                </a:solidFill>
              </a:rPr>
              <a:t>Real World Culture Example</a:t>
            </a:r>
            <a:r>
              <a:rPr lang="en-US" altLang="en-US" sz="3200" b="1" dirty="0">
                <a:solidFill>
                  <a:srgbClr val="800408"/>
                </a:solidFill>
              </a:rPr>
              <a:t> </a:t>
            </a:r>
            <a:r>
              <a:rPr lang="en-US" altLang="en-US" sz="3200" b="1" dirty="0" smtClean="0">
                <a:solidFill>
                  <a:srgbClr val="800408"/>
                </a:solidFill>
              </a:rPr>
              <a:t>                   </a:t>
            </a:r>
            <a:r>
              <a:rPr lang="en-US" altLang="en-US" sz="3200" dirty="0" smtClean="0">
                <a:solidFill>
                  <a:srgbClr val="800408"/>
                </a:solidFill>
              </a:rPr>
              <a:t>Same Policy, Different Behaviors &amp; Expectations</a:t>
            </a:r>
          </a:p>
        </p:txBody>
      </p:sp>
    </p:spTree>
    <p:extLst>
      <p:ext uri="{BB962C8B-B14F-4D97-AF65-F5344CB8AC3E}">
        <p14:creationId xmlns:p14="http://schemas.microsoft.com/office/powerpoint/2010/main" val="25163988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208" name="Text Box 16"/>
          <p:cNvSpPr txBox="1">
            <a:spLocks noChangeArrowheads="1"/>
          </p:cNvSpPr>
          <p:nvPr/>
        </p:nvSpPr>
        <p:spPr bwMode="auto">
          <a:xfrm>
            <a:off x="505388" y="544178"/>
            <a:ext cx="7800412" cy="630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altLang="en-US" sz="3500" b="1" dirty="0" smtClean="0">
                <a:solidFill>
                  <a:srgbClr val="800408"/>
                </a:solidFill>
              </a:rPr>
              <a:t>Process Safety Indicator Pyramid</a:t>
            </a:r>
            <a:endParaRPr lang="en-US" altLang="en-US" sz="3500" dirty="0" smtClean="0">
              <a:solidFill>
                <a:srgbClr val="800408"/>
              </a:solidFill>
            </a:endParaRPr>
          </a:p>
        </p:txBody>
      </p:sp>
      <p:pic>
        <p:nvPicPr>
          <p:cNvPr id="15" name="Content Placeholder 3"/>
          <p:cNvPicPr>
            <a:picLocks noGrp="1" noChangeAspect="1"/>
          </p:cNvPicPr>
          <p:nvPr>
            <p:ph idx="1"/>
          </p:nvPr>
        </p:nvPicPr>
        <p:blipFill rotWithShape="1">
          <a:blip r:embed="rId4" cstate="print"/>
          <a:srcRect t="2988" b="7585"/>
          <a:stretch/>
        </p:blipFill>
        <p:spPr bwMode="auto">
          <a:xfrm>
            <a:off x="655074" y="1200058"/>
            <a:ext cx="7833852" cy="4883950"/>
          </a:xfrm>
          <a:prstGeom prst="rect">
            <a:avLst/>
          </a:prstGeom>
          <a:ln>
            <a:noFill/>
          </a:ln>
          <a:extLst>
            <a:ext uri="{53640926-AAD7-44D8-BBD7-CCE9431645EC}">
              <a14:shadowObscured xmlns:a14="http://schemas.microsoft.com/office/drawing/2010/main"/>
            </a:ext>
          </a:extLst>
        </p:spPr>
      </p:pic>
      <p:sp>
        <p:nvSpPr>
          <p:cNvPr id="16" name="TextBox 15"/>
          <p:cNvSpPr txBox="1"/>
          <p:nvPr/>
        </p:nvSpPr>
        <p:spPr>
          <a:xfrm>
            <a:off x="11085" y="6084008"/>
            <a:ext cx="9143999" cy="584775"/>
          </a:xfrm>
          <a:prstGeom prst="rect">
            <a:avLst/>
          </a:prstGeom>
          <a:noFill/>
        </p:spPr>
        <p:txBody>
          <a:bodyPr wrap="square" rtlCol="0">
            <a:spAutoFit/>
          </a:bodyPr>
          <a:lstStyle/>
          <a:p>
            <a:pPr algn="ctr"/>
            <a:r>
              <a:rPr lang="en-US" sz="1600" dirty="0"/>
              <a:t>API Recommended Practice, 754, 1st ed., </a:t>
            </a:r>
            <a:r>
              <a:rPr lang="en-US" sz="1600" i="1" dirty="0"/>
              <a:t>Process Safety Performance Indicators for the Refining and Petrochemical Industries</a:t>
            </a:r>
            <a:r>
              <a:rPr lang="en-US" sz="1600" dirty="0"/>
              <a:t>, April 2010, pp 8</a:t>
            </a:r>
          </a:p>
        </p:txBody>
      </p:sp>
    </p:spTree>
    <p:extLst>
      <p:ext uri="{BB962C8B-B14F-4D97-AF65-F5344CB8AC3E}">
        <p14:creationId xmlns:p14="http://schemas.microsoft.com/office/powerpoint/2010/main" val="6857844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a:grpSpLocks noChangeAspect="1"/>
          </p:cNvGrpSpPr>
          <p:nvPr/>
        </p:nvGrpSpPr>
        <p:grpSpPr>
          <a:xfrm>
            <a:off x="4008125" y="609601"/>
            <a:ext cx="5069517" cy="5913350"/>
            <a:chOff x="3064237" y="206186"/>
            <a:chExt cx="5740015" cy="6695455"/>
          </a:xfrm>
        </p:grpSpPr>
        <p:sp>
          <p:nvSpPr>
            <p:cNvPr id="7" name="Rectangle 6"/>
            <p:cNvSpPr/>
            <p:nvPr/>
          </p:nvSpPr>
          <p:spPr>
            <a:xfrm>
              <a:off x="4726839" y="206186"/>
              <a:ext cx="2382523" cy="2744630"/>
            </a:xfrm>
            <a:prstGeom prst="rect">
              <a:avLst/>
            </a:prstGeom>
            <a:gradFill flip="none" rotWithShape="1">
              <a:gsLst>
                <a:gs pos="0">
                  <a:schemeClr val="tx2">
                    <a:lumMod val="50000"/>
                    <a:lumOff val="50000"/>
                  </a:schemeClr>
                </a:gs>
                <a:gs pos="100000">
                  <a:schemeClr val="tx2">
                    <a:lumMod val="10000"/>
                    <a:lumOff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sp>
          <p:nvSpPr>
            <p:cNvPr id="8" name="Freeform 7"/>
            <p:cNvSpPr>
              <a:spLocks/>
            </p:cNvSpPr>
            <p:nvPr/>
          </p:nvSpPr>
          <p:spPr bwMode="auto">
            <a:xfrm>
              <a:off x="4726839" y="2905304"/>
              <a:ext cx="2304228" cy="238729"/>
            </a:xfrm>
            <a:custGeom>
              <a:avLst/>
              <a:gdLst>
                <a:gd name="T0" fmla="*/ 25292 w 26124"/>
                <a:gd name="T1" fmla="*/ 114 h 884"/>
                <a:gd name="T2" fmla="*/ 24826 w 26124"/>
                <a:gd name="T3" fmla="*/ 67 h 884"/>
                <a:gd name="T4" fmla="*/ 24459 w 26124"/>
                <a:gd name="T5" fmla="*/ 97 h 884"/>
                <a:gd name="T6" fmla="*/ 23979 w 26124"/>
                <a:gd name="T7" fmla="*/ 97 h 884"/>
                <a:gd name="T8" fmla="*/ 23612 w 26124"/>
                <a:gd name="T9" fmla="*/ 67 h 884"/>
                <a:gd name="T10" fmla="*/ 23146 w 26124"/>
                <a:gd name="T11" fmla="*/ 114 h 884"/>
                <a:gd name="T12" fmla="*/ 22747 w 26124"/>
                <a:gd name="T13" fmla="*/ 27 h 884"/>
                <a:gd name="T14" fmla="*/ 22287 w 26124"/>
                <a:gd name="T15" fmla="*/ 118 h 884"/>
                <a:gd name="T16" fmla="*/ 21849 w 26124"/>
                <a:gd name="T17" fmla="*/ 38 h 884"/>
                <a:gd name="T18" fmla="*/ 21461 w 26124"/>
                <a:gd name="T19" fmla="*/ 112 h 884"/>
                <a:gd name="T20" fmla="*/ 20990 w 26124"/>
                <a:gd name="T21" fmla="*/ 76 h 884"/>
                <a:gd name="T22" fmla="*/ 20626 w 26124"/>
                <a:gd name="T23" fmla="*/ 90 h 884"/>
                <a:gd name="T24" fmla="*/ 20149 w 26124"/>
                <a:gd name="T25" fmla="*/ 103 h 884"/>
                <a:gd name="T26" fmla="*/ 19855 w 26124"/>
                <a:gd name="T27" fmla="*/ 5 h 884"/>
                <a:gd name="T28" fmla="*/ 19476 w 26124"/>
                <a:gd name="T29" fmla="*/ 114 h 884"/>
                <a:gd name="T30" fmla="*/ 19009 w 26124"/>
                <a:gd name="T31" fmla="*/ 67 h 884"/>
                <a:gd name="T32" fmla="*/ 18642 w 26124"/>
                <a:gd name="T33" fmla="*/ 97 h 884"/>
                <a:gd name="T34" fmla="*/ 18162 w 26124"/>
                <a:gd name="T35" fmla="*/ 97 h 884"/>
                <a:gd name="T36" fmla="*/ 17795 w 26124"/>
                <a:gd name="T37" fmla="*/ 67 h 884"/>
                <a:gd name="T38" fmla="*/ 17329 w 26124"/>
                <a:gd name="T39" fmla="*/ 114 h 884"/>
                <a:gd name="T40" fmla="*/ 16930 w 26124"/>
                <a:gd name="T41" fmla="*/ 27 h 884"/>
                <a:gd name="T42" fmla="*/ 16469 w 26124"/>
                <a:gd name="T43" fmla="*/ 118 h 884"/>
                <a:gd name="T44" fmla="*/ 16032 w 26124"/>
                <a:gd name="T45" fmla="*/ 38 h 884"/>
                <a:gd name="T46" fmla="*/ 15644 w 26124"/>
                <a:gd name="T47" fmla="*/ 112 h 884"/>
                <a:gd name="T48" fmla="*/ 15172 w 26124"/>
                <a:gd name="T49" fmla="*/ 76 h 884"/>
                <a:gd name="T50" fmla="*/ 14808 w 26124"/>
                <a:gd name="T51" fmla="*/ 90 h 884"/>
                <a:gd name="T52" fmla="*/ 14328 w 26124"/>
                <a:gd name="T53" fmla="*/ 102 h 884"/>
                <a:gd name="T54" fmla="*/ 13957 w 26124"/>
                <a:gd name="T55" fmla="*/ 57 h 884"/>
                <a:gd name="T56" fmla="*/ 13495 w 26124"/>
                <a:gd name="T57" fmla="*/ 116 h 884"/>
                <a:gd name="T58" fmla="*/ 13071 w 26124"/>
                <a:gd name="T59" fmla="*/ 0 h 884"/>
                <a:gd name="T60" fmla="*/ 12639 w 26124"/>
                <a:gd name="T61" fmla="*/ 116 h 884"/>
                <a:gd name="T62" fmla="*/ 12177 w 26124"/>
                <a:gd name="T63" fmla="*/ 57 h 884"/>
                <a:gd name="T64" fmla="*/ 11804 w 26124"/>
                <a:gd name="T65" fmla="*/ 102 h 884"/>
                <a:gd name="T66" fmla="*/ 11325 w 26124"/>
                <a:gd name="T67" fmla="*/ 90 h 884"/>
                <a:gd name="T68" fmla="*/ 10961 w 26124"/>
                <a:gd name="T69" fmla="*/ 76 h 884"/>
                <a:gd name="T70" fmla="*/ 10489 w 26124"/>
                <a:gd name="T71" fmla="*/ 112 h 884"/>
                <a:gd name="T72" fmla="*/ 10101 w 26124"/>
                <a:gd name="T73" fmla="*/ 38 h 884"/>
                <a:gd name="T74" fmla="*/ 9664 w 26124"/>
                <a:gd name="T75" fmla="*/ 118 h 884"/>
                <a:gd name="T76" fmla="*/ 9203 w 26124"/>
                <a:gd name="T77" fmla="*/ 27 h 884"/>
                <a:gd name="T78" fmla="*/ 8805 w 26124"/>
                <a:gd name="T79" fmla="*/ 114 h 884"/>
                <a:gd name="T80" fmla="*/ 8339 w 26124"/>
                <a:gd name="T81" fmla="*/ 67 h 884"/>
                <a:gd name="T82" fmla="*/ 7972 w 26124"/>
                <a:gd name="T83" fmla="*/ 97 h 884"/>
                <a:gd name="T84" fmla="*/ 7492 w 26124"/>
                <a:gd name="T85" fmla="*/ 97 h 884"/>
                <a:gd name="T86" fmla="*/ 7125 w 26124"/>
                <a:gd name="T87" fmla="*/ 67 h 884"/>
                <a:gd name="T88" fmla="*/ 6660 w 26124"/>
                <a:gd name="T89" fmla="*/ 115 h 884"/>
                <a:gd name="T90" fmla="*/ 6288 w 26124"/>
                <a:gd name="T91" fmla="*/ 0 h 884"/>
                <a:gd name="T92" fmla="*/ 5989 w 26124"/>
                <a:gd name="T93" fmla="*/ 102 h 884"/>
                <a:gd name="T94" fmla="*/ 5508 w 26124"/>
                <a:gd name="T95" fmla="*/ 90 h 884"/>
                <a:gd name="T96" fmla="*/ 5143 w 26124"/>
                <a:gd name="T97" fmla="*/ 76 h 884"/>
                <a:gd name="T98" fmla="*/ 4672 w 26124"/>
                <a:gd name="T99" fmla="*/ 112 h 884"/>
                <a:gd name="T100" fmla="*/ 4284 w 26124"/>
                <a:gd name="T101" fmla="*/ 38 h 884"/>
                <a:gd name="T102" fmla="*/ 3846 w 26124"/>
                <a:gd name="T103" fmla="*/ 118 h 884"/>
                <a:gd name="T104" fmla="*/ 3386 w 26124"/>
                <a:gd name="T105" fmla="*/ 27 h 884"/>
                <a:gd name="T106" fmla="*/ 2987 w 26124"/>
                <a:gd name="T107" fmla="*/ 114 h 884"/>
                <a:gd name="T108" fmla="*/ 2521 w 26124"/>
                <a:gd name="T109" fmla="*/ 67 h 884"/>
                <a:gd name="T110" fmla="*/ 2154 w 26124"/>
                <a:gd name="T111" fmla="*/ 97 h 884"/>
                <a:gd name="T112" fmla="*/ 1674 w 26124"/>
                <a:gd name="T113" fmla="*/ 97 h 884"/>
                <a:gd name="T114" fmla="*/ 1308 w 26124"/>
                <a:gd name="T115" fmla="*/ 67 h 884"/>
                <a:gd name="T116" fmla="*/ 841 w 26124"/>
                <a:gd name="T117" fmla="*/ 114 h 884"/>
                <a:gd name="T118" fmla="*/ 443 w 26124"/>
                <a:gd name="T119" fmla="*/ 26 h 884"/>
                <a:gd name="T120" fmla="*/ 0 w 26124"/>
                <a:gd name="T121" fmla="*/ 118 h 884"/>
                <a:gd name="T122" fmla="*/ 25958 w 26124"/>
                <a:gd name="T123" fmla="*/ 104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24" h="884">
                  <a:moveTo>
                    <a:pt x="25668" y="15"/>
                  </a:moveTo>
                  <a:lnTo>
                    <a:pt x="25668" y="15"/>
                  </a:lnTo>
                  <a:lnTo>
                    <a:pt x="25646" y="27"/>
                  </a:lnTo>
                  <a:lnTo>
                    <a:pt x="25622" y="38"/>
                  </a:lnTo>
                  <a:lnTo>
                    <a:pt x="25597" y="48"/>
                  </a:lnTo>
                  <a:lnTo>
                    <a:pt x="25571" y="57"/>
                  </a:lnTo>
                  <a:lnTo>
                    <a:pt x="25545" y="67"/>
                  </a:lnTo>
                  <a:lnTo>
                    <a:pt x="25516" y="76"/>
                  </a:lnTo>
                  <a:lnTo>
                    <a:pt x="25487" y="83"/>
                  </a:lnTo>
                  <a:lnTo>
                    <a:pt x="25456" y="90"/>
                  </a:lnTo>
                  <a:lnTo>
                    <a:pt x="25425" y="97"/>
                  </a:lnTo>
                  <a:lnTo>
                    <a:pt x="25393" y="102"/>
                  </a:lnTo>
                  <a:lnTo>
                    <a:pt x="25360" y="107"/>
                  </a:lnTo>
                  <a:lnTo>
                    <a:pt x="25326" y="112"/>
                  </a:lnTo>
                  <a:lnTo>
                    <a:pt x="25292" y="114"/>
                  </a:lnTo>
                  <a:lnTo>
                    <a:pt x="25257" y="117"/>
                  </a:lnTo>
                  <a:lnTo>
                    <a:pt x="25221" y="118"/>
                  </a:lnTo>
                  <a:lnTo>
                    <a:pt x="25185" y="118"/>
                  </a:lnTo>
                  <a:lnTo>
                    <a:pt x="25185" y="118"/>
                  </a:lnTo>
                  <a:lnTo>
                    <a:pt x="25148" y="118"/>
                  </a:lnTo>
                  <a:lnTo>
                    <a:pt x="25113" y="117"/>
                  </a:lnTo>
                  <a:lnTo>
                    <a:pt x="25079" y="114"/>
                  </a:lnTo>
                  <a:lnTo>
                    <a:pt x="25044" y="112"/>
                  </a:lnTo>
                  <a:lnTo>
                    <a:pt x="25010" y="107"/>
                  </a:lnTo>
                  <a:lnTo>
                    <a:pt x="24977" y="102"/>
                  </a:lnTo>
                  <a:lnTo>
                    <a:pt x="24945" y="97"/>
                  </a:lnTo>
                  <a:lnTo>
                    <a:pt x="24914" y="90"/>
                  </a:lnTo>
                  <a:lnTo>
                    <a:pt x="24884" y="83"/>
                  </a:lnTo>
                  <a:lnTo>
                    <a:pt x="24854" y="76"/>
                  </a:lnTo>
                  <a:lnTo>
                    <a:pt x="24826" y="67"/>
                  </a:lnTo>
                  <a:lnTo>
                    <a:pt x="24799" y="57"/>
                  </a:lnTo>
                  <a:lnTo>
                    <a:pt x="24773" y="48"/>
                  </a:lnTo>
                  <a:lnTo>
                    <a:pt x="24748" y="38"/>
                  </a:lnTo>
                  <a:lnTo>
                    <a:pt x="24725" y="27"/>
                  </a:lnTo>
                  <a:lnTo>
                    <a:pt x="24702" y="15"/>
                  </a:lnTo>
                  <a:lnTo>
                    <a:pt x="24702" y="15"/>
                  </a:lnTo>
                  <a:lnTo>
                    <a:pt x="24680" y="27"/>
                  </a:lnTo>
                  <a:lnTo>
                    <a:pt x="24656" y="38"/>
                  </a:lnTo>
                  <a:lnTo>
                    <a:pt x="24631" y="48"/>
                  </a:lnTo>
                  <a:lnTo>
                    <a:pt x="24605" y="57"/>
                  </a:lnTo>
                  <a:lnTo>
                    <a:pt x="24578" y="67"/>
                  </a:lnTo>
                  <a:lnTo>
                    <a:pt x="24549" y="76"/>
                  </a:lnTo>
                  <a:lnTo>
                    <a:pt x="24520" y="83"/>
                  </a:lnTo>
                  <a:lnTo>
                    <a:pt x="24491" y="90"/>
                  </a:lnTo>
                  <a:lnTo>
                    <a:pt x="24459" y="97"/>
                  </a:lnTo>
                  <a:lnTo>
                    <a:pt x="24426" y="102"/>
                  </a:lnTo>
                  <a:lnTo>
                    <a:pt x="24394" y="107"/>
                  </a:lnTo>
                  <a:lnTo>
                    <a:pt x="24360" y="112"/>
                  </a:lnTo>
                  <a:lnTo>
                    <a:pt x="24326" y="114"/>
                  </a:lnTo>
                  <a:lnTo>
                    <a:pt x="24290" y="117"/>
                  </a:lnTo>
                  <a:lnTo>
                    <a:pt x="24255" y="118"/>
                  </a:lnTo>
                  <a:lnTo>
                    <a:pt x="24218" y="118"/>
                  </a:lnTo>
                  <a:lnTo>
                    <a:pt x="24218" y="118"/>
                  </a:lnTo>
                  <a:lnTo>
                    <a:pt x="24182" y="118"/>
                  </a:lnTo>
                  <a:lnTo>
                    <a:pt x="24146" y="117"/>
                  </a:lnTo>
                  <a:lnTo>
                    <a:pt x="24112" y="114"/>
                  </a:lnTo>
                  <a:lnTo>
                    <a:pt x="24078" y="112"/>
                  </a:lnTo>
                  <a:lnTo>
                    <a:pt x="24044" y="107"/>
                  </a:lnTo>
                  <a:lnTo>
                    <a:pt x="24010" y="102"/>
                  </a:lnTo>
                  <a:lnTo>
                    <a:pt x="23979" y="97"/>
                  </a:lnTo>
                  <a:lnTo>
                    <a:pt x="23947" y="90"/>
                  </a:lnTo>
                  <a:lnTo>
                    <a:pt x="23917" y="83"/>
                  </a:lnTo>
                  <a:lnTo>
                    <a:pt x="23888" y="76"/>
                  </a:lnTo>
                  <a:lnTo>
                    <a:pt x="23860" y="67"/>
                  </a:lnTo>
                  <a:lnTo>
                    <a:pt x="23833" y="57"/>
                  </a:lnTo>
                  <a:lnTo>
                    <a:pt x="23807" y="48"/>
                  </a:lnTo>
                  <a:lnTo>
                    <a:pt x="23782" y="38"/>
                  </a:lnTo>
                  <a:lnTo>
                    <a:pt x="23758" y="27"/>
                  </a:lnTo>
                  <a:lnTo>
                    <a:pt x="23736" y="15"/>
                  </a:lnTo>
                  <a:lnTo>
                    <a:pt x="23736" y="15"/>
                  </a:lnTo>
                  <a:lnTo>
                    <a:pt x="23713" y="27"/>
                  </a:lnTo>
                  <a:lnTo>
                    <a:pt x="23690" y="38"/>
                  </a:lnTo>
                  <a:lnTo>
                    <a:pt x="23665" y="48"/>
                  </a:lnTo>
                  <a:lnTo>
                    <a:pt x="23639" y="57"/>
                  </a:lnTo>
                  <a:lnTo>
                    <a:pt x="23612" y="67"/>
                  </a:lnTo>
                  <a:lnTo>
                    <a:pt x="23583" y="76"/>
                  </a:lnTo>
                  <a:lnTo>
                    <a:pt x="23554" y="83"/>
                  </a:lnTo>
                  <a:lnTo>
                    <a:pt x="23524" y="90"/>
                  </a:lnTo>
                  <a:lnTo>
                    <a:pt x="23493" y="97"/>
                  </a:lnTo>
                  <a:lnTo>
                    <a:pt x="23460" y="102"/>
                  </a:lnTo>
                  <a:lnTo>
                    <a:pt x="23428" y="107"/>
                  </a:lnTo>
                  <a:lnTo>
                    <a:pt x="23394" y="112"/>
                  </a:lnTo>
                  <a:lnTo>
                    <a:pt x="23359" y="114"/>
                  </a:lnTo>
                  <a:lnTo>
                    <a:pt x="23324" y="117"/>
                  </a:lnTo>
                  <a:lnTo>
                    <a:pt x="23288" y="118"/>
                  </a:lnTo>
                  <a:lnTo>
                    <a:pt x="23252" y="118"/>
                  </a:lnTo>
                  <a:lnTo>
                    <a:pt x="23252" y="118"/>
                  </a:lnTo>
                  <a:lnTo>
                    <a:pt x="23216" y="118"/>
                  </a:lnTo>
                  <a:lnTo>
                    <a:pt x="23181" y="117"/>
                  </a:lnTo>
                  <a:lnTo>
                    <a:pt x="23146" y="114"/>
                  </a:lnTo>
                  <a:lnTo>
                    <a:pt x="23111" y="112"/>
                  </a:lnTo>
                  <a:lnTo>
                    <a:pt x="23078" y="107"/>
                  </a:lnTo>
                  <a:lnTo>
                    <a:pt x="23044" y="102"/>
                  </a:lnTo>
                  <a:lnTo>
                    <a:pt x="23013" y="97"/>
                  </a:lnTo>
                  <a:lnTo>
                    <a:pt x="22981" y="90"/>
                  </a:lnTo>
                  <a:lnTo>
                    <a:pt x="22951" y="83"/>
                  </a:lnTo>
                  <a:lnTo>
                    <a:pt x="22921" y="76"/>
                  </a:lnTo>
                  <a:lnTo>
                    <a:pt x="22893" y="67"/>
                  </a:lnTo>
                  <a:lnTo>
                    <a:pt x="22866" y="57"/>
                  </a:lnTo>
                  <a:lnTo>
                    <a:pt x="22840" y="48"/>
                  </a:lnTo>
                  <a:lnTo>
                    <a:pt x="22816" y="38"/>
                  </a:lnTo>
                  <a:lnTo>
                    <a:pt x="22792" y="27"/>
                  </a:lnTo>
                  <a:lnTo>
                    <a:pt x="22770" y="15"/>
                  </a:lnTo>
                  <a:lnTo>
                    <a:pt x="22770" y="15"/>
                  </a:lnTo>
                  <a:lnTo>
                    <a:pt x="22747" y="27"/>
                  </a:lnTo>
                  <a:lnTo>
                    <a:pt x="22724" y="38"/>
                  </a:lnTo>
                  <a:lnTo>
                    <a:pt x="22699" y="48"/>
                  </a:lnTo>
                  <a:lnTo>
                    <a:pt x="22673" y="57"/>
                  </a:lnTo>
                  <a:lnTo>
                    <a:pt x="22646" y="67"/>
                  </a:lnTo>
                  <a:lnTo>
                    <a:pt x="22618" y="76"/>
                  </a:lnTo>
                  <a:lnTo>
                    <a:pt x="22588" y="83"/>
                  </a:lnTo>
                  <a:lnTo>
                    <a:pt x="22558" y="90"/>
                  </a:lnTo>
                  <a:lnTo>
                    <a:pt x="22526" y="97"/>
                  </a:lnTo>
                  <a:lnTo>
                    <a:pt x="22495" y="102"/>
                  </a:lnTo>
                  <a:lnTo>
                    <a:pt x="22462" y="107"/>
                  </a:lnTo>
                  <a:lnTo>
                    <a:pt x="22428" y="112"/>
                  </a:lnTo>
                  <a:lnTo>
                    <a:pt x="22393" y="114"/>
                  </a:lnTo>
                  <a:lnTo>
                    <a:pt x="22358" y="117"/>
                  </a:lnTo>
                  <a:lnTo>
                    <a:pt x="22322" y="118"/>
                  </a:lnTo>
                  <a:lnTo>
                    <a:pt x="22287" y="118"/>
                  </a:lnTo>
                  <a:lnTo>
                    <a:pt x="22287" y="118"/>
                  </a:lnTo>
                  <a:lnTo>
                    <a:pt x="22251" y="118"/>
                  </a:lnTo>
                  <a:lnTo>
                    <a:pt x="22215" y="117"/>
                  </a:lnTo>
                  <a:lnTo>
                    <a:pt x="22180" y="114"/>
                  </a:lnTo>
                  <a:lnTo>
                    <a:pt x="22145" y="112"/>
                  </a:lnTo>
                  <a:lnTo>
                    <a:pt x="22111" y="107"/>
                  </a:lnTo>
                  <a:lnTo>
                    <a:pt x="22079" y="102"/>
                  </a:lnTo>
                  <a:lnTo>
                    <a:pt x="22047" y="97"/>
                  </a:lnTo>
                  <a:lnTo>
                    <a:pt x="22015" y="90"/>
                  </a:lnTo>
                  <a:lnTo>
                    <a:pt x="21985" y="83"/>
                  </a:lnTo>
                  <a:lnTo>
                    <a:pt x="21955" y="76"/>
                  </a:lnTo>
                  <a:lnTo>
                    <a:pt x="21927" y="67"/>
                  </a:lnTo>
                  <a:lnTo>
                    <a:pt x="21900" y="57"/>
                  </a:lnTo>
                  <a:lnTo>
                    <a:pt x="21874" y="48"/>
                  </a:lnTo>
                  <a:lnTo>
                    <a:pt x="21849" y="38"/>
                  </a:lnTo>
                  <a:lnTo>
                    <a:pt x="21826" y="27"/>
                  </a:lnTo>
                  <a:lnTo>
                    <a:pt x="21803" y="15"/>
                  </a:lnTo>
                  <a:lnTo>
                    <a:pt x="21803" y="15"/>
                  </a:lnTo>
                  <a:lnTo>
                    <a:pt x="21781" y="27"/>
                  </a:lnTo>
                  <a:lnTo>
                    <a:pt x="21757" y="38"/>
                  </a:lnTo>
                  <a:lnTo>
                    <a:pt x="21732" y="48"/>
                  </a:lnTo>
                  <a:lnTo>
                    <a:pt x="21707" y="57"/>
                  </a:lnTo>
                  <a:lnTo>
                    <a:pt x="21680" y="67"/>
                  </a:lnTo>
                  <a:lnTo>
                    <a:pt x="21652" y="76"/>
                  </a:lnTo>
                  <a:lnTo>
                    <a:pt x="21622" y="83"/>
                  </a:lnTo>
                  <a:lnTo>
                    <a:pt x="21592" y="90"/>
                  </a:lnTo>
                  <a:lnTo>
                    <a:pt x="21560" y="97"/>
                  </a:lnTo>
                  <a:lnTo>
                    <a:pt x="21529" y="102"/>
                  </a:lnTo>
                  <a:lnTo>
                    <a:pt x="21495" y="107"/>
                  </a:lnTo>
                  <a:lnTo>
                    <a:pt x="21461" y="112"/>
                  </a:lnTo>
                  <a:lnTo>
                    <a:pt x="21427" y="114"/>
                  </a:lnTo>
                  <a:lnTo>
                    <a:pt x="21392" y="117"/>
                  </a:lnTo>
                  <a:lnTo>
                    <a:pt x="21357" y="118"/>
                  </a:lnTo>
                  <a:lnTo>
                    <a:pt x="21321" y="118"/>
                  </a:lnTo>
                  <a:lnTo>
                    <a:pt x="21321" y="118"/>
                  </a:lnTo>
                  <a:lnTo>
                    <a:pt x="21285" y="118"/>
                  </a:lnTo>
                  <a:lnTo>
                    <a:pt x="21249" y="117"/>
                  </a:lnTo>
                  <a:lnTo>
                    <a:pt x="21214" y="114"/>
                  </a:lnTo>
                  <a:lnTo>
                    <a:pt x="21179" y="112"/>
                  </a:lnTo>
                  <a:lnTo>
                    <a:pt x="21145" y="107"/>
                  </a:lnTo>
                  <a:lnTo>
                    <a:pt x="21113" y="102"/>
                  </a:lnTo>
                  <a:lnTo>
                    <a:pt x="21080" y="97"/>
                  </a:lnTo>
                  <a:lnTo>
                    <a:pt x="21049" y="90"/>
                  </a:lnTo>
                  <a:lnTo>
                    <a:pt x="21019" y="83"/>
                  </a:lnTo>
                  <a:lnTo>
                    <a:pt x="20990" y="76"/>
                  </a:lnTo>
                  <a:lnTo>
                    <a:pt x="20961" y="67"/>
                  </a:lnTo>
                  <a:lnTo>
                    <a:pt x="20934" y="57"/>
                  </a:lnTo>
                  <a:lnTo>
                    <a:pt x="20908" y="48"/>
                  </a:lnTo>
                  <a:lnTo>
                    <a:pt x="20883" y="38"/>
                  </a:lnTo>
                  <a:lnTo>
                    <a:pt x="20860" y="27"/>
                  </a:lnTo>
                  <a:lnTo>
                    <a:pt x="20837" y="15"/>
                  </a:lnTo>
                  <a:lnTo>
                    <a:pt x="20837" y="15"/>
                  </a:lnTo>
                  <a:lnTo>
                    <a:pt x="20815" y="27"/>
                  </a:lnTo>
                  <a:lnTo>
                    <a:pt x="20791" y="38"/>
                  </a:lnTo>
                  <a:lnTo>
                    <a:pt x="20766" y="48"/>
                  </a:lnTo>
                  <a:lnTo>
                    <a:pt x="20740" y="57"/>
                  </a:lnTo>
                  <a:lnTo>
                    <a:pt x="20713" y="67"/>
                  </a:lnTo>
                  <a:lnTo>
                    <a:pt x="20685" y="76"/>
                  </a:lnTo>
                  <a:lnTo>
                    <a:pt x="20655" y="83"/>
                  </a:lnTo>
                  <a:lnTo>
                    <a:pt x="20626" y="90"/>
                  </a:lnTo>
                  <a:lnTo>
                    <a:pt x="20594" y="97"/>
                  </a:lnTo>
                  <a:lnTo>
                    <a:pt x="20562" y="102"/>
                  </a:lnTo>
                  <a:lnTo>
                    <a:pt x="20529" y="107"/>
                  </a:lnTo>
                  <a:lnTo>
                    <a:pt x="20495" y="112"/>
                  </a:lnTo>
                  <a:lnTo>
                    <a:pt x="20461" y="114"/>
                  </a:lnTo>
                  <a:lnTo>
                    <a:pt x="20426" y="117"/>
                  </a:lnTo>
                  <a:lnTo>
                    <a:pt x="20391" y="118"/>
                  </a:lnTo>
                  <a:lnTo>
                    <a:pt x="20354" y="118"/>
                  </a:lnTo>
                  <a:lnTo>
                    <a:pt x="20354" y="118"/>
                  </a:lnTo>
                  <a:lnTo>
                    <a:pt x="20319" y="118"/>
                  </a:lnTo>
                  <a:lnTo>
                    <a:pt x="20283" y="117"/>
                  </a:lnTo>
                  <a:lnTo>
                    <a:pt x="20249" y="115"/>
                  </a:lnTo>
                  <a:lnTo>
                    <a:pt x="20214" y="112"/>
                  </a:lnTo>
                  <a:lnTo>
                    <a:pt x="20182" y="107"/>
                  </a:lnTo>
                  <a:lnTo>
                    <a:pt x="20149" y="103"/>
                  </a:lnTo>
                  <a:lnTo>
                    <a:pt x="20117" y="98"/>
                  </a:lnTo>
                  <a:lnTo>
                    <a:pt x="20086" y="91"/>
                  </a:lnTo>
                  <a:lnTo>
                    <a:pt x="20056" y="85"/>
                  </a:lnTo>
                  <a:lnTo>
                    <a:pt x="20027" y="77"/>
                  </a:lnTo>
                  <a:lnTo>
                    <a:pt x="19999" y="68"/>
                  </a:lnTo>
                  <a:lnTo>
                    <a:pt x="19973" y="59"/>
                  </a:lnTo>
                  <a:lnTo>
                    <a:pt x="19946" y="50"/>
                  </a:lnTo>
                  <a:lnTo>
                    <a:pt x="19921" y="39"/>
                  </a:lnTo>
                  <a:lnTo>
                    <a:pt x="19898" y="29"/>
                  </a:lnTo>
                  <a:lnTo>
                    <a:pt x="19876" y="17"/>
                  </a:lnTo>
                  <a:lnTo>
                    <a:pt x="19876" y="0"/>
                  </a:lnTo>
                  <a:lnTo>
                    <a:pt x="19876" y="0"/>
                  </a:lnTo>
                  <a:lnTo>
                    <a:pt x="19860" y="8"/>
                  </a:lnTo>
                  <a:lnTo>
                    <a:pt x="19860" y="8"/>
                  </a:lnTo>
                  <a:lnTo>
                    <a:pt x="19855" y="5"/>
                  </a:lnTo>
                  <a:lnTo>
                    <a:pt x="19855" y="13"/>
                  </a:lnTo>
                  <a:lnTo>
                    <a:pt x="19855" y="13"/>
                  </a:lnTo>
                  <a:lnTo>
                    <a:pt x="19832" y="25"/>
                  </a:lnTo>
                  <a:lnTo>
                    <a:pt x="19808" y="36"/>
                  </a:lnTo>
                  <a:lnTo>
                    <a:pt x="19784" y="46"/>
                  </a:lnTo>
                  <a:lnTo>
                    <a:pt x="19758" y="56"/>
                  </a:lnTo>
                  <a:lnTo>
                    <a:pt x="19730" y="66"/>
                  </a:lnTo>
                  <a:lnTo>
                    <a:pt x="19701" y="75"/>
                  </a:lnTo>
                  <a:lnTo>
                    <a:pt x="19672" y="82"/>
                  </a:lnTo>
                  <a:lnTo>
                    <a:pt x="19641" y="90"/>
                  </a:lnTo>
                  <a:lnTo>
                    <a:pt x="19610" y="97"/>
                  </a:lnTo>
                  <a:lnTo>
                    <a:pt x="19577" y="102"/>
                  </a:lnTo>
                  <a:lnTo>
                    <a:pt x="19545" y="107"/>
                  </a:lnTo>
                  <a:lnTo>
                    <a:pt x="19511" y="111"/>
                  </a:lnTo>
                  <a:lnTo>
                    <a:pt x="19476" y="114"/>
                  </a:lnTo>
                  <a:lnTo>
                    <a:pt x="19440" y="117"/>
                  </a:lnTo>
                  <a:lnTo>
                    <a:pt x="19404" y="118"/>
                  </a:lnTo>
                  <a:lnTo>
                    <a:pt x="19367" y="118"/>
                  </a:lnTo>
                  <a:lnTo>
                    <a:pt x="19367" y="118"/>
                  </a:lnTo>
                  <a:lnTo>
                    <a:pt x="19331" y="118"/>
                  </a:lnTo>
                  <a:lnTo>
                    <a:pt x="19295" y="117"/>
                  </a:lnTo>
                  <a:lnTo>
                    <a:pt x="19260" y="114"/>
                  </a:lnTo>
                  <a:lnTo>
                    <a:pt x="19227" y="112"/>
                  </a:lnTo>
                  <a:lnTo>
                    <a:pt x="19193" y="107"/>
                  </a:lnTo>
                  <a:lnTo>
                    <a:pt x="19159" y="102"/>
                  </a:lnTo>
                  <a:lnTo>
                    <a:pt x="19127" y="97"/>
                  </a:lnTo>
                  <a:lnTo>
                    <a:pt x="19096" y="90"/>
                  </a:lnTo>
                  <a:lnTo>
                    <a:pt x="19065" y="83"/>
                  </a:lnTo>
                  <a:lnTo>
                    <a:pt x="19037" y="76"/>
                  </a:lnTo>
                  <a:lnTo>
                    <a:pt x="19009" y="67"/>
                  </a:lnTo>
                  <a:lnTo>
                    <a:pt x="18982" y="57"/>
                  </a:lnTo>
                  <a:lnTo>
                    <a:pt x="18955" y="48"/>
                  </a:lnTo>
                  <a:lnTo>
                    <a:pt x="18930" y="38"/>
                  </a:lnTo>
                  <a:lnTo>
                    <a:pt x="18906" y="27"/>
                  </a:lnTo>
                  <a:lnTo>
                    <a:pt x="18885" y="15"/>
                  </a:lnTo>
                  <a:lnTo>
                    <a:pt x="18885" y="15"/>
                  </a:lnTo>
                  <a:lnTo>
                    <a:pt x="18862" y="27"/>
                  </a:lnTo>
                  <a:lnTo>
                    <a:pt x="18839" y="38"/>
                  </a:lnTo>
                  <a:lnTo>
                    <a:pt x="18814" y="48"/>
                  </a:lnTo>
                  <a:lnTo>
                    <a:pt x="18788" y="57"/>
                  </a:lnTo>
                  <a:lnTo>
                    <a:pt x="18760" y="67"/>
                  </a:lnTo>
                  <a:lnTo>
                    <a:pt x="18732" y="76"/>
                  </a:lnTo>
                  <a:lnTo>
                    <a:pt x="18703" y="83"/>
                  </a:lnTo>
                  <a:lnTo>
                    <a:pt x="18672" y="90"/>
                  </a:lnTo>
                  <a:lnTo>
                    <a:pt x="18642" y="97"/>
                  </a:lnTo>
                  <a:lnTo>
                    <a:pt x="18609" y="102"/>
                  </a:lnTo>
                  <a:lnTo>
                    <a:pt x="18576" y="107"/>
                  </a:lnTo>
                  <a:lnTo>
                    <a:pt x="18543" y="112"/>
                  </a:lnTo>
                  <a:lnTo>
                    <a:pt x="18508" y="114"/>
                  </a:lnTo>
                  <a:lnTo>
                    <a:pt x="18473" y="117"/>
                  </a:lnTo>
                  <a:lnTo>
                    <a:pt x="18437" y="118"/>
                  </a:lnTo>
                  <a:lnTo>
                    <a:pt x="18401" y="118"/>
                  </a:lnTo>
                  <a:lnTo>
                    <a:pt x="18401" y="118"/>
                  </a:lnTo>
                  <a:lnTo>
                    <a:pt x="18365" y="118"/>
                  </a:lnTo>
                  <a:lnTo>
                    <a:pt x="18329" y="117"/>
                  </a:lnTo>
                  <a:lnTo>
                    <a:pt x="18294" y="114"/>
                  </a:lnTo>
                  <a:lnTo>
                    <a:pt x="18260" y="112"/>
                  </a:lnTo>
                  <a:lnTo>
                    <a:pt x="18226" y="107"/>
                  </a:lnTo>
                  <a:lnTo>
                    <a:pt x="18193" y="102"/>
                  </a:lnTo>
                  <a:lnTo>
                    <a:pt x="18162" y="97"/>
                  </a:lnTo>
                  <a:lnTo>
                    <a:pt x="18130" y="90"/>
                  </a:lnTo>
                  <a:lnTo>
                    <a:pt x="18099" y="83"/>
                  </a:lnTo>
                  <a:lnTo>
                    <a:pt x="18070" y="76"/>
                  </a:lnTo>
                  <a:lnTo>
                    <a:pt x="18042" y="67"/>
                  </a:lnTo>
                  <a:lnTo>
                    <a:pt x="18015" y="57"/>
                  </a:lnTo>
                  <a:lnTo>
                    <a:pt x="17988" y="48"/>
                  </a:lnTo>
                  <a:lnTo>
                    <a:pt x="17964" y="38"/>
                  </a:lnTo>
                  <a:lnTo>
                    <a:pt x="17941" y="27"/>
                  </a:lnTo>
                  <a:lnTo>
                    <a:pt x="17919" y="15"/>
                  </a:lnTo>
                  <a:lnTo>
                    <a:pt x="17919" y="15"/>
                  </a:lnTo>
                  <a:lnTo>
                    <a:pt x="17896" y="27"/>
                  </a:lnTo>
                  <a:lnTo>
                    <a:pt x="17872" y="38"/>
                  </a:lnTo>
                  <a:lnTo>
                    <a:pt x="17848" y="48"/>
                  </a:lnTo>
                  <a:lnTo>
                    <a:pt x="17822" y="57"/>
                  </a:lnTo>
                  <a:lnTo>
                    <a:pt x="17795" y="67"/>
                  </a:lnTo>
                  <a:lnTo>
                    <a:pt x="17766" y="76"/>
                  </a:lnTo>
                  <a:lnTo>
                    <a:pt x="17737" y="83"/>
                  </a:lnTo>
                  <a:lnTo>
                    <a:pt x="17706" y="90"/>
                  </a:lnTo>
                  <a:lnTo>
                    <a:pt x="17675" y="97"/>
                  </a:lnTo>
                  <a:lnTo>
                    <a:pt x="17643" y="102"/>
                  </a:lnTo>
                  <a:lnTo>
                    <a:pt x="17611" y="107"/>
                  </a:lnTo>
                  <a:lnTo>
                    <a:pt x="17577" y="112"/>
                  </a:lnTo>
                  <a:lnTo>
                    <a:pt x="17542" y="114"/>
                  </a:lnTo>
                  <a:lnTo>
                    <a:pt x="17507" y="117"/>
                  </a:lnTo>
                  <a:lnTo>
                    <a:pt x="17471" y="118"/>
                  </a:lnTo>
                  <a:lnTo>
                    <a:pt x="17435" y="118"/>
                  </a:lnTo>
                  <a:lnTo>
                    <a:pt x="17435" y="118"/>
                  </a:lnTo>
                  <a:lnTo>
                    <a:pt x="17399" y="118"/>
                  </a:lnTo>
                  <a:lnTo>
                    <a:pt x="17363" y="117"/>
                  </a:lnTo>
                  <a:lnTo>
                    <a:pt x="17329" y="114"/>
                  </a:lnTo>
                  <a:lnTo>
                    <a:pt x="17294" y="112"/>
                  </a:lnTo>
                  <a:lnTo>
                    <a:pt x="17260" y="107"/>
                  </a:lnTo>
                  <a:lnTo>
                    <a:pt x="17227" y="102"/>
                  </a:lnTo>
                  <a:lnTo>
                    <a:pt x="17195" y="97"/>
                  </a:lnTo>
                  <a:lnTo>
                    <a:pt x="17164" y="90"/>
                  </a:lnTo>
                  <a:lnTo>
                    <a:pt x="17134" y="83"/>
                  </a:lnTo>
                  <a:lnTo>
                    <a:pt x="17104" y="76"/>
                  </a:lnTo>
                  <a:lnTo>
                    <a:pt x="17076" y="67"/>
                  </a:lnTo>
                  <a:lnTo>
                    <a:pt x="17049" y="57"/>
                  </a:lnTo>
                  <a:lnTo>
                    <a:pt x="17023" y="48"/>
                  </a:lnTo>
                  <a:lnTo>
                    <a:pt x="16997" y="38"/>
                  </a:lnTo>
                  <a:lnTo>
                    <a:pt x="16975" y="27"/>
                  </a:lnTo>
                  <a:lnTo>
                    <a:pt x="16952" y="15"/>
                  </a:lnTo>
                  <a:lnTo>
                    <a:pt x="16952" y="15"/>
                  </a:lnTo>
                  <a:lnTo>
                    <a:pt x="16930" y="27"/>
                  </a:lnTo>
                  <a:lnTo>
                    <a:pt x="16906" y="38"/>
                  </a:lnTo>
                  <a:lnTo>
                    <a:pt x="16881" y="48"/>
                  </a:lnTo>
                  <a:lnTo>
                    <a:pt x="16856" y="57"/>
                  </a:lnTo>
                  <a:lnTo>
                    <a:pt x="16829" y="67"/>
                  </a:lnTo>
                  <a:lnTo>
                    <a:pt x="16800" y="76"/>
                  </a:lnTo>
                  <a:lnTo>
                    <a:pt x="16771" y="83"/>
                  </a:lnTo>
                  <a:lnTo>
                    <a:pt x="16740" y="90"/>
                  </a:lnTo>
                  <a:lnTo>
                    <a:pt x="16709" y="97"/>
                  </a:lnTo>
                  <a:lnTo>
                    <a:pt x="16677" y="102"/>
                  </a:lnTo>
                  <a:lnTo>
                    <a:pt x="16644" y="107"/>
                  </a:lnTo>
                  <a:lnTo>
                    <a:pt x="16610" y="112"/>
                  </a:lnTo>
                  <a:lnTo>
                    <a:pt x="16576" y="114"/>
                  </a:lnTo>
                  <a:lnTo>
                    <a:pt x="16541" y="117"/>
                  </a:lnTo>
                  <a:lnTo>
                    <a:pt x="16505" y="118"/>
                  </a:lnTo>
                  <a:lnTo>
                    <a:pt x="16469" y="118"/>
                  </a:lnTo>
                  <a:lnTo>
                    <a:pt x="16469" y="118"/>
                  </a:lnTo>
                  <a:lnTo>
                    <a:pt x="16432" y="118"/>
                  </a:lnTo>
                  <a:lnTo>
                    <a:pt x="16397" y="117"/>
                  </a:lnTo>
                  <a:lnTo>
                    <a:pt x="16363" y="114"/>
                  </a:lnTo>
                  <a:lnTo>
                    <a:pt x="16328" y="112"/>
                  </a:lnTo>
                  <a:lnTo>
                    <a:pt x="16294" y="107"/>
                  </a:lnTo>
                  <a:lnTo>
                    <a:pt x="16261" y="102"/>
                  </a:lnTo>
                  <a:lnTo>
                    <a:pt x="16229" y="97"/>
                  </a:lnTo>
                  <a:lnTo>
                    <a:pt x="16198" y="90"/>
                  </a:lnTo>
                  <a:lnTo>
                    <a:pt x="16168" y="83"/>
                  </a:lnTo>
                  <a:lnTo>
                    <a:pt x="16138" y="76"/>
                  </a:lnTo>
                  <a:lnTo>
                    <a:pt x="16110" y="67"/>
                  </a:lnTo>
                  <a:lnTo>
                    <a:pt x="16083" y="57"/>
                  </a:lnTo>
                  <a:lnTo>
                    <a:pt x="16057" y="48"/>
                  </a:lnTo>
                  <a:lnTo>
                    <a:pt x="16032" y="38"/>
                  </a:lnTo>
                  <a:lnTo>
                    <a:pt x="16009" y="27"/>
                  </a:lnTo>
                  <a:lnTo>
                    <a:pt x="15986" y="15"/>
                  </a:lnTo>
                  <a:lnTo>
                    <a:pt x="15986" y="15"/>
                  </a:lnTo>
                  <a:lnTo>
                    <a:pt x="15964" y="27"/>
                  </a:lnTo>
                  <a:lnTo>
                    <a:pt x="15940" y="38"/>
                  </a:lnTo>
                  <a:lnTo>
                    <a:pt x="15915" y="48"/>
                  </a:lnTo>
                  <a:lnTo>
                    <a:pt x="15889" y="57"/>
                  </a:lnTo>
                  <a:lnTo>
                    <a:pt x="15862" y="67"/>
                  </a:lnTo>
                  <a:lnTo>
                    <a:pt x="15833" y="76"/>
                  </a:lnTo>
                  <a:lnTo>
                    <a:pt x="15804" y="83"/>
                  </a:lnTo>
                  <a:lnTo>
                    <a:pt x="15775" y="90"/>
                  </a:lnTo>
                  <a:lnTo>
                    <a:pt x="15743" y="97"/>
                  </a:lnTo>
                  <a:lnTo>
                    <a:pt x="15710" y="102"/>
                  </a:lnTo>
                  <a:lnTo>
                    <a:pt x="15678" y="107"/>
                  </a:lnTo>
                  <a:lnTo>
                    <a:pt x="15644" y="112"/>
                  </a:lnTo>
                  <a:lnTo>
                    <a:pt x="15610" y="114"/>
                  </a:lnTo>
                  <a:lnTo>
                    <a:pt x="15574" y="117"/>
                  </a:lnTo>
                  <a:lnTo>
                    <a:pt x="15539" y="118"/>
                  </a:lnTo>
                  <a:lnTo>
                    <a:pt x="15502" y="118"/>
                  </a:lnTo>
                  <a:lnTo>
                    <a:pt x="15502" y="118"/>
                  </a:lnTo>
                  <a:lnTo>
                    <a:pt x="15466" y="118"/>
                  </a:lnTo>
                  <a:lnTo>
                    <a:pt x="15430" y="117"/>
                  </a:lnTo>
                  <a:lnTo>
                    <a:pt x="15396" y="114"/>
                  </a:lnTo>
                  <a:lnTo>
                    <a:pt x="15362" y="112"/>
                  </a:lnTo>
                  <a:lnTo>
                    <a:pt x="15328" y="107"/>
                  </a:lnTo>
                  <a:lnTo>
                    <a:pt x="15295" y="102"/>
                  </a:lnTo>
                  <a:lnTo>
                    <a:pt x="15263" y="97"/>
                  </a:lnTo>
                  <a:lnTo>
                    <a:pt x="15231" y="90"/>
                  </a:lnTo>
                  <a:lnTo>
                    <a:pt x="15202" y="83"/>
                  </a:lnTo>
                  <a:lnTo>
                    <a:pt x="15172" y="76"/>
                  </a:lnTo>
                  <a:lnTo>
                    <a:pt x="15144" y="67"/>
                  </a:lnTo>
                  <a:lnTo>
                    <a:pt x="15117" y="57"/>
                  </a:lnTo>
                  <a:lnTo>
                    <a:pt x="15091" y="48"/>
                  </a:lnTo>
                  <a:lnTo>
                    <a:pt x="15066" y="38"/>
                  </a:lnTo>
                  <a:lnTo>
                    <a:pt x="15042" y="27"/>
                  </a:lnTo>
                  <a:lnTo>
                    <a:pt x="15020" y="15"/>
                  </a:lnTo>
                  <a:lnTo>
                    <a:pt x="15020" y="15"/>
                  </a:lnTo>
                  <a:lnTo>
                    <a:pt x="14997" y="27"/>
                  </a:lnTo>
                  <a:lnTo>
                    <a:pt x="14974" y="38"/>
                  </a:lnTo>
                  <a:lnTo>
                    <a:pt x="14949" y="48"/>
                  </a:lnTo>
                  <a:lnTo>
                    <a:pt x="14923" y="57"/>
                  </a:lnTo>
                  <a:lnTo>
                    <a:pt x="14896" y="67"/>
                  </a:lnTo>
                  <a:lnTo>
                    <a:pt x="14867" y="76"/>
                  </a:lnTo>
                  <a:lnTo>
                    <a:pt x="14838" y="83"/>
                  </a:lnTo>
                  <a:lnTo>
                    <a:pt x="14808" y="90"/>
                  </a:lnTo>
                  <a:lnTo>
                    <a:pt x="14777" y="97"/>
                  </a:lnTo>
                  <a:lnTo>
                    <a:pt x="14744" y="102"/>
                  </a:lnTo>
                  <a:lnTo>
                    <a:pt x="14712" y="107"/>
                  </a:lnTo>
                  <a:lnTo>
                    <a:pt x="14678" y="112"/>
                  </a:lnTo>
                  <a:lnTo>
                    <a:pt x="14643" y="114"/>
                  </a:lnTo>
                  <a:lnTo>
                    <a:pt x="14608" y="117"/>
                  </a:lnTo>
                  <a:lnTo>
                    <a:pt x="14572" y="118"/>
                  </a:lnTo>
                  <a:lnTo>
                    <a:pt x="14536" y="118"/>
                  </a:lnTo>
                  <a:lnTo>
                    <a:pt x="14536" y="118"/>
                  </a:lnTo>
                  <a:lnTo>
                    <a:pt x="14501" y="118"/>
                  </a:lnTo>
                  <a:lnTo>
                    <a:pt x="14465" y="117"/>
                  </a:lnTo>
                  <a:lnTo>
                    <a:pt x="14430" y="114"/>
                  </a:lnTo>
                  <a:lnTo>
                    <a:pt x="14395" y="112"/>
                  </a:lnTo>
                  <a:lnTo>
                    <a:pt x="14362" y="107"/>
                  </a:lnTo>
                  <a:lnTo>
                    <a:pt x="14328" y="102"/>
                  </a:lnTo>
                  <a:lnTo>
                    <a:pt x="14297" y="97"/>
                  </a:lnTo>
                  <a:lnTo>
                    <a:pt x="14265" y="90"/>
                  </a:lnTo>
                  <a:lnTo>
                    <a:pt x="14235" y="83"/>
                  </a:lnTo>
                  <a:lnTo>
                    <a:pt x="14205" y="76"/>
                  </a:lnTo>
                  <a:lnTo>
                    <a:pt x="14177" y="67"/>
                  </a:lnTo>
                  <a:lnTo>
                    <a:pt x="14150" y="57"/>
                  </a:lnTo>
                  <a:lnTo>
                    <a:pt x="14124" y="48"/>
                  </a:lnTo>
                  <a:lnTo>
                    <a:pt x="14100" y="38"/>
                  </a:lnTo>
                  <a:lnTo>
                    <a:pt x="14076" y="27"/>
                  </a:lnTo>
                  <a:lnTo>
                    <a:pt x="14054" y="15"/>
                  </a:lnTo>
                  <a:lnTo>
                    <a:pt x="14054" y="15"/>
                  </a:lnTo>
                  <a:lnTo>
                    <a:pt x="14031" y="27"/>
                  </a:lnTo>
                  <a:lnTo>
                    <a:pt x="14008" y="38"/>
                  </a:lnTo>
                  <a:lnTo>
                    <a:pt x="13983" y="48"/>
                  </a:lnTo>
                  <a:lnTo>
                    <a:pt x="13957" y="57"/>
                  </a:lnTo>
                  <a:lnTo>
                    <a:pt x="13930" y="67"/>
                  </a:lnTo>
                  <a:lnTo>
                    <a:pt x="13902" y="76"/>
                  </a:lnTo>
                  <a:lnTo>
                    <a:pt x="13872" y="83"/>
                  </a:lnTo>
                  <a:lnTo>
                    <a:pt x="13842" y="90"/>
                  </a:lnTo>
                  <a:lnTo>
                    <a:pt x="13810" y="97"/>
                  </a:lnTo>
                  <a:lnTo>
                    <a:pt x="13779" y="102"/>
                  </a:lnTo>
                  <a:lnTo>
                    <a:pt x="13746" y="107"/>
                  </a:lnTo>
                  <a:lnTo>
                    <a:pt x="13712" y="112"/>
                  </a:lnTo>
                  <a:lnTo>
                    <a:pt x="13677" y="114"/>
                  </a:lnTo>
                  <a:lnTo>
                    <a:pt x="13642" y="117"/>
                  </a:lnTo>
                  <a:lnTo>
                    <a:pt x="13606" y="118"/>
                  </a:lnTo>
                  <a:lnTo>
                    <a:pt x="13571" y="118"/>
                  </a:lnTo>
                  <a:lnTo>
                    <a:pt x="13571" y="118"/>
                  </a:lnTo>
                  <a:lnTo>
                    <a:pt x="13532" y="118"/>
                  </a:lnTo>
                  <a:lnTo>
                    <a:pt x="13495" y="116"/>
                  </a:lnTo>
                  <a:lnTo>
                    <a:pt x="13458" y="114"/>
                  </a:lnTo>
                  <a:lnTo>
                    <a:pt x="13422" y="111"/>
                  </a:lnTo>
                  <a:lnTo>
                    <a:pt x="13388" y="106"/>
                  </a:lnTo>
                  <a:lnTo>
                    <a:pt x="13353" y="101"/>
                  </a:lnTo>
                  <a:lnTo>
                    <a:pt x="13320" y="94"/>
                  </a:lnTo>
                  <a:lnTo>
                    <a:pt x="13287" y="88"/>
                  </a:lnTo>
                  <a:lnTo>
                    <a:pt x="13256" y="80"/>
                  </a:lnTo>
                  <a:lnTo>
                    <a:pt x="13225" y="71"/>
                  </a:lnTo>
                  <a:lnTo>
                    <a:pt x="13196" y="62"/>
                  </a:lnTo>
                  <a:lnTo>
                    <a:pt x="13169" y="52"/>
                  </a:lnTo>
                  <a:lnTo>
                    <a:pt x="13141" y="41"/>
                  </a:lnTo>
                  <a:lnTo>
                    <a:pt x="13116" y="30"/>
                  </a:lnTo>
                  <a:lnTo>
                    <a:pt x="13094" y="18"/>
                  </a:lnTo>
                  <a:lnTo>
                    <a:pt x="13071" y="5"/>
                  </a:lnTo>
                  <a:lnTo>
                    <a:pt x="13071" y="0"/>
                  </a:lnTo>
                  <a:lnTo>
                    <a:pt x="13071" y="0"/>
                  </a:lnTo>
                  <a:lnTo>
                    <a:pt x="13049" y="13"/>
                  </a:lnTo>
                  <a:lnTo>
                    <a:pt x="13025" y="26"/>
                  </a:lnTo>
                  <a:lnTo>
                    <a:pt x="13000" y="38"/>
                  </a:lnTo>
                  <a:lnTo>
                    <a:pt x="12973" y="49"/>
                  </a:lnTo>
                  <a:lnTo>
                    <a:pt x="12944" y="59"/>
                  </a:lnTo>
                  <a:lnTo>
                    <a:pt x="12915" y="69"/>
                  </a:lnTo>
                  <a:lnTo>
                    <a:pt x="12885" y="78"/>
                  </a:lnTo>
                  <a:lnTo>
                    <a:pt x="12852" y="86"/>
                  </a:lnTo>
                  <a:lnTo>
                    <a:pt x="12819" y="93"/>
                  </a:lnTo>
                  <a:lnTo>
                    <a:pt x="12785" y="100"/>
                  </a:lnTo>
                  <a:lnTo>
                    <a:pt x="12751" y="105"/>
                  </a:lnTo>
                  <a:lnTo>
                    <a:pt x="12715" y="111"/>
                  </a:lnTo>
                  <a:lnTo>
                    <a:pt x="12678" y="114"/>
                  </a:lnTo>
                  <a:lnTo>
                    <a:pt x="12639" y="116"/>
                  </a:lnTo>
                  <a:lnTo>
                    <a:pt x="12601" y="118"/>
                  </a:lnTo>
                  <a:lnTo>
                    <a:pt x="12562" y="118"/>
                  </a:lnTo>
                  <a:lnTo>
                    <a:pt x="12562" y="118"/>
                  </a:lnTo>
                  <a:lnTo>
                    <a:pt x="12526" y="118"/>
                  </a:lnTo>
                  <a:lnTo>
                    <a:pt x="12490" y="117"/>
                  </a:lnTo>
                  <a:lnTo>
                    <a:pt x="12455" y="114"/>
                  </a:lnTo>
                  <a:lnTo>
                    <a:pt x="12422" y="112"/>
                  </a:lnTo>
                  <a:lnTo>
                    <a:pt x="12388" y="107"/>
                  </a:lnTo>
                  <a:lnTo>
                    <a:pt x="12354" y="102"/>
                  </a:lnTo>
                  <a:lnTo>
                    <a:pt x="12323" y="97"/>
                  </a:lnTo>
                  <a:lnTo>
                    <a:pt x="12291" y="90"/>
                  </a:lnTo>
                  <a:lnTo>
                    <a:pt x="12261" y="83"/>
                  </a:lnTo>
                  <a:lnTo>
                    <a:pt x="12231" y="76"/>
                  </a:lnTo>
                  <a:lnTo>
                    <a:pt x="12203" y="67"/>
                  </a:lnTo>
                  <a:lnTo>
                    <a:pt x="12177" y="57"/>
                  </a:lnTo>
                  <a:lnTo>
                    <a:pt x="12151" y="48"/>
                  </a:lnTo>
                  <a:lnTo>
                    <a:pt x="12125" y="38"/>
                  </a:lnTo>
                  <a:lnTo>
                    <a:pt x="12102" y="27"/>
                  </a:lnTo>
                  <a:lnTo>
                    <a:pt x="12080" y="15"/>
                  </a:lnTo>
                  <a:lnTo>
                    <a:pt x="12080" y="15"/>
                  </a:lnTo>
                  <a:lnTo>
                    <a:pt x="12057" y="27"/>
                  </a:lnTo>
                  <a:lnTo>
                    <a:pt x="12034" y="38"/>
                  </a:lnTo>
                  <a:lnTo>
                    <a:pt x="12009" y="48"/>
                  </a:lnTo>
                  <a:lnTo>
                    <a:pt x="11983" y="57"/>
                  </a:lnTo>
                  <a:lnTo>
                    <a:pt x="11956" y="67"/>
                  </a:lnTo>
                  <a:lnTo>
                    <a:pt x="11927" y="76"/>
                  </a:lnTo>
                  <a:lnTo>
                    <a:pt x="11898" y="83"/>
                  </a:lnTo>
                  <a:lnTo>
                    <a:pt x="11867" y="90"/>
                  </a:lnTo>
                  <a:lnTo>
                    <a:pt x="11837" y="97"/>
                  </a:lnTo>
                  <a:lnTo>
                    <a:pt x="11804" y="102"/>
                  </a:lnTo>
                  <a:lnTo>
                    <a:pt x="11772" y="107"/>
                  </a:lnTo>
                  <a:lnTo>
                    <a:pt x="11738" y="112"/>
                  </a:lnTo>
                  <a:lnTo>
                    <a:pt x="11703" y="114"/>
                  </a:lnTo>
                  <a:lnTo>
                    <a:pt x="11668" y="117"/>
                  </a:lnTo>
                  <a:lnTo>
                    <a:pt x="11632" y="118"/>
                  </a:lnTo>
                  <a:lnTo>
                    <a:pt x="11596" y="118"/>
                  </a:lnTo>
                  <a:lnTo>
                    <a:pt x="11596" y="118"/>
                  </a:lnTo>
                  <a:lnTo>
                    <a:pt x="11560" y="118"/>
                  </a:lnTo>
                  <a:lnTo>
                    <a:pt x="11524" y="117"/>
                  </a:lnTo>
                  <a:lnTo>
                    <a:pt x="11490" y="114"/>
                  </a:lnTo>
                  <a:lnTo>
                    <a:pt x="11455" y="112"/>
                  </a:lnTo>
                  <a:lnTo>
                    <a:pt x="11421" y="107"/>
                  </a:lnTo>
                  <a:lnTo>
                    <a:pt x="11388" y="102"/>
                  </a:lnTo>
                  <a:lnTo>
                    <a:pt x="11357" y="97"/>
                  </a:lnTo>
                  <a:lnTo>
                    <a:pt x="11325" y="90"/>
                  </a:lnTo>
                  <a:lnTo>
                    <a:pt x="11295" y="83"/>
                  </a:lnTo>
                  <a:lnTo>
                    <a:pt x="11265" y="76"/>
                  </a:lnTo>
                  <a:lnTo>
                    <a:pt x="11237" y="67"/>
                  </a:lnTo>
                  <a:lnTo>
                    <a:pt x="11210" y="57"/>
                  </a:lnTo>
                  <a:lnTo>
                    <a:pt x="11184" y="48"/>
                  </a:lnTo>
                  <a:lnTo>
                    <a:pt x="11160" y="38"/>
                  </a:lnTo>
                  <a:lnTo>
                    <a:pt x="11136" y="27"/>
                  </a:lnTo>
                  <a:lnTo>
                    <a:pt x="11113" y="15"/>
                  </a:lnTo>
                  <a:lnTo>
                    <a:pt x="11113" y="15"/>
                  </a:lnTo>
                  <a:lnTo>
                    <a:pt x="11091" y="27"/>
                  </a:lnTo>
                  <a:lnTo>
                    <a:pt x="11067" y="38"/>
                  </a:lnTo>
                  <a:lnTo>
                    <a:pt x="11043" y="48"/>
                  </a:lnTo>
                  <a:lnTo>
                    <a:pt x="11017" y="57"/>
                  </a:lnTo>
                  <a:lnTo>
                    <a:pt x="10990" y="67"/>
                  </a:lnTo>
                  <a:lnTo>
                    <a:pt x="10961" y="76"/>
                  </a:lnTo>
                  <a:lnTo>
                    <a:pt x="10932" y="83"/>
                  </a:lnTo>
                  <a:lnTo>
                    <a:pt x="10902" y="90"/>
                  </a:lnTo>
                  <a:lnTo>
                    <a:pt x="10870" y="97"/>
                  </a:lnTo>
                  <a:lnTo>
                    <a:pt x="10838" y="102"/>
                  </a:lnTo>
                  <a:lnTo>
                    <a:pt x="10806" y="107"/>
                  </a:lnTo>
                  <a:lnTo>
                    <a:pt x="10772" y="112"/>
                  </a:lnTo>
                  <a:lnTo>
                    <a:pt x="10737" y="114"/>
                  </a:lnTo>
                  <a:lnTo>
                    <a:pt x="10702" y="117"/>
                  </a:lnTo>
                  <a:lnTo>
                    <a:pt x="10666" y="118"/>
                  </a:lnTo>
                  <a:lnTo>
                    <a:pt x="10630" y="118"/>
                  </a:lnTo>
                  <a:lnTo>
                    <a:pt x="10630" y="118"/>
                  </a:lnTo>
                  <a:lnTo>
                    <a:pt x="10594" y="118"/>
                  </a:lnTo>
                  <a:lnTo>
                    <a:pt x="10558" y="117"/>
                  </a:lnTo>
                  <a:lnTo>
                    <a:pt x="10524" y="114"/>
                  </a:lnTo>
                  <a:lnTo>
                    <a:pt x="10489" y="112"/>
                  </a:lnTo>
                  <a:lnTo>
                    <a:pt x="10455" y="107"/>
                  </a:lnTo>
                  <a:lnTo>
                    <a:pt x="10422" y="102"/>
                  </a:lnTo>
                  <a:lnTo>
                    <a:pt x="10390" y="97"/>
                  </a:lnTo>
                  <a:lnTo>
                    <a:pt x="10359" y="90"/>
                  </a:lnTo>
                  <a:lnTo>
                    <a:pt x="10329" y="83"/>
                  </a:lnTo>
                  <a:lnTo>
                    <a:pt x="10299" y="76"/>
                  </a:lnTo>
                  <a:lnTo>
                    <a:pt x="10271" y="67"/>
                  </a:lnTo>
                  <a:lnTo>
                    <a:pt x="10244" y="57"/>
                  </a:lnTo>
                  <a:lnTo>
                    <a:pt x="10218" y="48"/>
                  </a:lnTo>
                  <a:lnTo>
                    <a:pt x="10193" y="38"/>
                  </a:lnTo>
                  <a:lnTo>
                    <a:pt x="10170" y="27"/>
                  </a:lnTo>
                  <a:lnTo>
                    <a:pt x="10147" y="15"/>
                  </a:lnTo>
                  <a:lnTo>
                    <a:pt x="10147" y="15"/>
                  </a:lnTo>
                  <a:lnTo>
                    <a:pt x="10125" y="27"/>
                  </a:lnTo>
                  <a:lnTo>
                    <a:pt x="10101" y="38"/>
                  </a:lnTo>
                  <a:lnTo>
                    <a:pt x="10076" y="48"/>
                  </a:lnTo>
                  <a:lnTo>
                    <a:pt x="10050" y="57"/>
                  </a:lnTo>
                  <a:lnTo>
                    <a:pt x="10023" y="67"/>
                  </a:lnTo>
                  <a:lnTo>
                    <a:pt x="9996" y="76"/>
                  </a:lnTo>
                  <a:lnTo>
                    <a:pt x="9966" y="83"/>
                  </a:lnTo>
                  <a:lnTo>
                    <a:pt x="9936" y="90"/>
                  </a:lnTo>
                  <a:lnTo>
                    <a:pt x="9904" y="97"/>
                  </a:lnTo>
                  <a:lnTo>
                    <a:pt x="9872" y="102"/>
                  </a:lnTo>
                  <a:lnTo>
                    <a:pt x="9839" y="107"/>
                  </a:lnTo>
                  <a:lnTo>
                    <a:pt x="9805" y="112"/>
                  </a:lnTo>
                  <a:lnTo>
                    <a:pt x="9771" y="114"/>
                  </a:lnTo>
                  <a:lnTo>
                    <a:pt x="9736" y="117"/>
                  </a:lnTo>
                  <a:lnTo>
                    <a:pt x="9700" y="118"/>
                  </a:lnTo>
                  <a:lnTo>
                    <a:pt x="9664" y="118"/>
                  </a:lnTo>
                  <a:lnTo>
                    <a:pt x="9664" y="118"/>
                  </a:lnTo>
                  <a:lnTo>
                    <a:pt x="9627" y="118"/>
                  </a:lnTo>
                  <a:lnTo>
                    <a:pt x="9593" y="117"/>
                  </a:lnTo>
                  <a:lnTo>
                    <a:pt x="9557" y="114"/>
                  </a:lnTo>
                  <a:lnTo>
                    <a:pt x="9523" y="112"/>
                  </a:lnTo>
                  <a:lnTo>
                    <a:pt x="9489" y="107"/>
                  </a:lnTo>
                  <a:lnTo>
                    <a:pt x="9456" y="102"/>
                  </a:lnTo>
                  <a:lnTo>
                    <a:pt x="9424" y="97"/>
                  </a:lnTo>
                  <a:lnTo>
                    <a:pt x="9393" y="90"/>
                  </a:lnTo>
                  <a:lnTo>
                    <a:pt x="9363" y="83"/>
                  </a:lnTo>
                  <a:lnTo>
                    <a:pt x="9333" y="76"/>
                  </a:lnTo>
                  <a:lnTo>
                    <a:pt x="9305" y="67"/>
                  </a:lnTo>
                  <a:lnTo>
                    <a:pt x="9278" y="57"/>
                  </a:lnTo>
                  <a:lnTo>
                    <a:pt x="9252" y="48"/>
                  </a:lnTo>
                  <a:lnTo>
                    <a:pt x="9227" y="38"/>
                  </a:lnTo>
                  <a:lnTo>
                    <a:pt x="9203" y="27"/>
                  </a:lnTo>
                  <a:lnTo>
                    <a:pt x="9181" y="15"/>
                  </a:lnTo>
                  <a:lnTo>
                    <a:pt x="9181" y="15"/>
                  </a:lnTo>
                  <a:lnTo>
                    <a:pt x="9159" y="27"/>
                  </a:lnTo>
                  <a:lnTo>
                    <a:pt x="9135" y="38"/>
                  </a:lnTo>
                  <a:lnTo>
                    <a:pt x="9110" y="48"/>
                  </a:lnTo>
                  <a:lnTo>
                    <a:pt x="9084" y="57"/>
                  </a:lnTo>
                  <a:lnTo>
                    <a:pt x="9057" y="67"/>
                  </a:lnTo>
                  <a:lnTo>
                    <a:pt x="9029" y="76"/>
                  </a:lnTo>
                  <a:lnTo>
                    <a:pt x="8999" y="83"/>
                  </a:lnTo>
                  <a:lnTo>
                    <a:pt x="8970" y="90"/>
                  </a:lnTo>
                  <a:lnTo>
                    <a:pt x="8938" y="97"/>
                  </a:lnTo>
                  <a:lnTo>
                    <a:pt x="8905" y="102"/>
                  </a:lnTo>
                  <a:lnTo>
                    <a:pt x="8873" y="107"/>
                  </a:lnTo>
                  <a:lnTo>
                    <a:pt x="8839" y="112"/>
                  </a:lnTo>
                  <a:lnTo>
                    <a:pt x="8805" y="114"/>
                  </a:lnTo>
                  <a:lnTo>
                    <a:pt x="8769" y="117"/>
                  </a:lnTo>
                  <a:lnTo>
                    <a:pt x="8734" y="118"/>
                  </a:lnTo>
                  <a:lnTo>
                    <a:pt x="8697" y="118"/>
                  </a:lnTo>
                  <a:lnTo>
                    <a:pt x="8697" y="118"/>
                  </a:lnTo>
                  <a:lnTo>
                    <a:pt x="8662" y="118"/>
                  </a:lnTo>
                  <a:lnTo>
                    <a:pt x="8626" y="117"/>
                  </a:lnTo>
                  <a:lnTo>
                    <a:pt x="8591" y="114"/>
                  </a:lnTo>
                  <a:lnTo>
                    <a:pt x="8557" y="112"/>
                  </a:lnTo>
                  <a:lnTo>
                    <a:pt x="8523" y="107"/>
                  </a:lnTo>
                  <a:lnTo>
                    <a:pt x="8489" y="102"/>
                  </a:lnTo>
                  <a:lnTo>
                    <a:pt x="8458" y="97"/>
                  </a:lnTo>
                  <a:lnTo>
                    <a:pt x="8426" y="90"/>
                  </a:lnTo>
                  <a:lnTo>
                    <a:pt x="8396" y="83"/>
                  </a:lnTo>
                  <a:lnTo>
                    <a:pt x="8368" y="76"/>
                  </a:lnTo>
                  <a:lnTo>
                    <a:pt x="8339" y="67"/>
                  </a:lnTo>
                  <a:lnTo>
                    <a:pt x="8312" y="57"/>
                  </a:lnTo>
                  <a:lnTo>
                    <a:pt x="8286" y="48"/>
                  </a:lnTo>
                  <a:lnTo>
                    <a:pt x="8261" y="38"/>
                  </a:lnTo>
                  <a:lnTo>
                    <a:pt x="8237" y="27"/>
                  </a:lnTo>
                  <a:lnTo>
                    <a:pt x="8215" y="15"/>
                  </a:lnTo>
                  <a:lnTo>
                    <a:pt x="8215" y="15"/>
                  </a:lnTo>
                  <a:lnTo>
                    <a:pt x="8192" y="27"/>
                  </a:lnTo>
                  <a:lnTo>
                    <a:pt x="8169" y="38"/>
                  </a:lnTo>
                  <a:lnTo>
                    <a:pt x="8144" y="48"/>
                  </a:lnTo>
                  <a:lnTo>
                    <a:pt x="8118" y="57"/>
                  </a:lnTo>
                  <a:lnTo>
                    <a:pt x="8091" y="67"/>
                  </a:lnTo>
                  <a:lnTo>
                    <a:pt x="8063" y="76"/>
                  </a:lnTo>
                  <a:lnTo>
                    <a:pt x="8033" y="83"/>
                  </a:lnTo>
                  <a:lnTo>
                    <a:pt x="8003" y="90"/>
                  </a:lnTo>
                  <a:lnTo>
                    <a:pt x="7972" y="97"/>
                  </a:lnTo>
                  <a:lnTo>
                    <a:pt x="7940" y="102"/>
                  </a:lnTo>
                  <a:lnTo>
                    <a:pt x="7907" y="107"/>
                  </a:lnTo>
                  <a:lnTo>
                    <a:pt x="7873" y="112"/>
                  </a:lnTo>
                  <a:lnTo>
                    <a:pt x="7838" y="114"/>
                  </a:lnTo>
                  <a:lnTo>
                    <a:pt x="7803" y="117"/>
                  </a:lnTo>
                  <a:lnTo>
                    <a:pt x="7768" y="118"/>
                  </a:lnTo>
                  <a:lnTo>
                    <a:pt x="7732" y="118"/>
                  </a:lnTo>
                  <a:lnTo>
                    <a:pt x="7732" y="118"/>
                  </a:lnTo>
                  <a:lnTo>
                    <a:pt x="7696" y="118"/>
                  </a:lnTo>
                  <a:lnTo>
                    <a:pt x="7660" y="117"/>
                  </a:lnTo>
                  <a:lnTo>
                    <a:pt x="7625" y="114"/>
                  </a:lnTo>
                  <a:lnTo>
                    <a:pt x="7590" y="112"/>
                  </a:lnTo>
                  <a:lnTo>
                    <a:pt x="7556" y="107"/>
                  </a:lnTo>
                  <a:lnTo>
                    <a:pt x="7524" y="102"/>
                  </a:lnTo>
                  <a:lnTo>
                    <a:pt x="7492" y="97"/>
                  </a:lnTo>
                  <a:lnTo>
                    <a:pt x="7460" y="90"/>
                  </a:lnTo>
                  <a:lnTo>
                    <a:pt x="7430" y="83"/>
                  </a:lnTo>
                  <a:lnTo>
                    <a:pt x="7401" y="76"/>
                  </a:lnTo>
                  <a:lnTo>
                    <a:pt x="7372" y="67"/>
                  </a:lnTo>
                  <a:lnTo>
                    <a:pt x="7345" y="57"/>
                  </a:lnTo>
                  <a:lnTo>
                    <a:pt x="7319" y="48"/>
                  </a:lnTo>
                  <a:lnTo>
                    <a:pt x="7295" y="38"/>
                  </a:lnTo>
                  <a:lnTo>
                    <a:pt x="7271" y="27"/>
                  </a:lnTo>
                  <a:lnTo>
                    <a:pt x="7249" y="15"/>
                  </a:lnTo>
                  <a:lnTo>
                    <a:pt x="7249" y="15"/>
                  </a:lnTo>
                  <a:lnTo>
                    <a:pt x="7226" y="27"/>
                  </a:lnTo>
                  <a:lnTo>
                    <a:pt x="7202" y="38"/>
                  </a:lnTo>
                  <a:lnTo>
                    <a:pt x="7178" y="48"/>
                  </a:lnTo>
                  <a:lnTo>
                    <a:pt x="7152" y="57"/>
                  </a:lnTo>
                  <a:lnTo>
                    <a:pt x="7125" y="67"/>
                  </a:lnTo>
                  <a:lnTo>
                    <a:pt x="7097" y="76"/>
                  </a:lnTo>
                  <a:lnTo>
                    <a:pt x="7067" y="83"/>
                  </a:lnTo>
                  <a:lnTo>
                    <a:pt x="7037" y="90"/>
                  </a:lnTo>
                  <a:lnTo>
                    <a:pt x="7005" y="97"/>
                  </a:lnTo>
                  <a:lnTo>
                    <a:pt x="6974" y="102"/>
                  </a:lnTo>
                  <a:lnTo>
                    <a:pt x="6941" y="107"/>
                  </a:lnTo>
                  <a:lnTo>
                    <a:pt x="6907" y="112"/>
                  </a:lnTo>
                  <a:lnTo>
                    <a:pt x="6872" y="114"/>
                  </a:lnTo>
                  <a:lnTo>
                    <a:pt x="6838" y="117"/>
                  </a:lnTo>
                  <a:lnTo>
                    <a:pt x="6802" y="118"/>
                  </a:lnTo>
                  <a:lnTo>
                    <a:pt x="6766" y="118"/>
                  </a:lnTo>
                  <a:lnTo>
                    <a:pt x="6766" y="118"/>
                  </a:lnTo>
                  <a:lnTo>
                    <a:pt x="6730" y="118"/>
                  </a:lnTo>
                  <a:lnTo>
                    <a:pt x="6695" y="117"/>
                  </a:lnTo>
                  <a:lnTo>
                    <a:pt x="6660" y="115"/>
                  </a:lnTo>
                  <a:lnTo>
                    <a:pt x="6626" y="112"/>
                  </a:lnTo>
                  <a:lnTo>
                    <a:pt x="6593" y="107"/>
                  </a:lnTo>
                  <a:lnTo>
                    <a:pt x="6560" y="103"/>
                  </a:lnTo>
                  <a:lnTo>
                    <a:pt x="6528" y="98"/>
                  </a:lnTo>
                  <a:lnTo>
                    <a:pt x="6498" y="91"/>
                  </a:lnTo>
                  <a:lnTo>
                    <a:pt x="6467" y="85"/>
                  </a:lnTo>
                  <a:lnTo>
                    <a:pt x="6439" y="77"/>
                  </a:lnTo>
                  <a:lnTo>
                    <a:pt x="6411" y="68"/>
                  </a:lnTo>
                  <a:lnTo>
                    <a:pt x="6383" y="59"/>
                  </a:lnTo>
                  <a:lnTo>
                    <a:pt x="6357" y="50"/>
                  </a:lnTo>
                  <a:lnTo>
                    <a:pt x="6333" y="39"/>
                  </a:lnTo>
                  <a:lnTo>
                    <a:pt x="6309" y="29"/>
                  </a:lnTo>
                  <a:lnTo>
                    <a:pt x="6288" y="17"/>
                  </a:lnTo>
                  <a:lnTo>
                    <a:pt x="6288" y="0"/>
                  </a:lnTo>
                  <a:lnTo>
                    <a:pt x="6288" y="0"/>
                  </a:lnTo>
                  <a:lnTo>
                    <a:pt x="6272" y="8"/>
                  </a:lnTo>
                  <a:lnTo>
                    <a:pt x="6272" y="8"/>
                  </a:lnTo>
                  <a:lnTo>
                    <a:pt x="6266" y="5"/>
                  </a:lnTo>
                  <a:lnTo>
                    <a:pt x="6266" y="13"/>
                  </a:lnTo>
                  <a:lnTo>
                    <a:pt x="6266" y="13"/>
                  </a:lnTo>
                  <a:lnTo>
                    <a:pt x="6244" y="25"/>
                  </a:lnTo>
                  <a:lnTo>
                    <a:pt x="6220" y="36"/>
                  </a:lnTo>
                  <a:lnTo>
                    <a:pt x="6195" y="46"/>
                  </a:lnTo>
                  <a:lnTo>
                    <a:pt x="6169" y="56"/>
                  </a:lnTo>
                  <a:lnTo>
                    <a:pt x="6142" y="66"/>
                  </a:lnTo>
                  <a:lnTo>
                    <a:pt x="6113" y="75"/>
                  </a:lnTo>
                  <a:lnTo>
                    <a:pt x="6084" y="82"/>
                  </a:lnTo>
                  <a:lnTo>
                    <a:pt x="6053" y="90"/>
                  </a:lnTo>
                  <a:lnTo>
                    <a:pt x="6022" y="97"/>
                  </a:lnTo>
                  <a:lnTo>
                    <a:pt x="5989" y="102"/>
                  </a:lnTo>
                  <a:lnTo>
                    <a:pt x="5955" y="107"/>
                  </a:lnTo>
                  <a:lnTo>
                    <a:pt x="5922" y="111"/>
                  </a:lnTo>
                  <a:lnTo>
                    <a:pt x="5887" y="114"/>
                  </a:lnTo>
                  <a:lnTo>
                    <a:pt x="5852" y="117"/>
                  </a:lnTo>
                  <a:lnTo>
                    <a:pt x="5815" y="118"/>
                  </a:lnTo>
                  <a:lnTo>
                    <a:pt x="5779" y="118"/>
                  </a:lnTo>
                  <a:lnTo>
                    <a:pt x="5779" y="118"/>
                  </a:lnTo>
                  <a:lnTo>
                    <a:pt x="5743" y="118"/>
                  </a:lnTo>
                  <a:lnTo>
                    <a:pt x="5707" y="117"/>
                  </a:lnTo>
                  <a:lnTo>
                    <a:pt x="5672" y="114"/>
                  </a:lnTo>
                  <a:lnTo>
                    <a:pt x="5638" y="112"/>
                  </a:lnTo>
                  <a:lnTo>
                    <a:pt x="5604" y="107"/>
                  </a:lnTo>
                  <a:lnTo>
                    <a:pt x="5571" y="102"/>
                  </a:lnTo>
                  <a:lnTo>
                    <a:pt x="5538" y="97"/>
                  </a:lnTo>
                  <a:lnTo>
                    <a:pt x="5508" y="90"/>
                  </a:lnTo>
                  <a:lnTo>
                    <a:pt x="5477" y="83"/>
                  </a:lnTo>
                  <a:lnTo>
                    <a:pt x="5448" y="76"/>
                  </a:lnTo>
                  <a:lnTo>
                    <a:pt x="5420" y="67"/>
                  </a:lnTo>
                  <a:lnTo>
                    <a:pt x="5392" y="57"/>
                  </a:lnTo>
                  <a:lnTo>
                    <a:pt x="5366" y="48"/>
                  </a:lnTo>
                  <a:lnTo>
                    <a:pt x="5341" y="38"/>
                  </a:lnTo>
                  <a:lnTo>
                    <a:pt x="5318" y="27"/>
                  </a:lnTo>
                  <a:lnTo>
                    <a:pt x="5296" y="15"/>
                  </a:lnTo>
                  <a:lnTo>
                    <a:pt x="5296" y="15"/>
                  </a:lnTo>
                  <a:lnTo>
                    <a:pt x="5274" y="27"/>
                  </a:lnTo>
                  <a:lnTo>
                    <a:pt x="5250" y="38"/>
                  </a:lnTo>
                  <a:lnTo>
                    <a:pt x="5225" y="48"/>
                  </a:lnTo>
                  <a:lnTo>
                    <a:pt x="5199" y="57"/>
                  </a:lnTo>
                  <a:lnTo>
                    <a:pt x="5171" y="67"/>
                  </a:lnTo>
                  <a:lnTo>
                    <a:pt x="5143" y="76"/>
                  </a:lnTo>
                  <a:lnTo>
                    <a:pt x="5115" y="83"/>
                  </a:lnTo>
                  <a:lnTo>
                    <a:pt x="5084" y="90"/>
                  </a:lnTo>
                  <a:lnTo>
                    <a:pt x="5053" y="97"/>
                  </a:lnTo>
                  <a:lnTo>
                    <a:pt x="5021" y="102"/>
                  </a:lnTo>
                  <a:lnTo>
                    <a:pt x="4987" y="107"/>
                  </a:lnTo>
                  <a:lnTo>
                    <a:pt x="4954" y="112"/>
                  </a:lnTo>
                  <a:lnTo>
                    <a:pt x="4920" y="114"/>
                  </a:lnTo>
                  <a:lnTo>
                    <a:pt x="4885" y="117"/>
                  </a:lnTo>
                  <a:lnTo>
                    <a:pt x="4849" y="118"/>
                  </a:lnTo>
                  <a:lnTo>
                    <a:pt x="4813" y="118"/>
                  </a:lnTo>
                  <a:lnTo>
                    <a:pt x="4813" y="118"/>
                  </a:lnTo>
                  <a:lnTo>
                    <a:pt x="4776" y="118"/>
                  </a:lnTo>
                  <a:lnTo>
                    <a:pt x="4741" y="117"/>
                  </a:lnTo>
                  <a:lnTo>
                    <a:pt x="4705" y="114"/>
                  </a:lnTo>
                  <a:lnTo>
                    <a:pt x="4672" y="112"/>
                  </a:lnTo>
                  <a:lnTo>
                    <a:pt x="4638" y="107"/>
                  </a:lnTo>
                  <a:lnTo>
                    <a:pt x="4605" y="102"/>
                  </a:lnTo>
                  <a:lnTo>
                    <a:pt x="4573" y="97"/>
                  </a:lnTo>
                  <a:lnTo>
                    <a:pt x="4541" y="90"/>
                  </a:lnTo>
                  <a:lnTo>
                    <a:pt x="4512" y="83"/>
                  </a:lnTo>
                  <a:lnTo>
                    <a:pt x="4482" y="76"/>
                  </a:lnTo>
                  <a:lnTo>
                    <a:pt x="4454" y="67"/>
                  </a:lnTo>
                  <a:lnTo>
                    <a:pt x="4427" y="57"/>
                  </a:lnTo>
                  <a:lnTo>
                    <a:pt x="4400" y="48"/>
                  </a:lnTo>
                  <a:lnTo>
                    <a:pt x="4375" y="38"/>
                  </a:lnTo>
                  <a:lnTo>
                    <a:pt x="4351" y="27"/>
                  </a:lnTo>
                  <a:lnTo>
                    <a:pt x="4330" y="15"/>
                  </a:lnTo>
                  <a:lnTo>
                    <a:pt x="4330" y="15"/>
                  </a:lnTo>
                  <a:lnTo>
                    <a:pt x="4308" y="27"/>
                  </a:lnTo>
                  <a:lnTo>
                    <a:pt x="4284" y="38"/>
                  </a:lnTo>
                  <a:lnTo>
                    <a:pt x="4259" y="48"/>
                  </a:lnTo>
                  <a:lnTo>
                    <a:pt x="4233" y="57"/>
                  </a:lnTo>
                  <a:lnTo>
                    <a:pt x="4206" y="67"/>
                  </a:lnTo>
                  <a:lnTo>
                    <a:pt x="4177" y="76"/>
                  </a:lnTo>
                  <a:lnTo>
                    <a:pt x="4148" y="83"/>
                  </a:lnTo>
                  <a:lnTo>
                    <a:pt x="4117" y="90"/>
                  </a:lnTo>
                  <a:lnTo>
                    <a:pt x="4087" y="97"/>
                  </a:lnTo>
                  <a:lnTo>
                    <a:pt x="4054" y="102"/>
                  </a:lnTo>
                  <a:lnTo>
                    <a:pt x="4022" y="107"/>
                  </a:lnTo>
                  <a:lnTo>
                    <a:pt x="3988" y="112"/>
                  </a:lnTo>
                  <a:lnTo>
                    <a:pt x="3953" y="114"/>
                  </a:lnTo>
                  <a:lnTo>
                    <a:pt x="3918" y="117"/>
                  </a:lnTo>
                  <a:lnTo>
                    <a:pt x="3883" y="118"/>
                  </a:lnTo>
                  <a:lnTo>
                    <a:pt x="3846" y="118"/>
                  </a:lnTo>
                  <a:lnTo>
                    <a:pt x="3846" y="118"/>
                  </a:lnTo>
                  <a:lnTo>
                    <a:pt x="3810" y="118"/>
                  </a:lnTo>
                  <a:lnTo>
                    <a:pt x="3774" y="117"/>
                  </a:lnTo>
                  <a:lnTo>
                    <a:pt x="3739" y="114"/>
                  </a:lnTo>
                  <a:lnTo>
                    <a:pt x="3706" y="112"/>
                  </a:lnTo>
                  <a:lnTo>
                    <a:pt x="3672" y="107"/>
                  </a:lnTo>
                  <a:lnTo>
                    <a:pt x="3638" y="102"/>
                  </a:lnTo>
                  <a:lnTo>
                    <a:pt x="3607" y="97"/>
                  </a:lnTo>
                  <a:lnTo>
                    <a:pt x="3575" y="90"/>
                  </a:lnTo>
                  <a:lnTo>
                    <a:pt x="3545" y="83"/>
                  </a:lnTo>
                  <a:lnTo>
                    <a:pt x="3515" y="76"/>
                  </a:lnTo>
                  <a:lnTo>
                    <a:pt x="3488" y="67"/>
                  </a:lnTo>
                  <a:lnTo>
                    <a:pt x="3461" y="57"/>
                  </a:lnTo>
                  <a:lnTo>
                    <a:pt x="3435" y="48"/>
                  </a:lnTo>
                  <a:lnTo>
                    <a:pt x="3410" y="38"/>
                  </a:lnTo>
                  <a:lnTo>
                    <a:pt x="3386" y="27"/>
                  </a:lnTo>
                  <a:lnTo>
                    <a:pt x="3364" y="15"/>
                  </a:lnTo>
                  <a:lnTo>
                    <a:pt x="3364" y="15"/>
                  </a:lnTo>
                  <a:lnTo>
                    <a:pt x="3341" y="27"/>
                  </a:lnTo>
                  <a:lnTo>
                    <a:pt x="3318" y="38"/>
                  </a:lnTo>
                  <a:lnTo>
                    <a:pt x="3293" y="48"/>
                  </a:lnTo>
                  <a:lnTo>
                    <a:pt x="3267" y="57"/>
                  </a:lnTo>
                  <a:lnTo>
                    <a:pt x="3240" y="67"/>
                  </a:lnTo>
                  <a:lnTo>
                    <a:pt x="3211" y="76"/>
                  </a:lnTo>
                  <a:lnTo>
                    <a:pt x="3182" y="83"/>
                  </a:lnTo>
                  <a:lnTo>
                    <a:pt x="3151" y="90"/>
                  </a:lnTo>
                  <a:lnTo>
                    <a:pt x="3121" y="97"/>
                  </a:lnTo>
                  <a:lnTo>
                    <a:pt x="3088" y="102"/>
                  </a:lnTo>
                  <a:lnTo>
                    <a:pt x="3056" y="107"/>
                  </a:lnTo>
                  <a:lnTo>
                    <a:pt x="3022" y="112"/>
                  </a:lnTo>
                  <a:lnTo>
                    <a:pt x="2987" y="114"/>
                  </a:lnTo>
                  <a:lnTo>
                    <a:pt x="2952" y="117"/>
                  </a:lnTo>
                  <a:lnTo>
                    <a:pt x="2916" y="118"/>
                  </a:lnTo>
                  <a:lnTo>
                    <a:pt x="2880" y="118"/>
                  </a:lnTo>
                  <a:lnTo>
                    <a:pt x="2880" y="118"/>
                  </a:lnTo>
                  <a:lnTo>
                    <a:pt x="2844" y="118"/>
                  </a:lnTo>
                  <a:lnTo>
                    <a:pt x="2808" y="117"/>
                  </a:lnTo>
                  <a:lnTo>
                    <a:pt x="2774" y="114"/>
                  </a:lnTo>
                  <a:lnTo>
                    <a:pt x="2739" y="112"/>
                  </a:lnTo>
                  <a:lnTo>
                    <a:pt x="2705" y="107"/>
                  </a:lnTo>
                  <a:lnTo>
                    <a:pt x="2672" y="102"/>
                  </a:lnTo>
                  <a:lnTo>
                    <a:pt x="2641" y="97"/>
                  </a:lnTo>
                  <a:lnTo>
                    <a:pt x="2609" y="90"/>
                  </a:lnTo>
                  <a:lnTo>
                    <a:pt x="2579" y="83"/>
                  </a:lnTo>
                  <a:lnTo>
                    <a:pt x="2549" y="76"/>
                  </a:lnTo>
                  <a:lnTo>
                    <a:pt x="2521" y="67"/>
                  </a:lnTo>
                  <a:lnTo>
                    <a:pt x="2494" y="57"/>
                  </a:lnTo>
                  <a:lnTo>
                    <a:pt x="2468" y="48"/>
                  </a:lnTo>
                  <a:lnTo>
                    <a:pt x="2444" y="38"/>
                  </a:lnTo>
                  <a:lnTo>
                    <a:pt x="2420" y="27"/>
                  </a:lnTo>
                  <a:lnTo>
                    <a:pt x="2398" y="15"/>
                  </a:lnTo>
                  <a:lnTo>
                    <a:pt x="2398" y="15"/>
                  </a:lnTo>
                  <a:lnTo>
                    <a:pt x="2375" y="27"/>
                  </a:lnTo>
                  <a:lnTo>
                    <a:pt x="2351" y="38"/>
                  </a:lnTo>
                  <a:lnTo>
                    <a:pt x="2327" y="48"/>
                  </a:lnTo>
                  <a:lnTo>
                    <a:pt x="2301" y="57"/>
                  </a:lnTo>
                  <a:lnTo>
                    <a:pt x="2274" y="67"/>
                  </a:lnTo>
                  <a:lnTo>
                    <a:pt x="2245" y="76"/>
                  </a:lnTo>
                  <a:lnTo>
                    <a:pt x="2216" y="83"/>
                  </a:lnTo>
                  <a:lnTo>
                    <a:pt x="2186" y="90"/>
                  </a:lnTo>
                  <a:lnTo>
                    <a:pt x="2154" y="97"/>
                  </a:lnTo>
                  <a:lnTo>
                    <a:pt x="2122" y="102"/>
                  </a:lnTo>
                  <a:lnTo>
                    <a:pt x="2090" y="107"/>
                  </a:lnTo>
                  <a:lnTo>
                    <a:pt x="2056" y="112"/>
                  </a:lnTo>
                  <a:lnTo>
                    <a:pt x="2021" y="114"/>
                  </a:lnTo>
                  <a:lnTo>
                    <a:pt x="1986" y="117"/>
                  </a:lnTo>
                  <a:lnTo>
                    <a:pt x="1950" y="118"/>
                  </a:lnTo>
                  <a:lnTo>
                    <a:pt x="1914" y="118"/>
                  </a:lnTo>
                  <a:lnTo>
                    <a:pt x="1914" y="118"/>
                  </a:lnTo>
                  <a:lnTo>
                    <a:pt x="1878" y="118"/>
                  </a:lnTo>
                  <a:lnTo>
                    <a:pt x="1843" y="117"/>
                  </a:lnTo>
                  <a:lnTo>
                    <a:pt x="1808" y="114"/>
                  </a:lnTo>
                  <a:lnTo>
                    <a:pt x="1773" y="112"/>
                  </a:lnTo>
                  <a:lnTo>
                    <a:pt x="1739" y="107"/>
                  </a:lnTo>
                  <a:lnTo>
                    <a:pt x="1706" y="102"/>
                  </a:lnTo>
                  <a:lnTo>
                    <a:pt x="1674" y="97"/>
                  </a:lnTo>
                  <a:lnTo>
                    <a:pt x="1643" y="90"/>
                  </a:lnTo>
                  <a:lnTo>
                    <a:pt x="1613" y="83"/>
                  </a:lnTo>
                  <a:lnTo>
                    <a:pt x="1583" y="76"/>
                  </a:lnTo>
                  <a:lnTo>
                    <a:pt x="1555" y="67"/>
                  </a:lnTo>
                  <a:lnTo>
                    <a:pt x="1528" y="57"/>
                  </a:lnTo>
                  <a:lnTo>
                    <a:pt x="1502" y="48"/>
                  </a:lnTo>
                  <a:lnTo>
                    <a:pt x="1477" y="38"/>
                  </a:lnTo>
                  <a:lnTo>
                    <a:pt x="1454" y="27"/>
                  </a:lnTo>
                  <a:lnTo>
                    <a:pt x="1431" y="15"/>
                  </a:lnTo>
                  <a:lnTo>
                    <a:pt x="1431" y="15"/>
                  </a:lnTo>
                  <a:lnTo>
                    <a:pt x="1409" y="27"/>
                  </a:lnTo>
                  <a:lnTo>
                    <a:pt x="1385" y="38"/>
                  </a:lnTo>
                  <a:lnTo>
                    <a:pt x="1360" y="48"/>
                  </a:lnTo>
                  <a:lnTo>
                    <a:pt x="1334" y="57"/>
                  </a:lnTo>
                  <a:lnTo>
                    <a:pt x="1308" y="67"/>
                  </a:lnTo>
                  <a:lnTo>
                    <a:pt x="1280" y="76"/>
                  </a:lnTo>
                  <a:lnTo>
                    <a:pt x="1250" y="83"/>
                  </a:lnTo>
                  <a:lnTo>
                    <a:pt x="1220" y="90"/>
                  </a:lnTo>
                  <a:lnTo>
                    <a:pt x="1188" y="97"/>
                  </a:lnTo>
                  <a:lnTo>
                    <a:pt x="1156" y="102"/>
                  </a:lnTo>
                  <a:lnTo>
                    <a:pt x="1123" y="107"/>
                  </a:lnTo>
                  <a:lnTo>
                    <a:pt x="1089" y="112"/>
                  </a:lnTo>
                  <a:lnTo>
                    <a:pt x="1055" y="114"/>
                  </a:lnTo>
                  <a:lnTo>
                    <a:pt x="1020" y="117"/>
                  </a:lnTo>
                  <a:lnTo>
                    <a:pt x="984" y="118"/>
                  </a:lnTo>
                  <a:lnTo>
                    <a:pt x="948" y="118"/>
                  </a:lnTo>
                  <a:lnTo>
                    <a:pt x="948" y="118"/>
                  </a:lnTo>
                  <a:lnTo>
                    <a:pt x="911" y="118"/>
                  </a:lnTo>
                  <a:lnTo>
                    <a:pt x="877" y="117"/>
                  </a:lnTo>
                  <a:lnTo>
                    <a:pt x="841" y="114"/>
                  </a:lnTo>
                  <a:lnTo>
                    <a:pt x="807" y="112"/>
                  </a:lnTo>
                  <a:lnTo>
                    <a:pt x="773" y="107"/>
                  </a:lnTo>
                  <a:lnTo>
                    <a:pt x="740" y="102"/>
                  </a:lnTo>
                  <a:lnTo>
                    <a:pt x="708" y="97"/>
                  </a:lnTo>
                  <a:lnTo>
                    <a:pt x="677" y="90"/>
                  </a:lnTo>
                  <a:lnTo>
                    <a:pt x="647" y="83"/>
                  </a:lnTo>
                  <a:lnTo>
                    <a:pt x="617" y="76"/>
                  </a:lnTo>
                  <a:lnTo>
                    <a:pt x="589" y="67"/>
                  </a:lnTo>
                  <a:lnTo>
                    <a:pt x="562" y="57"/>
                  </a:lnTo>
                  <a:lnTo>
                    <a:pt x="536" y="48"/>
                  </a:lnTo>
                  <a:lnTo>
                    <a:pt x="511" y="38"/>
                  </a:lnTo>
                  <a:lnTo>
                    <a:pt x="487" y="27"/>
                  </a:lnTo>
                  <a:lnTo>
                    <a:pt x="465" y="15"/>
                  </a:lnTo>
                  <a:lnTo>
                    <a:pt x="465" y="15"/>
                  </a:lnTo>
                  <a:lnTo>
                    <a:pt x="443" y="26"/>
                  </a:lnTo>
                  <a:lnTo>
                    <a:pt x="420" y="37"/>
                  </a:lnTo>
                  <a:lnTo>
                    <a:pt x="396" y="46"/>
                  </a:lnTo>
                  <a:lnTo>
                    <a:pt x="371" y="56"/>
                  </a:lnTo>
                  <a:lnTo>
                    <a:pt x="345" y="65"/>
                  </a:lnTo>
                  <a:lnTo>
                    <a:pt x="318" y="74"/>
                  </a:lnTo>
                  <a:lnTo>
                    <a:pt x="290" y="81"/>
                  </a:lnTo>
                  <a:lnTo>
                    <a:pt x="261" y="89"/>
                  </a:lnTo>
                  <a:lnTo>
                    <a:pt x="231" y="94"/>
                  </a:lnTo>
                  <a:lnTo>
                    <a:pt x="200" y="101"/>
                  </a:lnTo>
                  <a:lnTo>
                    <a:pt x="169" y="105"/>
                  </a:lnTo>
                  <a:lnTo>
                    <a:pt x="136" y="110"/>
                  </a:lnTo>
                  <a:lnTo>
                    <a:pt x="103" y="113"/>
                  </a:lnTo>
                  <a:lnTo>
                    <a:pt x="70" y="115"/>
                  </a:lnTo>
                  <a:lnTo>
                    <a:pt x="35" y="117"/>
                  </a:lnTo>
                  <a:lnTo>
                    <a:pt x="0" y="118"/>
                  </a:lnTo>
                  <a:lnTo>
                    <a:pt x="0" y="884"/>
                  </a:lnTo>
                  <a:lnTo>
                    <a:pt x="6266" y="884"/>
                  </a:lnTo>
                  <a:lnTo>
                    <a:pt x="6288" y="884"/>
                  </a:lnTo>
                  <a:lnTo>
                    <a:pt x="13071" y="884"/>
                  </a:lnTo>
                  <a:lnTo>
                    <a:pt x="13071" y="884"/>
                  </a:lnTo>
                  <a:lnTo>
                    <a:pt x="19855" y="884"/>
                  </a:lnTo>
                  <a:lnTo>
                    <a:pt x="19876" y="884"/>
                  </a:lnTo>
                  <a:lnTo>
                    <a:pt x="26124" y="884"/>
                  </a:lnTo>
                  <a:lnTo>
                    <a:pt x="26124" y="118"/>
                  </a:lnTo>
                  <a:lnTo>
                    <a:pt x="26124" y="118"/>
                  </a:lnTo>
                  <a:lnTo>
                    <a:pt x="26089" y="117"/>
                  </a:lnTo>
                  <a:lnTo>
                    <a:pt x="26056" y="115"/>
                  </a:lnTo>
                  <a:lnTo>
                    <a:pt x="26023" y="112"/>
                  </a:lnTo>
                  <a:lnTo>
                    <a:pt x="25991" y="108"/>
                  </a:lnTo>
                  <a:lnTo>
                    <a:pt x="25958" y="104"/>
                  </a:lnTo>
                  <a:lnTo>
                    <a:pt x="25928" y="100"/>
                  </a:lnTo>
                  <a:lnTo>
                    <a:pt x="25897" y="94"/>
                  </a:lnTo>
                  <a:lnTo>
                    <a:pt x="25868" y="88"/>
                  </a:lnTo>
                  <a:lnTo>
                    <a:pt x="25840" y="80"/>
                  </a:lnTo>
                  <a:lnTo>
                    <a:pt x="25813" y="73"/>
                  </a:lnTo>
                  <a:lnTo>
                    <a:pt x="25785" y="65"/>
                  </a:lnTo>
                  <a:lnTo>
                    <a:pt x="25759" y="56"/>
                  </a:lnTo>
                  <a:lnTo>
                    <a:pt x="25735" y="46"/>
                  </a:lnTo>
                  <a:lnTo>
                    <a:pt x="25711" y="37"/>
                  </a:lnTo>
                  <a:lnTo>
                    <a:pt x="25690" y="26"/>
                  </a:lnTo>
                  <a:lnTo>
                    <a:pt x="25668" y="15"/>
                  </a:lnTo>
                  <a:lnTo>
                    <a:pt x="25668" y="15"/>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9" name="Freeform 8"/>
            <p:cNvSpPr>
              <a:spLocks/>
            </p:cNvSpPr>
            <p:nvPr/>
          </p:nvSpPr>
          <p:spPr bwMode="auto">
            <a:xfrm>
              <a:off x="4760535" y="2905304"/>
              <a:ext cx="2362677" cy="3996337"/>
            </a:xfrm>
            <a:custGeom>
              <a:avLst/>
              <a:gdLst>
                <a:gd name="T0" fmla="*/ 25818 w 26124"/>
                <a:gd name="T1" fmla="*/ 113 h 14658"/>
                <a:gd name="T2" fmla="*/ 25367 w 26124"/>
                <a:gd name="T3" fmla="*/ 76 h 14658"/>
                <a:gd name="T4" fmla="*/ 25002 w 26124"/>
                <a:gd name="T5" fmla="*/ 90 h 14658"/>
                <a:gd name="T6" fmla="*/ 24523 w 26124"/>
                <a:gd name="T7" fmla="*/ 102 h 14658"/>
                <a:gd name="T8" fmla="*/ 24152 w 26124"/>
                <a:gd name="T9" fmla="*/ 57 h 14658"/>
                <a:gd name="T10" fmla="*/ 23693 w 26124"/>
                <a:gd name="T11" fmla="*/ 117 h 14658"/>
                <a:gd name="T12" fmla="*/ 23282 w 26124"/>
                <a:gd name="T13" fmla="*/ 15 h 14658"/>
                <a:gd name="T14" fmla="*/ 22835 w 26124"/>
                <a:gd name="T15" fmla="*/ 118 h 14658"/>
                <a:gd name="T16" fmla="*/ 22387 w 26124"/>
                <a:gd name="T17" fmla="*/ 48 h 14658"/>
                <a:gd name="T18" fmla="*/ 22008 w 26124"/>
                <a:gd name="T19" fmla="*/ 107 h 14658"/>
                <a:gd name="T20" fmla="*/ 21532 w 26124"/>
                <a:gd name="T21" fmla="*/ 83 h 14658"/>
                <a:gd name="T22" fmla="*/ 21168 w 26124"/>
                <a:gd name="T23" fmla="*/ 83 h 14658"/>
                <a:gd name="T24" fmla="*/ 20692 w 26124"/>
                <a:gd name="T25" fmla="*/ 107 h 14658"/>
                <a:gd name="T26" fmla="*/ 20313 w 26124"/>
                <a:gd name="T27" fmla="*/ 48 h 14658"/>
                <a:gd name="T28" fmla="*/ 19865 w 26124"/>
                <a:gd name="T29" fmla="*/ 118 h 14658"/>
                <a:gd name="T30" fmla="*/ 19423 w 26124"/>
                <a:gd name="T31" fmla="*/ 17 h 14658"/>
                <a:gd name="T32" fmla="*/ 19188 w 26124"/>
                <a:gd name="T33" fmla="*/ 90 h 14658"/>
                <a:gd name="T34" fmla="*/ 18706 w 26124"/>
                <a:gd name="T35" fmla="*/ 102 h 14658"/>
                <a:gd name="T36" fmla="*/ 18335 w 26124"/>
                <a:gd name="T37" fmla="*/ 57 h 14658"/>
                <a:gd name="T38" fmla="*/ 17876 w 26124"/>
                <a:gd name="T39" fmla="*/ 117 h 14658"/>
                <a:gd name="T40" fmla="*/ 17465 w 26124"/>
                <a:gd name="T41" fmla="*/ 15 h 14658"/>
                <a:gd name="T42" fmla="*/ 17018 w 26124"/>
                <a:gd name="T43" fmla="*/ 118 h 14658"/>
                <a:gd name="T44" fmla="*/ 16570 w 26124"/>
                <a:gd name="T45" fmla="*/ 48 h 14658"/>
                <a:gd name="T46" fmla="*/ 16191 w 26124"/>
                <a:gd name="T47" fmla="*/ 107 h 14658"/>
                <a:gd name="T48" fmla="*/ 15714 w 26124"/>
                <a:gd name="T49" fmla="*/ 83 h 14658"/>
                <a:gd name="T50" fmla="*/ 15351 w 26124"/>
                <a:gd name="T51" fmla="*/ 83 h 14658"/>
                <a:gd name="T52" fmla="*/ 14874 w 26124"/>
                <a:gd name="T53" fmla="*/ 107 h 14658"/>
                <a:gd name="T54" fmla="*/ 14496 w 26124"/>
                <a:gd name="T55" fmla="*/ 48 h 14658"/>
                <a:gd name="T56" fmla="*/ 14048 w 26124"/>
                <a:gd name="T57" fmla="*/ 118 h 14658"/>
                <a:gd name="T58" fmla="*/ 13600 w 26124"/>
                <a:gd name="T59" fmla="*/ 15 h 14658"/>
                <a:gd name="T60" fmla="*/ 13189 w 26124"/>
                <a:gd name="T61" fmla="*/ 117 h 14658"/>
                <a:gd name="T62" fmla="*/ 12716 w 26124"/>
                <a:gd name="T63" fmla="*/ 52 h 14658"/>
                <a:gd name="T64" fmla="*/ 12366 w 26124"/>
                <a:gd name="T65" fmla="*/ 93 h 14658"/>
                <a:gd name="T66" fmla="*/ 11870 w 26124"/>
                <a:gd name="T67" fmla="*/ 97 h 14658"/>
                <a:gd name="T68" fmla="*/ 11503 w 26124"/>
                <a:gd name="T69" fmla="*/ 67 h 14658"/>
                <a:gd name="T70" fmla="*/ 11037 w 26124"/>
                <a:gd name="T71" fmla="*/ 114 h 14658"/>
                <a:gd name="T72" fmla="*/ 10638 w 26124"/>
                <a:gd name="T73" fmla="*/ 27 h 14658"/>
                <a:gd name="T74" fmla="*/ 10177 w 26124"/>
                <a:gd name="T75" fmla="*/ 118 h 14658"/>
                <a:gd name="T76" fmla="*/ 9740 w 26124"/>
                <a:gd name="T77" fmla="*/ 38 h 14658"/>
                <a:gd name="T78" fmla="*/ 9352 w 26124"/>
                <a:gd name="T79" fmla="*/ 112 h 14658"/>
                <a:gd name="T80" fmla="*/ 8880 w 26124"/>
                <a:gd name="T81" fmla="*/ 76 h 14658"/>
                <a:gd name="T82" fmla="*/ 8516 w 26124"/>
                <a:gd name="T83" fmla="*/ 90 h 14658"/>
                <a:gd name="T84" fmla="*/ 8036 w 26124"/>
                <a:gd name="T85" fmla="*/ 102 h 14658"/>
                <a:gd name="T86" fmla="*/ 7665 w 26124"/>
                <a:gd name="T87" fmla="*/ 57 h 14658"/>
                <a:gd name="T88" fmla="*/ 7207 w 26124"/>
                <a:gd name="T89" fmla="*/ 117 h 14658"/>
                <a:gd name="T90" fmla="*/ 6795 w 26124"/>
                <a:gd name="T91" fmla="*/ 15 h 14658"/>
                <a:gd name="T92" fmla="*/ 6349 w 26124"/>
                <a:gd name="T93" fmla="*/ 118 h 14658"/>
                <a:gd name="T94" fmla="*/ 5904 w 26124"/>
                <a:gd name="T95" fmla="*/ 50 h 14658"/>
                <a:gd name="T96" fmla="*/ 5689 w 26124"/>
                <a:gd name="T97" fmla="*/ 66 h 14658"/>
                <a:gd name="T98" fmla="*/ 5219 w 26124"/>
                <a:gd name="T99" fmla="*/ 114 h 14658"/>
                <a:gd name="T100" fmla="*/ 4821 w 26124"/>
                <a:gd name="T101" fmla="*/ 27 h 14658"/>
                <a:gd name="T102" fmla="*/ 4359 w 26124"/>
                <a:gd name="T103" fmla="*/ 118 h 14658"/>
                <a:gd name="T104" fmla="*/ 3922 w 26124"/>
                <a:gd name="T105" fmla="*/ 38 h 14658"/>
                <a:gd name="T106" fmla="*/ 3535 w 26124"/>
                <a:gd name="T107" fmla="*/ 112 h 14658"/>
                <a:gd name="T108" fmla="*/ 3062 w 26124"/>
                <a:gd name="T109" fmla="*/ 76 h 14658"/>
                <a:gd name="T110" fmla="*/ 2698 w 26124"/>
                <a:gd name="T111" fmla="*/ 90 h 14658"/>
                <a:gd name="T112" fmla="*/ 2219 w 26124"/>
                <a:gd name="T113" fmla="*/ 102 h 14658"/>
                <a:gd name="T114" fmla="*/ 1848 w 26124"/>
                <a:gd name="T115" fmla="*/ 57 h 14658"/>
                <a:gd name="T116" fmla="*/ 1390 w 26124"/>
                <a:gd name="T117" fmla="*/ 117 h 14658"/>
                <a:gd name="T118" fmla="*/ 978 w 26124"/>
                <a:gd name="T119" fmla="*/ 15 h 14658"/>
                <a:gd name="T120" fmla="*/ 531 w 26124"/>
                <a:gd name="T121" fmla="*/ 118 h 14658"/>
                <a:gd name="T122" fmla="*/ 83 w 26124"/>
                <a:gd name="T123" fmla="*/ 48 h 1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24" h="14658">
                  <a:moveTo>
                    <a:pt x="26124" y="14658"/>
                  </a:moveTo>
                  <a:lnTo>
                    <a:pt x="26124" y="42"/>
                  </a:lnTo>
                  <a:lnTo>
                    <a:pt x="26124" y="42"/>
                  </a:lnTo>
                  <a:lnTo>
                    <a:pt x="26102" y="51"/>
                  </a:lnTo>
                  <a:lnTo>
                    <a:pt x="26080" y="58"/>
                  </a:lnTo>
                  <a:lnTo>
                    <a:pt x="26056" y="66"/>
                  </a:lnTo>
                  <a:lnTo>
                    <a:pt x="26033" y="74"/>
                  </a:lnTo>
                  <a:lnTo>
                    <a:pt x="26009" y="80"/>
                  </a:lnTo>
                  <a:lnTo>
                    <a:pt x="25984" y="87"/>
                  </a:lnTo>
                  <a:lnTo>
                    <a:pt x="25957" y="93"/>
                  </a:lnTo>
                  <a:lnTo>
                    <a:pt x="25930" y="98"/>
                  </a:lnTo>
                  <a:lnTo>
                    <a:pt x="25903" y="103"/>
                  </a:lnTo>
                  <a:lnTo>
                    <a:pt x="25876" y="106"/>
                  </a:lnTo>
                  <a:lnTo>
                    <a:pt x="25847" y="111"/>
                  </a:lnTo>
                  <a:lnTo>
                    <a:pt x="25818" y="113"/>
                  </a:lnTo>
                  <a:lnTo>
                    <a:pt x="25789" y="116"/>
                  </a:lnTo>
                  <a:lnTo>
                    <a:pt x="25759" y="117"/>
                  </a:lnTo>
                  <a:lnTo>
                    <a:pt x="25729" y="118"/>
                  </a:lnTo>
                  <a:lnTo>
                    <a:pt x="25698" y="118"/>
                  </a:lnTo>
                  <a:lnTo>
                    <a:pt x="25698" y="118"/>
                  </a:lnTo>
                  <a:lnTo>
                    <a:pt x="25661" y="118"/>
                  </a:lnTo>
                  <a:lnTo>
                    <a:pt x="25626" y="117"/>
                  </a:lnTo>
                  <a:lnTo>
                    <a:pt x="25590" y="114"/>
                  </a:lnTo>
                  <a:lnTo>
                    <a:pt x="25557" y="112"/>
                  </a:lnTo>
                  <a:lnTo>
                    <a:pt x="25523" y="107"/>
                  </a:lnTo>
                  <a:lnTo>
                    <a:pt x="25490" y="102"/>
                  </a:lnTo>
                  <a:lnTo>
                    <a:pt x="25458" y="97"/>
                  </a:lnTo>
                  <a:lnTo>
                    <a:pt x="25426" y="90"/>
                  </a:lnTo>
                  <a:lnTo>
                    <a:pt x="25397" y="83"/>
                  </a:lnTo>
                  <a:lnTo>
                    <a:pt x="25367" y="76"/>
                  </a:lnTo>
                  <a:lnTo>
                    <a:pt x="25339" y="67"/>
                  </a:lnTo>
                  <a:lnTo>
                    <a:pt x="25312" y="57"/>
                  </a:lnTo>
                  <a:lnTo>
                    <a:pt x="25286" y="48"/>
                  </a:lnTo>
                  <a:lnTo>
                    <a:pt x="25260" y="38"/>
                  </a:lnTo>
                  <a:lnTo>
                    <a:pt x="25237" y="27"/>
                  </a:lnTo>
                  <a:lnTo>
                    <a:pt x="25215" y="15"/>
                  </a:lnTo>
                  <a:lnTo>
                    <a:pt x="25215" y="15"/>
                  </a:lnTo>
                  <a:lnTo>
                    <a:pt x="25192" y="27"/>
                  </a:lnTo>
                  <a:lnTo>
                    <a:pt x="25169" y="38"/>
                  </a:lnTo>
                  <a:lnTo>
                    <a:pt x="25144" y="48"/>
                  </a:lnTo>
                  <a:lnTo>
                    <a:pt x="25118" y="57"/>
                  </a:lnTo>
                  <a:lnTo>
                    <a:pt x="25091" y="67"/>
                  </a:lnTo>
                  <a:lnTo>
                    <a:pt x="25062" y="76"/>
                  </a:lnTo>
                  <a:lnTo>
                    <a:pt x="25033" y="83"/>
                  </a:lnTo>
                  <a:lnTo>
                    <a:pt x="25002" y="90"/>
                  </a:lnTo>
                  <a:lnTo>
                    <a:pt x="24972" y="97"/>
                  </a:lnTo>
                  <a:lnTo>
                    <a:pt x="24939" y="102"/>
                  </a:lnTo>
                  <a:lnTo>
                    <a:pt x="24907" y="107"/>
                  </a:lnTo>
                  <a:lnTo>
                    <a:pt x="24873" y="112"/>
                  </a:lnTo>
                  <a:lnTo>
                    <a:pt x="24838" y="114"/>
                  </a:lnTo>
                  <a:lnTo>
                    <a:pt x="24803" y="117"/>
                  </a:lnTo>
                  <a:lnTo>
                    <a:pt x="24768" y="118"/>
                  </a:lnTo>
                  <a:lnTo>
                    <a:pt x="24731" y="118"/>
                  </a:lnTo>
                  <a:lnTo>
                    <a:pt x="24731" y="118"/>
                  </a:lnTo>
                  <a:lnTo>
                    <a:pt x="24695" y="118"/>
                  </a:lnTo>
                  <a:lnTo>
                    <a:pt x="24659" y="117"/>
                  </a:lnTo>
                  <a:lnTo>
                    <a:pt x="24625" y="114"/>
                  </a:lnTo>
                  <a:lnTo>
                    <a:pt x="24591" y="112"/>
                  </a:lnTo>
                  <a:lnTo>
                    <a:pt x="24557" y="107"/>
                  </a:lnTo>
                  <a:lnTo>
                    <a:pt x="24523" y="102"/>
                  </a:lnTo>
                  <a:lnTo>
                    <a:pt x="24492" y="97"/>
                  </a:lnTo>
                  <a:lnTo>
                    <a:pt x="24460" y="90"/>
                  </a:lnTo>
                  <a:lnTo>
                    <a:pt x="24430" y="83"/>
                  </a:lnTo>
                  <a:lnTo>
                    <a:pt x="24400" y="76"/>
                  </a:lnTo>
                  <a:lnTo>
                    <a:pt x="24372" y="67"/>
                  </a:lnTo>
                  <a:lnTo>
                    <a:pt x="24346" y="57"/>
                  </a:lnTo>
                  <a:lnTo>
                    <a:pt x="24320" y="48"/>
                  </a:lnTo>
                  <a:lnTo>
                    <a:pt x="24295" y="38"/>
                  </a:lnTo>
                  <a:lnTo>
                    <a:pt x="24271" y="27"/>
                  </a:lnTo>
                  <a:lnTo>
                    <a:pt x="24249" y="15"/>
                  </a:lnTo>
                  <a:lnTo>
                    <a:pt x="24249" y="15"/>
                  </a:lnTo>
                  <a:lnTo>
                    <a:pt x="24226" y="27"/>
                  </a:lnTo>
                  <a:lnTo>
                    <a:pt x="24203" y="38"/>
                  </a:lnTo>
                  <a:lnTo>
                    <a:pt x="24178" y="48"/>
                  </a:lnTo>
                  <a:lnTo>
                    <a:pt x="24152" y="57"/>
                  </a:lnTo>
                  <a:lnTo>
                    <a:pt x="24125" y="67"/>
                  </a:lnTo>
                  <a:lnTo>
                    <a:pt x="24096" y="76"/>
                  </a:lnTo>
                  <a:lnTo>
                    <a:pt x="24067" y="83"/>
                  </a:lnTo>
                  <a:lnTo>
                    <a:pt x="24036" y="90"/>
                  </a:lnTo>
                  <a:lnTo>
                    <a:pt x="24006" y="97"/>
                  </a:lnTo>
                  <a:lnTo>
                    <a:pt x="23973" y="102"/>
                  </a:lnTo>
                  <a:lnTo>
                    <a:pt x="23941" y="107"/>
                  </a:lnTo>
                  <a:lnTo>
                    <a:pt x="23907" y="112"/>
                  </a:lnTo>
                  <a:lnTo>
                    <a:pt x="23872" y="114"/>
                  </a:lnTo>
                  <a:lnTo>
                    <a:pt x="23837" y="117"/>
                  </a:lnTo>
                  <a:lnTo>
                    <a:pt x="23801" y="118"/>
                  </a:lnTo>
                  <a:lnTo>
                    <a:pt x="23765" y="118"/>
                  </a:lnTo>
                  <a:lnTo>
                    <a:pt x="23765" y="118"/>
                  </a:lnTo>
                  <a:lnTo>
                    <a:pt x="23729" y="118"/>
                  </a:lnTo>
                  <a:lnTo>
                    <a:pt x="23693" y="117"/>
                  </a:lnTo>
                  <a:lnTo>
                    <a:pt x="23659" y="114"/>
                  </a:lnTo>
                  <a:lnTo>
                    <a:pt x="23624" y="112"/>
                  </a:lnTo>
                  <a:lnTo>
                    <a:pt x="23590" y="107"/>
                  </a:lnTo>
                  <a:lnTo>
                    <a:pt x="23557" y="102"/>
                  </a:lnTo>
                  <a:lnTo>
                    <a:pt x="23526" y="97"/>
                  </a:lnTo>
                  <a:lnTo>
                    <a:pt x="23494" y="90"/>
                  </a:lnTo>
                  <a:lnTo>
                    <a:pt x="23464" y="83"/>
                  </a:lnTo>
                  <a:lnTo>
                    <a:pt x="23434" y="76"/>
                  </a:lnTo>
                  <a:lnTo>
                    <a:pt x="23406" y="67"/>
                  </a:lnTo>
                  <a:lnTo>
                    <a:pt x="23379" y="57"/>
                  </a:lnTo>
                  <a:lnTo>
                    <a:pt x="23353" y="48"/>
                  </a:lnTo>
                  <a:lnTo>
                    <a:pt x="23329" y="38"/>
                  </a:lnTo>
                  <a:lnTo>
                    <a:pt x="23305" y="27"/>
                  </a:lnTo>
                  <a:lnTo>
                    <a:pt x="23282" y="15"/>
                  </a:lnTo>
                  <a:lnTo>
                    <a:pt x="23282" y="15"/>
                  </a:lnTo>
                  <a:lnTo>
                    <a:pt x="23260" y="27"/>
                  </a:lnTo>
                  <a:lnTo>
                    <a:pt x="23236" y="38"/>
                  </a:lnTo>
                  <a:lnTo>
                    <a:pt x="23212" y="48"/>
                  </a:lnTo>
                  <a:lnTo>
                    <a:pt x="23186" y="57"/>
                  </a:lnTo>
                  <a:lnTo>
                    <a:pt x="23159" y="67"/>
                  </a:lnTo>
                  <a:lnTo>
                    <a:pt x="23130" y="76"/>
                  </a:lnTo>
                  <a:lnTo>
                    <a:pt x="23101" y="83"/>
                  </a:lnTo>
                  <a:lnTo>
                    <a:pt x="23071" y="90"/>
                  </a:lnTo>
                  <a:lnTo>
                    <a:pt x="23039" y="97"/>
                  </a:lnTo>
                  <a:lnTo>
                    <a:pt x="23007" y="102"/>
                  </a:lnTo>
                  <a:lnTo>
                    <a:pt x="22975" y="107"/>
                  </a:lnTo>
                  <a:lnTo>
                    <a:pt x="22941" y="112"/>
                  </a:lnTo>
                  <a:lnTo>
                    <a:pt x="22906" y="114"/>
                  </a:lnTo>
                  <a:lnTo>
                    <a:pt x="22871" y="117"/>
                  </a:lnTo>
                  <a:lnTo>
                    <a:pt x="22835" y="118"/>
                  </a:lnTo>
                  <a:lnTo>
                    <a:pt x="22799" y="118"/>
                  </a:lnTo>
                  <a:lnTo>
                    <a:pt x="22799" y="118"/>
                  </a:lnTo>
                  <a:lnTo>
                    <a:pt x="22763" y="118"/>
                  </a:lnTo>
                  <a:lnTo>
                    <a:pt x="22728" y="117"/>
                  </a:lnTo>
                  <a:lnTo>
                    <a:pt x="22693" y="114"/>
                  </a:lnTo>
                  <a:lnTo>
                    <a:pt x="22658" y="112"/>
                  </a:lnTo>
                  <a:lnTo>
                    <a:pt x="22624" y="107"/>
                  </a:lnTo>
                  <a:lnTo>
                    <a:pt x="22591" y="102"/>
                  </a:lnTo>
                  <a:lnTo>
                    <a:pt x="22559" y="97"/>
                  </a:lnTo>
                  <a:lnTo>
                    <a:pt x="22528" y="90"/>
                  </a:lnTo>
                  <a:lnTo>
                    <a:pt x="22498" y="83"/>
                  </a:lnTo>
                  <a:lnTo>
                    <a:pt x="22468" y="76"/>
                  </a:lnTo>
                  <a:lnTo>
                    <a:pt x="22440" y="67"/>
                  </a:lnTo>
                  <a:lnTo>
                    <a:pt x="22413" y="57"/>
                  </a:lnTo>
                  <a:lnTo>
                    <a:pt x="22387" y="48"/>
                  </a:lnTo>
                  <a:lnTo>
                    <a:pt x="22362" y="38"/>
                  </a:lnTo>
                  <a:lnTo>
                    <a:pt x="22339" y="27"/>
                  </a:lnTo>
                  <a:lnTo>
                    <a:pt x="22316" y="15"/>
                  </a:lnTo>
                  <a:lnTo>
                    <a:pt x="22316" y="15"/>
                  </a:lnTo>
                  <a:lnTo>
                    <a:pt x="22294" y="27"/>
                  </a:lnTo>
                  <a:lnTo>
                    <a:pt x="22270" y="38"/>
                  </a:lnTo>
                  <a:lnTo>
                    <a:pt x="22245" y="48"/>
                  </a:lnTo>
                  <a:lnTo>
                    <a:pt x="22219" y="57"/>
                  </a:lnTo>
                  <a:lnTo>
                    <a:pt x="22192" y="67"/>
                  </a:lnTo>
                  <a:lnTo>
                    <a:pt x="22163" y="76"/>
                  </a:lnTo>
                  <a:lnTo>
                    <a:pt x="22135" y="83"/>
                  </a:lnTo>
                  <a:lnTo>
                    <a:pt x="22105" y="90"/>
                  </a:lnTo>
                  <a:lnTo>
                    <a:pt x="22073" y="97"/>
                  </a:lnTo>
                  <a:lnTo>
                    <a:pt x="22042" y="102"/>
                  </a:lnTo>
                  <a:lnTo>
                    <a:pt x="22008" y="107"/>
                  </a:lnTo>
                  <a:lnTo>
                    <a:pt x="21974" y="112"/>
                  </a:lnTo>
                  <a:lnTo>
                    <a:pt x="21940" y="114"/>
                  </a:lnTo>
                  <a:lnTo>
                    <a:pt x="21905" y="117"/>
                  </a:lnTo>
                  <a:lnTo>
                    <a:pt x="21869" y="118"/>
                  </a:lnTo>
                  <a:lnTo>
                    <a:pt x="21834" y="118"/>
                  </a:lnTo>
                  <a:lnTo>
                    <a:pt x="21834" y="118"/>
                  </a:lnTo>
                  <a:lnTo>
                    <a:pt x="21796" y="118"/>
                  </a:lnTo>
                  <a:lnTo>
                    <a:pt x="21762" y="117"/>
                  </a:lnTo>
                  <a:lnTo>
                    <a:pt x="21726" y="114"/>
                  </a:lnTo>
                  <a:lnTo>
                    <a:pt x="21692" y="112"/>
                  </a:lnTo>
                  <a:lnTo>
                    <a:pt x="21658" y="107"/>
                  </a:lnTo>
                  <a:lnTo>
                    <a:pt x="21626" y="102"/>
                  </a:lnTo>
                  <a:lnTo>
                    <a:pt x="21593" y="97"/>
                  </a:lnTo>
                  <a:lnTo>
                    <a:pt x="21562" y="90"/>
                  </a:lnTo>
                  <a:lnTo>
                    <a:pt x="21532" y="83"/>
                  </a:lnTo>
                  <a:lnTo>
                    <a:pt x="21502" y="76"/>
                  </a:lnTo>
                  <a:lnTo>
                    <a:pt x="21474" y="67"/>
                  </a:lnTo>
                  <a:lnTo>
                    <a:pt x="21447" y="57"/>
                  </a:lnTo>
                  <a:lnTo>
                    <a:pt x="21421" y="48"/>
                  </a:lnTo>
                  <a:lnTo>
                    <a:pt x="21396" y="38"/>
                  </a:lnTo>
                  <a:lnTo>
                    <a:pt x="21372" y="27"/>
                  </a:lnTo>
                  <a:lnTo>
                    <a:pt x="21350" y="15"/>
                  </a:lnTo>
                  <a:lnTo>
                    <a:pt x="21350" y="15"/>
                  </a:lnTo>
                  <a:lnTo>
                    <a:pt x="21328" y="27"/>
                  </a:lnTo>
                  <a:lnTo>
                    <a:pt x="21304" y="38"/>
                  </a:lnTo>
                  <a:lnTo>
                    <a:pt x="21279" y="48"/>
                  </a:lnTo>
                  <a:lnTo>
                    <a:pt x="21253" y="57"/>
                  </a:lnTo>
                  <a:lnTo>
                    <a:pt x="21226" y="67"/>
                  </a:lnTo>
                  <a:lnTo>
                    <a:pt x="21198" y="76"/>
                  </a:lnTo>
                  <a:lnTo>
                    <a:pt x="21168" y="83"/>
                  </a:lnTo>
                  <a:lnTo>
                    <a:pt x="21138" y="90"/>
                  </a:lnTo>
                  <a:lnTo>
                    <a:pt x="21107" y="97"/>
                  </a:lnTo>
                  <a:lnTo>
                    <a:pt x="21075" y="102"/>
                  </a:lnTo>
                  <a:lnTo>
                    <a:pt x="21042" y="107"/>
                  </a:lnTo>
                  <a:lnTo>
                    <a:pt x="21008" y="112"/>
                  </a:lnTo>
                  <a:lnTo>
                    <a:pt x="20974" y="114"/>
                  </a:lnTo>
                  <a:lnTo>
                    <a:pt x="20938" y="117"/>
                  </a:lnTo>
                  <a:lnTo>
                    <a:pt x="20904" y="118"/>
                  </a:lnTo>
                  <a:lnTo>
                    <a:pt x="20867" y="118"/>
                  </a:lnTo>
                  <a:lnTo>
                    <a:pt x="20867" y="118"/>
                  </a:lnTo>
                  <a:lnTo>
                    <a:pt x="20831" y="118"/>
                  </a:lnTo>
                  <a:lnTo>
                    <a:pt x="20795" y="117"/>
                  </a:lnTo>
                  <a:lnTo>
                    <a:pt x="20760" y="114"/>
                  </a:lnTo>
                  <a:lnTo>
                    <a:pt x="20726" y="112"/>
                  </a:lnTo>
                  <a:lnTo>
                    <a:pt x="20692" y="107"/>
                  </a:lnTo>
                  <a:lnTo>
                    <a:pt x="20659" y="102"/>
                  </a:lnTo>
                  <a:lnTo>
                    <a:pt x="20627" y="97"/>
                  </a:lnTo>
                  <a:lnTo>
                    <a:pt x="20595" y="90"/>
                  </a:lnTo>
                  <a:lnTo>
                    <a:pt x="20565" y="83"/>
                  </a:lnTo>
                  <a:lnTo>
                    <a:pt x="20537" y="76"/>
                  </a:lnTo>
                  <a:lnTo>
                    <a:pt x="20508" y="67"/>
                  </a:lnTo>
                  <a:lnTo>
                    <a:pt x="20481" y="57"/>
                  </a:lnTo>
                  <a:lnTo>
                    <a:pt x="20455" y="48"/>
                  </a:lnTo>
                  <a:lnTo>
                    <a:pt x="20430" y="38"/>
                  </a:lnTo>
                  <a:lnTo>
                    <a:pt x="20406" y="27"/>
                  </a:lnTo>
                  <a:lnTo>
                    <a:pt x="20384" y="15"/>
                  </a:lnTo>
                  <a:lnTo>
                    <a:pt x="20384" y="15"/>
                  </a:lnTo>
                  <a:lnTo>
                    <a:pt x="20361" y="27"/>
                  </a:lnTo>
                  <a:lnTo>
                    <a:pt x="20338" y="38"/>
                  </a:lnTo>
                  <a:lnTo>
                    <a:pt x="20313" y="48"/>
                  </a:lnTo>
                  <a:lnTo>
                    <a:pt x="20287" y="57"/>
                  </a:lnTo>
                  <a:lnTo>
                    <a:pt x="20260" y="67"/>
                  </a:lnTo>
                  <a:lnTo>
                    <a:pt x="20232" y="76"/>
                  </a:lnTo>
                  <a:lnTo>
                    <a:pt x="20202" y="83"/>
                  </a:lnTo>
                  <a:lnTo>
                    <a:pt x="20172" y="90"/>
                  </a:lnTo>
                  <a:lnTo>
                    <a:pt x="20141" y="97"/>
                  </a:lnTo>
                  <a:lnTo>
                    <a:pt x="20109" y="102"/>
                  </a:lnTo>
                  <a:lnTo>
                    <a:pt x="20076" y="107"/>
                  </a:lnTo>
                  <a:lnTo>
                    <a:pt x="20042" y="112"/>
                  </a:lnTo>
                  <a:lnTo>
                    <a:pt x="20007" y="114"/>
                  </a:lnTo>
                  <a:lnTo>
                    <a:pt x="19973" y="117"/>
                  </a:lnTo>
                  <a:lnTo>
                    <a:pt x="19937" y="118"/>
                  </a:lnTo>
                  <a:lnTo>
                    <a:pt x="19901" y="118"/>
                  </a:lnTo>
                  <a:lnTo>
                    <a:pt x="19901" y="118"/>
                  </a:lnTo>
                  <a:lnTo>
                    <a:pt x="19865" y="118"/>
                  </a:lnTo>
                  <a:lnTo>
                    <a:pt x="19830" y="117"/>
                  </a:lnTo>
                  <a:lnTo>
                    <a:pt x="19795" y="115"/>
                  </a:lnTo>
                  <a:lnTo>
                    <a:pt x="19761" y="112"/>
                  </a:lnTo>
                  <a:lnTo>
                    <a:pt x="19727" y="107"/>
                  </a:lnTo>
                  <a:lnTo>
                    <a:pt x="19696" y="103"/>
                  </a:lnTo>
                  <a:lnTo>
                    <a:pt x="19663" y="98"/>
                  </a:lnTo>
                  <a:lnTo>
                    <a:pt x="19633" y="91"/>
                  </a:lnTo>
                  <a:lnTo>
                    <a:pt x="19602" y="85"/>
                  </a:lnTo>
                  <a:lnTo>
                    <a:pt x="19574" y="77"/>
                  </a:lnTo>
                  <a:lnTo>
                    <a:pt x="19546" y="68"/>
                  </a:lnTo>
                  <a:lnTo>
                    <a:pt x="19518" y="59"/>
                  </a:lnTo>
                  <a:lnTo>
                    <a:pt x="19492" y="50"/>
                  </a:lnTo>
                  <a:lnTo>
                    <a:pt x="19468" y="39"/>
                  </a:lnTo>
                  <a:lnTo>
                    <a:pt x="19444" y="29"/>
                  </a:lnTo>
                  <a:lnTo>
                    <a:pt x="19423" y="17"/>
                  </a:lnTo>
                  <a:lnTo>
                    <a:pt x="19423" y="0"/>
                  </a:lnTo>
                  <a:lnTo>
                    <a:pt x="19423" y="0"/>
                  </a:lnTo>
                  <a:lnTo>
                    <a:pt x="19407" y="8"/>
                  </a:lnTo>
                  <a:lnTo>
                    <a:pt x="19407" y="8"/>
                  </a:lnTo>
                  <a:lnTo>
                    <a:pt x="19401" y="5"/>
                  </a:lnTo>
                  <a:lnTo>
                    <a:pt x="19401" y="13"/>
                  </a:lnTo>
                  <a:lnTo>
                    <a:pt x="19401" y="13"/>
                  </a:lnTo>
                  <a:lnTo>
                    <a:pt x="19379" y="25"/>
                  </a:lnTo>
                  <a:lnTo>
                    <a:pt x="19355" y="36"/>
                  </a:lnTo>
                  <a:lnTo>
                    <a:pt x="19330" y="46"/>
                  </a:lnTo>
                  <a:lnTo>
                    <a:pt x="19304" y="56"/>
                  </a:lnTo>
                  <a:lnTo>
                    <a:pt x="19277" y="66"/>
                  </a:lnTo>
                  <a:lnTo>
                    <a:pt x="19248" y="75"/>
                  </a:lnTo>
                  <a:lnTo>
                    <a:pt x="19219" y="82"/>
                  </a:lnTo>
                  <a:lnTo>
                    <a:pt x="19188" y="90"/>
                  </a:lnTo>
                  <a:lnTo>
                    <a:pt x="19157" y="97"/>
                  </a:lnTo>
                  <a:lnTo>
                    <a:pt x="19124" y="102"/>
                  </a:lnTo>
                  <a:lnTo>
                    <a:pt x="19090" y="107"/>
                  </a:lnTo>
                  <a:lnTo>
                    <a:pt x="19057" y="111"/>
                  </a:lnTo>
                  <a:lnTo>
                    <a:pt x="19022" y="114"/>
                  </a:lnTo>
                  <a:lnTo>
                    <a:pt x="18987" y="117"/>
                  </a:lnTo>
                  <a:lnTo>
                    <a:pt x="18951" y="118"/>
                  </a:lnTo>
                  <a:lnTo>
                    <a:pt x="18914" y="118"/>
                  </a:lnTo>
                  <a:lnTo>
                    <a:pt x="18914" y="118"/>
                  </a:lnTo>
                  <a:lnTo>
                    <a:pt x="18878" y="118"/>
                  </a:lnTo>
                  <a:lnTo>
                    <a:pt x="18842" y="117"/>
                  </a:lnTo>
                  <a:lnTo>
                    <a:pt x="18807" y="114"/>
                  </a:lnTo>
                  <a:lnTo>
                    <a:pt x="18772" y="112"/>
                  </a:lnTo>
                  <a:lnTo>
                    <a:pt x="18739" y="107"/>
                  </a:lnTo>
                  <a:lnTo>
                    <a:pt x="18706" y="102"/>
                  </a:lnTo>
                  <a:lnTo>
                    <a:pt x="18674" y="97"/>
                  </a:lnTo>
                  <a:lnTo>
                    <a:pt x="18643" y="90"/>
                  </a:lnTo>
                  <a:lnTo>
                    <a:pt x="18612" y="83"/>
                  </a:lnTo>
                  <a:lnTo>
                    <a:pt x="18583" y="76"/>
                  </a:lnTo>
                  <a:lnTo>
                    <a:pt x="18555" y="67"/>
                  </a:lnTo>
                  <a:lnTo>
                    <a:pt x="18527" y="57"/>
                  </a:lnTo>
                  <a:lnTo>
                    <a:pt x="18501" y="48"/>
                  </a:lnTo>
                  <a:lnTo>
                    <a:pt x="18476" y="38"/>
                  </a:lnTo>
                  <a:lnTo>
                    <a:pt x="18453" y="27"/>
                  </a:lnTo>
                  <a:lnTo>
                    <a:pt x="18431" y="15"/>
                  </a:lnTo>
                  <a:lnTo>
                    <a:pt x="18431" y="15"/>
                  </a:lnTo>
                  <a:lnTo>
                    <a:pt x="18409" y="27"/>
                  </a:lnTo>
                  <a:lnTo>
                    <a:pt x="18385" y="38"/>
                  </a:lnTo>
                  <a:lnTo>
                    <a:pt x="18361" y="48"/>
                  </a:lnTo>
                  <a:lnTo>
                    <a:pt x="18335" y="57"/>
                  </a:lnTo>
                  <a:lnTo>
                    <a:pt x="18307" y="67"/>
                  </a:lnTo>
                  <a:lnTo>
                    <a:pt x="18279" y="76"/>
                  </a:lnTo>
                  <a:lnTo>
                    <a:pt x="18250" y="83"/>
                  </a:lnTo>
                  <a:lnTo>
                    <a:pt x="18219" y="90"/>
                  </a:lnTo>
                  <a:lnTo>
                    <a:pt x="18188" y="97"/>
                  </a:lnTo>
                  <a:lnTo>
                    <a:pt x="18156" y="102"/>
                  </a:lnTo>
                  <a:lnTo>
                    <a:pt x="18122" y="107"/>
                  </a:lnTo>
                  <a:lnTo>
                    <a:pt x="18090" y="112"/>
                  </a:lnTo>
                  <a:lnTo>
                    <a:pt x="18055" y="114"/>
                  </a:lnTo>
                  <a:lnTo>
                    <a:pt x="18020" y="117"/>
                  </a:lnTo>
                  <a:lnTo>
                    <a:pt x="17984" y="118"/>
                  </a:lnTo>
                  <a:lnTo>
                    <a:pt x="17948" y="118"/>
                  </a:lnTo>
                  <a:lnTo>
                    <a:pt x="17948" y="118"/>
                  </a:lnTo>
                  <a:lnTo>
                    <a:pt x="17912" y="118"/>
                  </a:lnTo>
                  <a:lnTo>
                    <a:pt x="17876" y="117"/>
                  </a:lnTo>
                  <a:lnTo>
                    <a:pt x="17841" y="114"/>
                  </a:lnTo>
                  <a:lnTo>
                    <a:pt x="17807" y="112"/>
                  </a:lnTo>
                  <a:lnTo>
                    <a:pt x="17773" y="107"/>
                  </a:lnTo>
                  <a:lnTo>
                    <a:pt x="17740" y="102"/>
                  </a:lnTo>
                  <a:lnTo>
                    <a:pt x="17707" y="97"/>
                  </a:lnTo>
                  <a:lnTo>
                    <a:pt x="17677" y="90"/>
                  </a:lnTo>
                  <a:lnTo>
                    <a:pt x="17646" y="83"/>
                  </a:lnTo>
                  <a:lnTo>
                    <a:pt x="17617" y="76"/>
                  </a:lnTo>
                  <a:lnTo>
                    <a:pt x="17589" y="67"/>
                  </a:lnTo>
                  <a:lnTo>
                    <a:pt x="17562" y="57"/>
                  </a:lnTo>
                  <a:lnTo>
                    <a:pt x="17535" y="48"/>
                  </a:lnTo>
                  <a:lnTo>
                    <a:pt x="17510" y="38"/>
                  </a:lnTo>
                  <a:lnTo>
                    <a:pt x="17488" y="27"/>
                  </a:lnTo>
                  <a:lnTo>
                    <a:pt x="17465" y="15"/>
                  </a:lnTo>
                  <a:lnTo>
                    <a:pt x="17465" y="15"/>
                  </a:lnTo>
                  <a:lnTo>
                    <a:pt x="17443" y="27"/>
                  </a:lnTo>
                  <a:lnTo>
                    <a:pt x="17419" y="38"/>
                  </a:lnTo>
                  <a:lnTo>
                    <a:pt x="17394" y="48"/>
                  </a:lnTo>
                  <a:lnTo>
                    <a:pt x="17368" y="57"/>
                  </a:lnTo>
                  <a:lnTo>
                    <a:pt x="17340" y="67"/>
                  </a:lnTo>
                  <a:lnTo>
                    <a:pt x="17312" y="76"/>
                  </a:lnTo>
                  <a:lnTo>
                    <a:pt x="17283" y="83"/>
                  </a:lnTo>
                  <a:lnTo>
                    <a:pt x="17253" y="90"/>
                  </a:lnTo>
                  <a:lnTo>
                    <a:pt x="17222" y="97"/>
                  </a:lnTo>
                  <a:lnTo>
                    <a:pt x="17189" y="102"/>
                  </a:lnTo>
                  <a:lnTo>
                    <a:pt x="17156" y="107"/>
                  </a:lnTo>
                  <a:lnTo>
                    <a:pt x="17123" y="112"/>
                  </a:lnTo>
                  <a:lnTo>
                    <a:pt x="17089" y="114"/>
                  </a:lnTo>
                  <a:lnTo>
                    <a:pt x="17054" y="117"/>
                  </a:lnTo>
                  <a:lnTo>
                    <a:pt x="17018" y="118"/>
                  </a:lnTo>
                  <a:lnTo>
                    <a:pt x="16982" y="118"/>
                  </a:lnTo>
                  <a:lnTo>
                    <a:pt x="16982" y="118"/>
                  </a:lnTo>
                  <a:lnTo>
                    <a:pt x="16945" y="118"/>
                  </a:lnTo>
                  <a:lnTo>
                    <a:pt x="16910" y="117"/>
                  </a:lnTo>
                  <a:lnTo>
                    <a:pt x="16874" y="114"/>
                  </a:lnTo>
                  <a:lnTo>
                    <a:pt x="16841" y="112"/>
                  </a:lnTo>
                  <a:lnTo>
                    <a:pt x="16807" y="107"/>
                  </a:lnTo>
                  <a:lnTo>
                    <a:pt x="16774" y="102"/>
                  </a:lnTo>
                  <a:lnTo>
                    <a:pt x="16742" y="97"/>
                  </a:lnTo>
                  <a:lnTo>
                    <a:pt x="16710" y="90"/>
                  </a:lnTo>
                  <a:lnTo>
                    <a:pt x="16681" y="83"/>
                  </a:lnTo>
                  <a:lnTo>
                    <a:pt x="16651" y="76"/>
                  </a:lnTo>
                  <a:lnTo>
                    <a:pt x="16623" y="67"/>
                  </a:lnTo>
                  <a:lnTo>
                    <a:pt x="16596" y="57"/>
                  </a:lnTo>
                  <a:lnTo>
                    <a:pt x="16570" y="48"/>
                  </a:lnTo>
                  <a:lnTo>
                    <a:pt x="16544" y="38"/>
                  </a:lnTo>
                  <a:lnTo>
                    <a:pt x="16521" y="27"/>
                  </a:lnTo>
                  <a:lnTo>
                    <a:pt x="16499" y="15"/>
                  </a:lnTo>
                  <a:lnTo>
                    <a:pt x="16499" y="15"/>
                  </a:lnTo>
                  <a:lnTo>
                    <a:pt x="16477" y="27"/>
                  </a:lnTo>
                  <a:lnTo>
                    <a:pt x="16453" y="38"/>
                  </a:lnTo>
                  <a:lnTo>
                    <a:pt x="16428" y="48"/>
                  </a:lnTo>
                  <a:lnTo>
                    <a:pt x="16402" y="57"/>
                  </a:lnTo>
                  <a:lnTo>
                    <a:pt x="16375" y="67"/>
                  </a:lnTo>
                  <a:lnTo>
                    <a:pt x="16346" y="76"/>
                  </a:lnTo>
                  <a:lnTo>
                    <a:pt x="16317" y="83"/>
                  </a:lnTo>
                  <a:lnTo>
                    <a:pt x="16286" y="90"/>
                  </a:lnTo>
                  <a:lnTo>
                    <a:pt x="16256" y="97"/>
                  </a:lnTo>
                  <a:lnTo>
                    <a:pt x="16223" y="102"/>
                  </a:lnTo>
                  <a:lnTo>
                    <a:pt x="16191" y="107"/>
                  </a:lnTo>
                  <a:lnTo>
                    <a:pt x="16157" y="112"/>
                  </a:lnTo>
                  <a:lnTo>
                    <a:pt x="16122" y="114"/>
                  </a:lnTo>
                  <a:lnTo>
                    <a:pt x="16087" y="117"/>
                  </a:lnTo>
                  <a:lnTo>
                    <a:pt x="16052" y="118"/>
                  </a:lnTo>
                  <a:lnTo>
                    <a:pt x="16015" y="118"/>
                  </a:lnTo>
                  <a:lnTo>
                    <a:pt x="16015" y="118"/>
                  </a:lnTo>
                  <a:lnTo>
                    <a:pt x="15979" y="118"/>
                  </a:lnTo>
                  <a:lnTo>
                    <a:pt x="15943" y="117"/>
                  </a:lnTo>
                  <a:lnTo>
                    <a:pt x="15909" y="114"/>
                  </a:lnTo>
                  <a:lnTo>
                    <a:pt x="15875" y="112"/>
                  </a:lnTo>
                  <a:lnTo>
                    <a:pt x="15841" y="107"/>
                  </a:lnTo>
                  <a:lnTo>
                    <a:pt x="15807" y="102"/>
                  </a:lnTo>
                  <a:lnTo>
                    <a:pt x="15776" y="97"/>
                  </a:lnTo>
                  <a:lnTo>
                    <a:pt x="15744" y="90"/>
                  </a:lnTo>
                  <a:lnTo>
                    <a:pt x="15714" y="83"/>
                  </a:lnTo>
                  <a:lnTo>
                    <a:pt x="15684" y="76"/>
                  </a:lnTo>
                  <a:lnTo>
                    <a:pt x="15656" y="67"/>
                  </a:lnTo>
                  <a:lnTo>
                    <a:pt x="15630" y="57"/>
                  </a:lnTo>
                  <a:lnTo>
                    <a:pt x="15604" y="48"/>
                  </a:lnTo>
                  <a:lnTo>
                    <a:pt x="15579" y="38"/>
                  </a:lnTo>
                  <a:lnTo>
                    <a:pt x="15555" y="27"/>
                  </a:lnTo>
                  <a:lnTo>
                    <a:pt x="15533" y="15"/>
                  </a:lnTo>
                  <a:lnTo>
                    <a:pt x="15533" y="15"/>
                  </a:lnTo>
                  <a:lnTo>
                    <a:pt x="15510" y="27"/>
                  </a:lnTo>
                  <a:lnTo>
                    <a:pt x="15487" y="38"/>
                  </a:lnTo>
                  <a:lnTo>
                    <a:pt x="15462" y="48"/>
                  </a:lnTo>
                  <a:lnTo>
                    <a:pt x="15436" y="57"/>
                  </a:lnTo>
                  <a:lnTo>
                    <a:pt x="15409" y="67"/>
                  </a:lnTo>
                  <a:lnTo>
                    <a:pt x="15380" y="76"/>
                  </a:lnTo>
                  <a:lnTo>
                    <a:pt x="15351" y="83"/>
                  </a:lnTo>
                  <a:lnTo>
                    <a:pt x="15320" y="90"/>
                  </a:lnTo>
                  <a:lnTo>
                    <a:pt x="15290" y="97"/>
                  </a:lnTo>
                  <a:lnTo>
                    <a:pt x="15257" y="102"/>
                  </a:lnTo>
                  <a:lnTo>
                    <a:pt x="15225" y="107"/>
                  </a:lnTo>
                  <a:lnTo>
                    <a:pt x="15191" y="112"/>
                  </a:lnTo>
                  <a:lnTo>
                    <a:pt x="15156" y="114"/>
                  </a:lnTo>
                  <a:lnTo>
                    <a:pt x="15121" y="117"/>
                  </a:lnTo>
                  <a:lnTo>
                    <a:pt x="15085" y="118"/>
                  </a:lnTo>
                  <a:lnTo>
                    <a:pt x="15049" y="118"/>
                  </a:lnTo>
                  <a:lnTo>
                    <a:pt x="15049" y="118"/>
                  </a:lnTo>
                  <a:lnTo>
                    <a:pt x="15013" y="118"/>
                  </a:lnTo>
                  <a:lnTo>
                    <a:pt x="14977" y="117"/>
                  </a:lnTo>
                  <a:lnTo>
                    <a:pt x="14943" y="114"/>
                  </a:lnTo>
                  <a:lnTo>
                    <a:pt x="14908" y="112"/>
                  </a:lnTo>
                  <a:lnTo>
                    <a:pt x="14874" y="107"/>
                  </a:lnTo>
                  <a:lnTo>
                    <a:pt x="14841" y="102"/>
                  </a:lnTo>
                  <a:lnTo>
                    <a:pt x="14810" y="97"/>
                  </a:lnTo>
                  <a:lnTo>
                    <a:pt x="14778" y="90"/>
                  </a:lnTo>
                  <a:lnTo>
                    <a:pt x="14748" y="83"/>
                  </a:lnTo>
                  <a:lnTo>
                    <a:pt x="14718" y="76"/>
                  </a:lnTo>
                  <a:lnTo>
                    <a:pt x="14690" y="67"/>
                  </a:lnTo>
                  <a:lnTo>
                    <a:pt x="14663" y="57"/>
                  </a:lnTo>
                  <a:lnTo>
                    <a:pt x="14637" y="48"/>
                  </a:lnTo>
                  <a:lnTo>
                    <a:pt x="14613" y="38"/>
                  </a:lnTo>
                  <a:lnTo>
                    <a:pt x="14589" y="27"/>
                  </a:lnTo>
                  <a:lnTo>
                    <a:pt x="14566" y="15"/>
                  </a:lnTo>
                  <a:lnTo>
                    <a:pt x="14566" y="15"/>
                  </a:lnTo>
                  <a:lnTo>
                    <a:pt x="14544" y="27"/>
                  </a:lnTo>
                  <a:lnTo>
                    <a:pt x="14520" y="38"/>
                  </a:lnTo>
                  <a:lnTo>
                    <a:pt x="14496" y="48"/>
                  </a:lnTo>
                  <a:lnTo>
                    <a:pt x="14470" y="57"/>
                  </a:lnTo>
                  <a:lnTo>
                    <a:pt x="14443" y="67"/>
                  </a:lnTo>
                  <a:lnTo>
                    <a:pt x="14414" y="76"/>
                  </a:lnTo>
                  <a:lnTo>
                    <a:pt x="14385" y="83"/>
                  </a:lnTo>
                  <a:lnTo>
                    <a:pt x="14355" y="90"/>
                  </a:lnTo>
                  <a:lnTo>
                    <a:pt x="14323" y="97"/>
                  </a:lnTo>
                  <a:lnTo>
                    <a:pt x="14291" y="102"/>
                  </a:lnTo>
                  <a:lnTo>
                    <a:pt x="14259" y="107"/>
                  </a:lnTo>
                  <a:lnTo>
                    <a:pt x="14225" y="112"/>
                  </a:lnTo>
                  <a:lnTo>
                    <a:pt x="14190" y="114"/>
                  </a:lnTo>
                  <a:lnTo>
                    <a:pt x="14155" y="117"/>
                  </a:lnTo>
                  <a:lnTo>
                    <a:pt x="14119" y="118"/>
                  </a:lnTo>
                  <a:lnTo>
                    <a:pt x="14083" y="118"/>
                  </a:lnTo>
                  <a:lnTo>
                    <a:pt x="14083" y="118"/>
                  </a:lnTo>
                  <a:lnTo>
                    <a:pt x="14048" y="118"/>
                  </a:lnTo>
                  <a:lnTo>
                    <a:pt x="14012" y="117"/>
                  </a:lnTo>
                  <a:lnTo>
                    <a:pt x="13977" y="114"/>
                  </a:lnTo>
                  <a:lnTo>
                    <a:pt x="13942" y="112"/>
                  </a:lnTo>
                  <a:lnTo>
                    <a:pt x="13908" y="107"/>
                  </a:lnTo>
                  <a:lnTo>
                    <a:pt x="13875" y="102"/>
                  </a:lnTo>
                  <a:lnTo>
                    <a:pt x="13843" y="97"/>
                  </a:lnTo>
                  <a:lnTo>
                    <a:pt x="13812" y="90"/>
                  </a:lnTo>
                  <a:lnTo>
                    <a:pt x="13782" y="83"/>
                  </a:lnTo>
                  <a:lnTo>
                    <a:pt x="13752" y="76"/>
                  </a:lnTo>
                  <a:lnTo>
                    <a:pt x="13724" y="67"/>
                  </a:lnTo>
                  <a:lnTo>
                    <a:pt x="13697" y="57"/>
                  </a:lnTo>
                  <a:lnTo>
                    <a:pt x="13671" y="48"/>
                  </a:lnTo>
                  <a:lnTo>
                    <a:pt x="13646" y="38"/>
                  </a:lnTo>
                  <a:lnTo>
                    <a:pt x="13623" y="27"/>
                  </a:lnTo>
                  <a:lnTo>
                    <a:pt x="13600" y="15"/>
                  </a:lnTo>
                  <a:lnTo>
                    <a:pt x="13600" y="15"/>
                  </a:lnTo>
                  <a:lnTo>
                    <a:pt x="13578" y="27"/>
                  </a:lnTo>
                  <a:lnTo>
                    <a:pt x="13554" y="38"/>
                  </a:lnTo>
                  <a:lnTo>
                    <a:pt x="13529" y="48"/>
                  </a:lnTo>
                  <a:lnTo>
                    <a:pt x="13503" y="57"/>
                  </a:lnTo>
                  <a:lnTo>
                    <a:pt x="13476" y="67"/>
                  </a:lnTo>
                  <a:lnTo>
                    <a:pt x="13447" y="76"/>
                  </a:lnTo>
                  <a:lnTo>
                    <a:pt x="13419" y="83"/>
                  </a:lnTo>
                  <a:lnTo>
                    <a:pt x="13389" y="90"/>
                  </a:lnTo>
                  <a:lnTo>
                    <a:pt x="13357" y="97"/>
                  </a:lnTo>
                  <a:lnTo>
                    <a:pt x="13326" y="102"/>
                  </a:lnTo>
                  <a:lnTo>
                    <a:pt x="13292" y="107"/>
                  </a:lnTo>
                  <a:lnTo>
                    <a:pt x="13258" y="112"/>
                  </a:lnTo>
                  <a:lnTo>
                    <a:pt x="13224" y="114"/>
                  </a:lnTo>
                  <a:lnTo>
                    <a:pt x="13189" y="117"/>
                  </a:lnTo>
                  <a:lnTo>
                    <a:pt x="13153" y="118"/>
                  </a:lnTo>
                  <a:lnTo>
                    <a:pt x="13118" y="118"/>
                  </a:lnTo>
                  <a:lnTo>
                    <a:pt x="13118" y="118"/>
                  </a:lnTo>
                  <a:lnTo>
                    <a:pt x="13079" y="118"/>
                  </a:lnTo>
                  <a:lnTo>
                    <a:pt x="13041" y="116"/>
                  </a:lnTo>
                  <a:lnTo>
                    <a:pt x="13005" y="114"/>
                  </a:lnTo>
                  <a:lnTo>
                    <a:pt x="12969" y="111"/>
                  </a:lnTo>
                  <a:lnTo>
                    <a:pt x="12934" y="106"/>
                  </a:lnTo>
                  <a:lnTo>
                    <a:pt x="12900" y="101"/>
                  </a:lnTo>
                  <a:lnTo>
                    <a:pt x="12866" y="94"/>
                  </a:lnTo>
                  <a:lnTo>
                    <a:pt x="12834" y="88"/>
                  </a:lnTo>
                  <a:lnTo>
                    <a:pt x="12803" y="80"/>
                  </a:lnTo>
                  <a:lnTo>
                    <a:pt x="12772" y="71"/>
                  </a:lnTo>
                  <a:lnTo>
                    <a:pt x="12743" y="62"/>
                  </a:lnTo>
                  <a:lnTo>
                    <a:pt x="12716" y="52"/>
                  </a:lnTo>
                  <a:lnTo>
                    <a:pt x="12688" y="41"/>
                  </a:lnTo>
                  <a:lnTo>
                    <a:pt x="12663" y="30"/>
                  </a:lnTo>
                  <a:lnTo>
                    <a:pt x="12639" y="18"/>
                  </a:lnTo>
                  <a:lnTo>
                    <a:pt x="12618" y="5"/>
                  </a:lnTo>
                  <a:lnTo>
                    <a:pt x="12618" y="0"/>
                  </a:lnTo>
                  <a:lnTo>
                    <a:pt x="12618" y="0"/>
                  </a:lnTo>
                  <a:lnTo>
                    <a:pt x="12596" y="13"/>
                  </a:lnTo>
                  <a:lnTo>
                    <a:pt x="12572" y="26"/>
                  </a:lnTo>
                  <a:lnTo>
                    <a:pt x="12546" y="38"/>
                  </a:lnTo>
                  <a:lnTo>
                    <a:pt x="12520" y="49"/>
                  </a:lnTo>
                  <a:lnTo>
                    <a:pt x="12491" y="59"/>
                  </a:lnTo>
                  <a:lnTo>
                    <a:pt x="12462" y="69"/>
                  </a:lnTo>
                  <a:lnTo>
                    <a:pt x="12431" y="78"/>
                  </a:lnTo>
                  <a:lnTo>
                    <a:pt x="12399" y="86"/>
                  </a:lnTo>
                  <a:lnTo>
                    <a:pt x="12366" y="93"/>
                  </a:lnTo>
                  <a:lnTo>
                    <a:pt x="12332" y="100"/>
                  </a:lnTo>
                  <a:lnTo>
                    <a:pt x="12296" y="105"/>
                  </a:lnTo>
                  <a:lnTo>
                    <a:pt x="12261" y="111"/>
                  </a:lnTo>
                  <a:lnTo>
                    <a:pt x="12225" y="114"/>
                  </a:lnTo>
                  <a:lnTo>
                    <a:pt x="12186" y="116"/>
                  </a:lnTo>
                  <a:lnTo>
                    <a:pt x="12148" y="118"/>
                  </a:lnTo>
                  <a:lnTo>
                    <a:pt x="12109" y="118"/>
                  </a:lnTo>
                  <a:lnTo>
                    <a:pt x="12109" y="118"/>
                  </a:lnTo>
                  <a:lnTo>
                    <a:pt x="12073" y="118"/>
                  </a:lnTo>
                  <a:lnTo>
                    <a:pt x="12037" y="117"/>
                  </a:lnTo>
                  <a:lnTo>
                    <a:pt x="12002" y="114"/>
                  </a:lnTo>
                  <a:lnTo>
                    <a:pt x="11968" y="112"/>
                  </a:lnTo>
                  <a:lnTo>
                    <a:pt x="11935" y="107"/>
                  </a:lnTo>
                  <a:lnTo>
                    <a:pt x="11901" y="102"/>
                  </a:lnTo>
                  <a:lnTo>
                    <a:pt x="11870" y="97"/>
                  </a:lnTo>
                  <a:lnTo>
                    <a:pt x="11838" y="90"/>
                  </a:lnTo>
                  <a:lnTo>
                    <a:pt x="11808" y="83"/>
                  </a:lnTo>
                  <a:lnTo>
                    <a:pt x="11778" y="76"/>
                  </a:lnTo>
                  <a:lnTo>
                    <a:pt x="11750" y="67"/>
                  </a:lnTo>
                  <a:lnTo>
                    <a:pt x="11723" y="57"/>
                  </a:lnTo>
                  <a:lnTo>
                    <a:pt x="11696" y="48"/>
                  </a:lnTo>
                  <a:lnTo>
                    <a:pt x="11672" y="38"/>
                  </a:lnTo>
                  <a:lnTo>
                    <a:pt x="11649" y="27"/>
                  </a:lnTo>
                  <a:lnTo>
                    <a:pt x="11627" y="15"/>
                  </a:lnTo>
                  <a:lnTo>
                    <a:pt x="11627" y="15"/>
                  </a:lnTo>
                  <a:lnTo>
                    <a:pt x="11604" y="27"/>
                  </a:lnTo>
                  <a:lnTo>
                    <a:pt x="11581" y="38"/>
                  </a:lnTo>
                  <a:lnTo>
                    <a:pt x="11556" y="48"/>
                  </a:lnTo>
                  <a:lnTo>
                    <a:pt x="11530" y="57"/>
                  </a:lnTo>
                  <a:lnTo>
                    <a:pt x="11503" y="67"/>
                  </a:lnTo>
                  <a:lnTo>
                    <a:pt x="11474" y="76"/>
                  </a:lnTo>
                  <a:lnTo>
                    <a:pt x="11445" y="83"/>
                  </a:lnTo>
                  <a:lnTo>
                    <a:pt x="11414" y="90"/>
                  </a:lnTo>
                  <a:lnTo>
                    <a:pt x="11383" y="97"/>
                  </a:lnTo>
                  <a:lnTo>
                    <a:pt x="11351" y="102"/>
                  </a:lnTo>
                  <a:lnTo>
                    <a:pt x="11319" y="107"/>
                  </a:lnTo>
                  <a:lnTo>
                    <a:pt x="11285" y="112"/>
                  </a:lnTo>
                  <a:lnTo>
                    <a:pt x="11250" y="114"/>
                  </a:lnTo>
                  <a:lnTo>
                    <a:pt x="11215" y="117"/>
                  </a:lnTo>
                  <a:lnTo>
                    <a:pt x="11179" y="118"/>
                  </a:lnTo>
                  <a:lnTo>
                    <a:pt x="11143" y="118"/>
                  </a:lnTo>
                  <a:lnTo>
                    <a:pt x="11143" y="118"/>
                  </a:lnTo>
                  <a:lnTo>
                    <a:pt x="11107" y="118"/>
                  </a:lnTo>
                  <a:lnTo>
                    <a:pt x="11071" y="117"/>
                  </a:lnTo>
                  <a:lnTo>
                    <a:pt x="11037" y="114"/>
                  </a:lnTo>
                  <a:lnTo>
                    <a:pt x="11002" y="112"/>
                  </a:lnTo>
                  <a:lnTo>
                    <a:pt x="10968" y="107"/>
                  </a:lnTo>
                  <a:lnTo>
                    <a:pt x="10935" y="102"/>
                  </a:lnTo>
                  <a:lnTo>
                    <a:pt x="10904" y="97"/>
                  </a:lnTo>
                  <a:lnTo>
                    <a:pt x="10872" y="90"/>
                  </a:lnTo>
                  <a:lnTo>
                    <a:pt x="10842" y="83"/>
                  </a:lnTo>
                  <a:lnTo>
                    <a:pt x="10812" y="76"/>
                  </a:lnTo>
                  <a:lnTo>
                    <a:pt x="10784" y="67"/>
                  </a:lnTo>
                  <a:lnTo>
                    <a:pt x="10757" y="57"/>
                  </a:lnTo>
                  <a:lnTo>
                    <a:pt x="10731" y="48"/>
                  </a:lnTo>
                  <a:lnTo>
                    <a:pt x="10706" y="38"/>
                  </a:lnTo>
                  <a:lnTo>
                    <a:pt x="10683" y="27"/>
                  </a:lnTo>
                  <a:lnTo>
                    <a:pt x="10660" y="15"/>
                  </a:lnTo>
                  <a:lnTo>
                    <a:pt x="10660" y="15"/>
                  </a:lnTo>
                  <a:lnTo>
                    <a:pt x="10638" y="27"/>
                  </a:lnTo>
                  <a:lnTo>
                    <a:pt x="10614" y="38"/>
                  </a:lnTo>
                  <a:lnTo>
                    <a:pt x="10589" y="48"/>
                  </a:lnTo>
                  <a:lnTo>
                    <a:pt x="10564" y="57"/>
                  </a:lnTo>
                  <a:lnTo>
                    <a:pt x="10537" y="67"/>
                  </a:lnTo>
                  <a:lnTo>
                    <a:pt x="10508" y="76"/>
                  </a:lnTo>
                  <a:lnTo>
                    <a:pt x="10479" y="83"/>
                  </a:lnTo>
                  <a:lnTo>
                    <a:pt x="10449" y="90"/>
                  </a:lnTo>
                  <a:lnTo>
                    <a:pt x="10417" y="97"/>
                  </a:lnTo>
                  <a:lnTo>
                    <a:pt x="10385" y="102"/>
                  </a:lnTo>
                  <a:lnTo>
                    <a:pt x="10352" y="107"/>
                  </a:lnTo>
                  <a:lnTo>
                    <a:pt x="10318" y="112"/>
                  </a:lnTo>
                  <a:lnTo>
                    <a:pt x="10284" y="114"/>
                  </a:lnTo>
                  <a:lnTo>
                    <a:pt x="10249" y="117"/>
                  </a:lnTo>
                  <a:lnTo>
                    <a:pt x="10213" y="118"/>
                  </a:lnTo>
                  <a:lnTo>
                    <a:pt x="10177" y="118"/>
                  </a:lnTo>
                  <a:lnTo>
                    <a:pt x="10177" y="118"/>
                  </a:lnTo>
                  <a:lnTo>
                    <a:pt x="10140" y="118"/>
                  </a:lnTo>
                  <a:lnTo>
                    <a:pt x="10105" y="117"/>
                  </a:lnTo>
                  <a:lnTo>
                    <a:pt x="10071" y="114"/>
                  </a:lnTo>
                  <a:lnTo>
                    <a:pt x="10036" y="112"/>
                  </a:lnTo>
                  <a:lnTo>
                    <a:pt x="10002" y="107"/>
                  </a:lnTo>
                  <a:lnTo>
                    <a:pt x="9969" y="102"/>
                  </a:lnTo>
                  <a:lnTo>
                    <a:pt x="9937" y="97"/>
                  </a:lnTo>
                  <a:lnTo>
                    <a:pt x="9906" y="90"/>
                  </a:lnTo>
                  <a:lnTo>
                    <a:pt x="9876" y="83"/>
                  </a:lnTo>
                  <a:lnTo>
                    <a:pt x="9846" y="76"/>
                  </a:lnTo>
                  <a:lnTo>
                    <a:pt x="9818" y="67"/>
                  </a:lnTo>
                  <a:lnTo>
                    <a:pt x="9791" y="57"/>
                  </a:lnTo>
                  <a:lnTo>
                    <a:pt x="9765" y="48"/>
                  </a:lnTo>
                  <a:lnTo>
                    <a:pt x="9740" y="38"/>
                  </a:lnTo>
                  <a:lnTo>
                    <a:pt x="9717" y="27"/>
                  </a:lnTo>
                  <a:lnTo>
                    <a:pt x="9694" y="15"/>
                  </a:lnTo>
                  <a:lnTo>
                    <a:pt x="9694" y="15"/>
                  </a:lnTo>
                  <a:lnTo>
                    <a:pt x="9672" y="27"/>
                  </a:lnTo>
                  <a:lnTo>
                    <a:pt x="9648" y="38"/>
                  </a:lnTo>
                  <a:lnTo>
                    <a:pt x="9623" y="48"/>
                  </a:lnTo>
                  <a:lnTo>
                    <a:pt x="9597" y="57"/>
                  </a:lnTo>
                  <a:lnTo>
                    <a:pt x="9570" y="67"/>
                  </a:lnTo>
                  <a:lnTo>
                    <a:pt x="9541" y="76"/>
                  </a:lnTo>
                  <a:lnTo>
                    <a:pt x="9512" y="83"/>
                  </a:lnTo>
                  <a:lnTo>
                    <a:pt x="9483" y="90"/>
                  </a:lnTo>
                  <a:lnTo>
                    <a:pt x="9451" y="97"/>
                  </a:lnTo>
                  <a:lnTo>
                    <a:pt x="9418" y="102"/>
                  </a:lnTo>
                  <a:lnTo>
                    <a:pt x="9386" y="107"/>
                  </a:lnTo>
                  <a:lnTo>
                    <a:pt x="9352" y="112"/>
                  </a:lnTo>
                  <a:lnTo>
                    <a:pt x="9318" y="114"/>
                  </a:lnTo>
                  <a:lnTo>
                    <a:pt x="9282" y="117"/>
                  </a:lnTo>
                  <a:lnTo>
                    <a:pt x="9247" y="118"/>
                  </a:lnTo>
                  <a:lnTo>
                    <a:pt x="9210" y="118"/>
                  </a:lnTo>
                  <a:lnTo>
                    <a:pt x="9210" y="118"/>
                  </a:lnTo>
                  <a:lnTo>
                    <a:pt x="9174" y="118"/>
                  </a:lnTo>
                  <a:lnTo>
                    <a:pt x="9140" y="117"/>
                  </a:lnTo>
                  <a:lnTo>
                    <a:pt x="9104" y="114"/>
                  </a:lnTo>
                  <a:lnTo>
                    <a:pt x="9070" y="112"/>
                  </a:lnTo>
                  <a:lnTo>
                    <a:pt x="9036" y="107"/>
                  </a:lnTo>
                  <a:lnTo>
                    <a:pt x="9003" y="102"/>
                  </a:lnTo>
                  <a:lnTo>
                    <a:pt x="8971" y="97"/>
                  </a:lnTo>
                  <a:lnTo>
                    <a:pt x="8939" y="90"/>
                  </a:lnTo>
                  <a:lnTo>
                    <a:pt x="8910" y="83"/>
                  </a:lnTo>
                  <a:lnTo>
                    <a:pt x="8880" y="76"/>
                  </a:lnTo>
                  <a:lnTo>
                    <a:pt x="8852" y="67"/>
                  </a:lnTo>
                  <a:lnTo>
                    <a:pt x="8825" y="57"/>
                  </a:lnTo>
                  <a:lnTo>
                    <a:pt x="8799" y="48"/>
                  </a:lnTo>
                  <a:lnTo>
                    <a:pt x="8774" y="38"/>
                  </a:lnTo>
                  <a:lnTo>
                    <a:pt x="8750" y="27"/>
                  </a:lnTo>
                  <a:lnTo>
                    <a:pt x="8728" y="15"/>
                  </a:lnTo>
                  <a:lnTo>
                    <a:pt x="8728" y="15"/>
                  </a:lnTo>
                  <a:lnTo>
                    <a:pt x="8705" y="27"/>
                  </a:lnTo>
                  <a:lnTo>
                    <a:pt x="8682" y="38"/>
                  </a:lnTo>
                  <a:lnTo>
                    <a:pt x="8657" y="48"/>
                  </a:lnTo>
                  <a:lnTo>
                    <a:pt x="8631" y="57"/>
                  </a:lnTo>
                  <a:lnTo>
                    <a:pt x="8604" y="67"/>
                  </a:lnTo>
                  <a:lnTo>
                    <a:pt x="8576" y="76"/>
                  </a:lnTo>
                  <a:lnTo>
                    <a:pt x="8546" y="83"/>
                  </a:lnTo>
                  <a:lnTo>
                    <a:pt x="8516" y="90"/>
                  </a:lnTo>
                  <a:lnTo>
                    <a:pt x="8485" y="97"/>
                  </a:lnTo>
                  <a:lnTo>
                    <a:pt x="8452" y="102"/>
                  </a:lnTo>
                  <a:lnTo>
                    <a:pt x="8420" y="107"/>
                  </a:lnTo>
                  <a:lnTo>
                    <a:pt x="8386" y="112"/>
                  </a:lnTo>
                  <a:lnTo>
                    <a:pt x="8351" y="114"/>
                  </a:lnTo>
                  <a:lnTo>
                    <a:pt x="8316" y="117"/>
                  </a:lnTo>
                  <a:lnTo>
                    <a:pt x="8280" y="118"/>
                  </a:lnTo>
                  <a:lnTo>
                    <a:pt x="8244" y="118"/>
                  </a:lnTo>
                  <a:lnTo>
                    <a:pt x="8244" y="118"/>
                  </a:lnTo>
                  <a:lnTo>
                    <a:pt x="8209" y="118"/>
                  </a:lnTo>
                  <a:lnTo>
                    <a:pt x="8173" y="117"/>
                  </a:lnTo>
                  <a:lnTo>
                    <a:pt x="8138" y="114"/>
                  </a:lnTo>
                  <a:lnTo>
                    <a:pt x="8104" y="112"/>
                  </a:lnTo>
                  <a:lnTo>
                    <a:pt x="8070" y="107"/>
                  </a:lnTo>
                  <a:lnTo>
                    <a:pt x="8036" y="102"/>
                  </a:lnTo>
                  <a:lnTo>
                    <a:pt x="8005" y="97"/>
                  </a:lnTo>
                  <a:lnTo>
                    <a:pt x="7973" y="90"/>
                  </a:lnTo>
                  <a:lnTo>
                    <a:pt x="7943" y="83"/>
                  </a:lnTo>
                  <a:lnTo>
                    <a:pt x="7913" y="76"/>
                  </a:lnTo>
                  <a:lnTo>
                    <a:pt x="7885" y="67"/>
                  </a:lnTo>
                  <a:lnTo>
                    <a:pt x="7858" y="57"/>
                  </a:lnTo>
                  <a:lnTo>
                    <a:pt x="7833" y="48"/>
                  </a:lnTo>
                  <a:lnTo>
                    <a:pt x="7808" y="38"/>
                  </a:lnTo>
                  <a:lnTo>
                    <a:pt x="7784" y="27"/>
                  </a:lnTo>
                  <a:lnTo>
                    <a:pt x="7762" y="15"/>
                  </a:lnTo>
                  <a:lnTo>
                    <a:pt x="7762" y="15"/>
                  </a:lnTo>
                  <a:lnTo>
                    <a:pt x="7739" y="27"/>
                  </a:lnTo>
                  <a:lnTo>
                    <a:pt x="7716" y="38"/>
                  </a:lnTo>
                  <a:lnTo>
                    <a:pt x="7691" y="48"/>
                  </a:lnTo>
                  <a:lnTo>
                    <a:pt x="7665" y="57"/>
                  </a:lnTo>
                  <a:lnTo>
                    <a:pt x="7638" y="67"/>
                  </a:lnTo>
                  <a:lnTo>
                    <a:pt x="7610" y="76"/>
                  </a:lnTo>
                  <a:lnTo>
                    <a:pt x="7580" y="83"/>
                  </a:lnTo>
                  <a:lnTo>
                    <a:pt x="7550" y="90"/>
                  </a:lnTo>
                  <a:lnTo>
                    <a:pt x="7518" y="97"/>
                  </a:lnTo>
                  <a:lnTo>
                    <a:pt x="7487" y="102"/>
                  </a:lnTo>
                  <a:lnTo>
                    <a:pt x="7454" y="107"/>
                  </a:lnTo>
                  <a:lnTo>
                    <a:pt x="7420" y="112"/>
                  </a:lnTo>
                  <a:lnTo>
                    <a:pt x="7385" y="114"/>
                  </a:lnTo>
                  <a:lnTo>
                    <a:pt x="7350" y="117"/>
                  </a:lnTo>
                  <a:lnTo>
                    <a:pt x="7315" y="118"/>
                  </a:lnTo>
                  <a:lnTo>
                    <a:pt x="7279" y="118"/>
                  </a:lnTo>
                  <a:lnTo>
                    <a:pt x="7279" y="118"/>
                  </a:lnTo>
                  <a:lnTo>
                    <a:pt x="7243" y="118"/>
                  </a:lnTo>
                  <a:lnTo>
                    <a:pt x="7207" y="117"/>
                  </a:lnTo>
                  <a:lnTo>
                    <a:pt x="7172" y="114"/>
                  </a:lnTo>
                  <a:lnTo>
                    <a:pt x="7137" y="112"/>
                  </a:lnTo>
                  <a:lnTo>
                    <a:pt x="7103" y="107"/>
                  </a:lnTo>
                  <a:lnTo>
                    <a:pt x="7071" y="102"/>
                  </a:lnTo>
                  <a:lnTo>
                    <a:pt x="7039" y="97"/>
                  </a:lnTo>
                  <a:lnTo>
                    <a:pt x="7007" y="90"/>
                  </a:lnTo>
                  <a:lnTo>
                    <a:pt x="6977" y="83"/>
                  </a:lnTo>
                  <a:lnTo>
                    <a:pt x="6948" y="76"/>
                  </a:lnTo>
                  <a:lnTo>
                    <a:pt x="6919" y="67"/>
                  </a:lnTo>
                  <a:lnTo>
                    <a:pt x="6892" y="57"/>
                  </a:lnTo>
                  <a:lnTo>
                    <a:pt x="6866" y="48"/>
                  </a:lnTo>
                  <a:lnTo>
                    <a:pt x="6841" y="38"/>
                  </a:lnTo>
                  <a:lnTo>
                    <a:pt x="6818" y="27"/>
                  </a:lnTo>
                  <a:lnTo>
                    <a:pt x="6795" y="15"/>
                  </a:lnTo>
                  <a:lnTo>
                    <a:pt x="6795" y="15"/>
                  </a:lnTo>
                  <a:lnTo>
                    <a:pt x="6773" y="27"/>
                  </a:lnTo>
                  <a:lnTo>
                    <a:pt x="6749" y="38"/>
                  </a:lnTo>
                  <a:lnTo>
                    <a:pt x="6725" y="48"/>
                  </a:lnTo>
                  <a:lnTo>
                    <a:pt x="6699" y="57"/>
                  </a:lnTo>
                  <a:lnTo>
                    <a:pt x="6672" y="67"/>
                  </a:lnTo>
                  <a:lnTo>
                    <a:pt x="6644" y="76"/>
                  </a:lnTo>
                  <a:lnTo>
                    <a:pt x="6614" y="83"/>
                  </a:lnTo>
                  <a:lnTo>
                    <a:pt x="6584" y="90"/>
                  </a:lnTo>
                  <a:lnTo>
                    <a:pt x="6552" y="97"/>
                  </a:lnTo>
                  <a:lnTo>
                    <a:pt x="6521" y="102"/>
                  </a:lnTo>
                  <a:lnTo>
                    <a:pt x="6487" y="107"/>
                  </a:lnTo>
                  <a:lnTo>
                    <a:pt x="6454" y="112"/>
                  </a:lnTo>
                  <a:lnTo>
                    <a:pt x="6419" y="114"/>
                  </a:lnTo>
                  <a:lnTo>
                    <a:pt x="6385" y="117"/>
                  </a:lnTo>
                  <a:lnTo>
                    <a:pt x="6349" y="118"/>
                  </a:lnTo>
                  <a:lnTo>
                    <a:pt x="6313" y="118"/>
                  </a:lnTo>
                  <a:lnTo>
                    <a:pt x="6313" y="118"/>
                  </a:lnTo>
                  <a:lnTo>
                    <a:pt x="6277" y="118"/>
                  </a:lnTo>
                  <a:lnTo>
                    <a:pt x="6242" y="117"/>
                  </a:lnTo>
                  <a:lnTo>
                    <a:pt x="6207" y="115"/>
                  </a:lnTo>
                  <a:lnTo>
                    <a:pt x="6173" y="112"/>
                  </a:lnTo>
                  <a:lnTo>
                    <a:pt x="6140" y="107"/>
                  </a:lnTo>
                  <a:lnTo>
                    <a:pt x="6107" y="103"/>
                  </a:lnTo>
                  <a:lnTo>
                    <a:pt x="6075" y="98"/>
                  </a:lnTo>
                  <a:lnTo>
                    <a:pt x="6045" y="91"/>
                  </a:lnTo>
                  <a:lnTo>
                    <a:pt x="6014" y="85"/>
                  </a:lnTo>
                  <a:lnTo>
                    <a:pt x="5985" y="77"/>
                  </a:lnTo>
                  <a:lnTo>
                    <a:pt x="5958" y="68"/>
                  </a:lnTo>
                  <a:lnTo>
                    <a:pt x="5930" y="59"/>
                  </a:lnTo>
                  <a:lnTo>
                    <a:pt x="5904" y="50"/>
                  </a:lnTo>
                  <a:lnTo>
                    <a:pt x="5879" y="39"/>
                  </a:lnTo>
                  <a:lnTo>
                    <a:pt x="5856" y="29"/>
                  </a:lnTo>
                  <a:lnTo>
                    <a:pt x="5834" y="17"/>
                  </a:lnTo>
                  <a:lnTo>
                    <a:pt x="5834" y="0"/>
                  </a:lnTo>
                  <a:lnTo>
                    <a:pt x="5834" y="0"/>
                  </a:lnTo>
                  <a:lnTo>
                    <a:pt x="5819" y="8"/>
                  </a:lnTo>
                  <a:lnTo>
                    <a:pt x="5819" y="8"/>
                  </a:lnTo>
                  <a:lnTo>
                    <a:pt x="5813" y="5"/>
                  </a:lnTo>
                  <a:lnTo>
                    <a:pt x="5813" y="13"/>
                  </a:lnTo>
                  <a:lnTo>
                    <a:pt x="5813" y="13"/>
                  </a:lnTo>
                  <a:lnTo>
                    <a:pt x="5790" y="25"/>
                  </a:lnTo>
                  <a:lnTo>
                    <a:pt x="5767" y="36"/>
                  </a:lnTo>
                  <a:lnTo>
                    <a:pt x="5742" y="46"/>
                  </a:lnTo>
                  <a:lnTo>
                    <a:pt x="5716" y="56"/>
                  </a:lnTo>
                  <a:lnTo>
                    <a:pt x="5689" y="66"/>
                  </a:lnTo>
                  <a:lnTo>
                    <a:pt x="5660" y="75"/>
                  </a:lnTo>
                  <a:lnTo>
                    <a:pt x="5630" y="82"/>
                  </a:lnTo>
                  <a:lnTo>
                    <a:pt x="5599" y="90"/>
                  </a:lnTo>
                  <a:lnTo>
                    <a:pt x="5568" y="97"/>
                  </a:lnTo>
                  <a:lnTo>
                    <a:pt x="5536" y="102"/>
                  </a:lnTo>
                  <a:lnTo>
                    <a:pt x="5502" y="107"/>
                  </a:lnTo>
                  <a:lnTo>
                    <a:pt x="5469" y="111"/>
                  </a:lnTo>
                  <a:lnTo>
                    <a:pt x="5434" y="114"/>
                  </a:lnTo>
                  <a:lnTo>
                    <a:pt x="5398" y="117"/>
                  </a:lnTo>
                  <a:lnTo>
                    <a:pt x="5362" y="118"/>
                  </a:lnTo>
                  <a:lnTo>
                    <a:pt x="5326" y="118"/>
                  </a:lnTo>
                  <a:lnTo>
                    <a:pt x="5326" y="118"/>
                  </a:lnTo>
                  <a:lnTo>
                    <a:pt x="5289" y="118"/>
                  </a:lnTo>
                  <a:lnTo>
                    <a:pt x="5254" y="117"/>
                  </a:lnTo>
                  <a:lnTo>
                    <a:pt x="5219" y="114"/>
                  </a:lnTo>
                  <a:lnTo>
                    <a:pt x="5185" y="112"/>
                  </a:lnTo>
                  <a:lnTo>
                    <a:pt x="5151" y="107"/>
                  </a:lnTo>
                  <a:lnTo>
                    <a:pt x="5118" y="102"/>
                  </a:lnTo>
                  <a:lnTo>
                    <a:pt x="5085" y="97"/>
                  </a:lnTo>
                  <a:lnTo>
                    <a:pt x="5055" y="90"/>
                  </a:lnTo>
                  <a:lnTo>
                    <a:pt x="5024" y="83"/>
                  </a:lnTo>
                  <a:lnTo>
                    <a:pt x="4995" y="76"/>
                  </a:lnTo>
                  <a:lnTo>
                    <a:pt x="4967" y="67"/>
                  </a:lnTo>
                  <a:lnTo>
                    <a:pt x="4939" y="57"/>
                  </a:lnTo>
                  <a:lnTo>
                    <a:pt x="4913" y="48"/>
                  </a:lnTo>
                  <a:lnTo>
                    <a:pt x="4888" y="38"/>
                  </a:lnTo>
                  <a:lnTo>
                    <a:pt x="4864" y="27"/>
                  </a:lnTo>
                  <a:lnTo>
                    <a:pt x="4843" y="15"/>
                  </a:lnTo>
                  <a:lnTo>
                    <a:pt x="4843" y="15"/>
                  </a:lnTo>
                  <a:lnTo>
                    <a:pt x="4821" y="27"/>
                  </a:lnTo>
                  <a:lnTo>
                    <a:pt x="4797" y="38"/>
                  </a:lnTo>
                  <a:lnTo>
                    <a:pt x="4772" y="48"/>
                  </a:lnTo>
                  <a:lnTo>
                    <a:pt x="4746" y="57"/>
                  </a:lnTo>
                  <a:lnTo>
                    <a:pt x="4718" y="67"/>
                  </a:lnTo>
                  <a:lnTo>
                    <a:pt x="4690" y="76"/>
                  </a:lnTo>
                  <a:lnTo>
                    <a:pt x="4661" y="83"/>
                  </a:lnTo>
                  <a:lnTo>
                    <a:pt x="4631" y="90"/>
                  </a:lnTo>
                  <a:lnTo>
                    <a:pt x="4600" y="97"/>
                  </a:lnTo>
                  <a:lnTo>
                    <a:pt x="4567" y="102"/>
                  </a:lnTo>
                  <a:lnTo>
                    <a:pt x="4534" y="107"/>
                  </a:lnTo>
                  <a:lnTo>
                    <a:pt x="4501" y="112"/>
                  </a:lnTo>
                  <a:lnTo>
                    <a:pt x="4467" y="114"/>
                  </a:lnTo>
                  <a:lnTo>
                    <a:pt x="4431" y="117"/>
                  </a:lnTo>
                  <a:lnTo>
                    <a:pt x="4396" y="118"/>
                  </a:lnTo>
                  <a:lnTo>
                    <a:pt x="4359" y="118"/>
                  </a:lnTo>
                  <a:lnTo>
                    <a:pt x="4359" y="118"/>
                  </a:lnTo>
                  <a:lnTo>
                    <a:pt x="4323" y="118"/>
                  </a:lnTo>
                  <a:lnTo>
                    <a:pt x="4287" y="117"/>
                  </a:lnTo>
                  <a:lnTo>
                    <a:pt x="4252" y="114"/>
                  </a:lnTo>
                  <a:lnTo>
                    <a:pt x="4219" y="112"/>
                  </a:lnTo>
                  <a:lnTo>
                    <a:pt x="4185" y="107"/>
                  </a:lnTo>
                  <a:lnTo>
                    <a:pt x="4152" y="102"/>
                  </a:lnTo>
                  <a:lnTo>
                    <a:pt x="4120" y="97"/>
                  </a:lnTo>
                  <a:lnTo>
                    <a:pt x="4088" y="90"/>
                  </a:lnTo>
                  <a:lnTo>
                    <a:pt x="4057" y="83"/>
                  </a:lnTo>
                  <a:lnTo>
                    <a:pt x="4029" y="76"/>
                  </a:lnTo>
                  <a:lnTo>
                    <a:pt x="4001" y="67"/>
                  </a:lnTo>
                  <a:lnTo>
                    <a:pt x="3974" y="57"/>
                  </a:lnTo>
                  <a:lnTo>
                    <a:pt x="3947" y="48"/>
                  </a:lnTo>
                  <a:lnTo>
                    <a:pt x="3922" y="38"/>
                  </a:lnTo>
                  <a:lnTo>
                    <a:pt x="3898" y="27"/>
                  </a:lnTo>
                  <a:lnTo>
                    <a:pt x="3877" y="15"/>
                  </a:lnTo>
                  <a:lnTo>
                    <a:pt x="3877" y="15"/>
                  </a:lnTo>
                  <a:lnTo>
                    <a:pt x="3854" y="27"/>
                  </a:lnTo>
                  <a:lnTo>
                    <a:pt x="3831" y="38"/>
                  </a:lnTo>
                  <a:lnTo>
                    <a:pt x="3806" y="48"/>
                  </a:lnTo>
                  <a:lnTo>
                    <a:pt x="3780" y="57"/>
                  </a:lnTo>
                  <a:lnTo>
                    <a:pt x="3753" y="67"/>
                  </a:lnTo>
                  <a:lnTo>
                    <a:pt x="3724" y="76"/>
                  </a:lnTo>
                  <a:lnTo>
                    <a:pt x="3695" y="83"/>
                  </a:lnTo>
                  <a:lnTo>
                    <a:pt x="3664" y="90"/>
                  </a:lnTo>
                  <a:lnTo>
                    <a:pt x="3634" y="97"/>
                  </a:lnTo>
                  <a:lnTo>
                    <a:pt x="3601" y="102"/>
                  </a:lnTo>
                  <a:lnTo>
                    <a:pt x="3569" y="107"/>
                  </a:lnTo>
                  <a:lnTo>
                    <a:pt x="3535" y="112"/>
                  </a:lnTo>
                  <a:lnTo>
                    <a:pt x="3500" y="114"/>
                  </a:lnTo>
                  <a:lnTo>
                    <a:pt x="3465" y="117"/>
                  </a:lnTo>
                  <a:lnTo>
                    <a:pt x="3429" y="118"/>
                  </a:lnTo>
                  <a:lnTo>
                    <a:pt x="3393" y="118"/>
                  </a:lnTo>
                  <a:lnTo>
                    <a:pt x="3393" y="118"/>
                  </a:lnTo>
                  <a:lnTo>
                    <a:pt x="3357" y="118"/>
                  </a:lnTo>
                  <a:lnTo>
                    <a:pt x="3321" y="117"/>
                  </a:lnTo>
                  <a:lnTo>
                    <a:pt x="3286" y="114"/>
                  </a:lnTo>
                  <a:lnTo>
                    <a:pt x="3252" y="112"/>
                  </a:lnTo>
                  <a:lnTo>
                    <a:pt x="3218" y="107"/>
                  </a:lnTo>
                  <a:lnTo>
                    <a:pt x="3185" y="102"/>
                  </a:lnTo>
                  <a:lnTo>
                    <a:pt x="3154" y="97"/>
                  </a:lnTo>
                  <a:lnTo>
                    <a:pt x="3122" y="90"/>
                  </a:lnTo>
                  <a:lnTo>
                    <a:pt x="3092" y="83"/>
                  </a:lnTo>
                  <a:lnTo>
                    <a:pt x="3062" y="76"/>
                  </a:lnTo>
                  <a:lnTo>
                    <a:pt x="3034" y="67"/>
                  </a:lnTo>
                  <a:lnTo>
                    <a:pt x="3007" y="57"/>
                  </a:lnTo>
                  <a:lnTo>
                    <a:pt x="2980" y="48"/>
                  </a:lnTo>
                  <a:lnTo>
                    <a:pt x="2957" y="38"/>
                  </a:lnTo>
                  <a:lnTo>
                    <a:pt x="2933" y="27"/>
                  </a:lnTo>
                  <a:lnTo>
                    <a:pt x="2911" y="15"/>
                  </a:lnTo>
                  <a:lnTo>
                    <a:pt x="2911" y="15"/>
                  </a:lnTo>
                  <a:lnTo>
                    <a:pt x="2888" y="27"/>
                  </a:lnTo>
                  <a:lnTo>
                    <a:pt x="2865" y="38"/>
                  </a:lnTo>
                  <a:lnTo>
                    <a:pt x="2840" y="48"/>
                  </a:lnTo>
                  <a:lnTo>
                    <a:pt x="2814" y="57"/>
                  </a:lnTo>
                  <a:lnTo>
                    <a:pt x="2787" y="67"/>
                  </a:lnTo>
                  <a:lnTo>
                    <a:pt x="2758" y="76"/>
                  </a:lnTo>
                  <a:lnTo>
                    <a:pt x="2729" y="83"/>
                  </a:lnTo>
                  <a:lnTo>
                    <a:pt x="2698" y="90"/>
                  </a:lnTo>
                  <a:lnTo>
                    <a:pt x="2667" y="97"/>
                  </a:lnTo>
                  <a:lnTo>
                    <a:pt x="2635" y="102"/>
                  </a:lnTo>
                  <a:lnTo>
                    <a:pt x="2603" y="107"/>
                  </a:lnTo>
                  <a:lnTo>
                    <a:pt x="2569" y="112"/>
                  </a:lnTo>
                  <a:lnTo>
                    <a:pt x="2534" y="114"/>
                  </a:lnTo>
                  <a:lnTo>
                    <a:pt x="2499" y="117"/>
                  </a:lnTo>
                  <a:lnTo>
                    <a:pt x="2463" y="118"/>
                  </a:lnTo>
                  <a:lnTo>
                    <a:pt x="2427" y="118"/>
                  </a:lnTo>
                  <a:lnTo>
                    <a:pt x="2427" y="118"/>
                  </a:lnTo>
                  <a:lnTo>
                    <a:pt x="2391" y="118"/>
                  </a:lnTo>
                  <a:lnTo>
                    <a:pt x="2355" y="117"/>
                  </a:lnTo>
                  <a:lnTo>
                    <a:pt x="2321" y="114"/>
                  </a:lnTo>
                  <a:lnTo>
                    <a:pt x="2286" y="112"/>
                  </a:lnTo>
                  <a:lnTo>
                    <a:pt x="2252" y="107"/>
                  </a:lnTo>
                  <a:lnTo>
                    <a:pt x="2219" y="102"/>
                  </a:lnTo>
                  <a:lnTo>
                    <a:pt x="2188" y="97"/>
                  </a:lnTo>
                  <a:lnTo>
                    <a:pt x="2156" y="90"/>
                  </a:lnTo>
                  <a:lnTo>
                    <a:pt x="2126" y="83"/>
                  </a:lnTo>
                  <a:lnTo>
                    <a:pt x="2096" y="76"/>
                  </a:lnTo>
                  <a:lnTo>
                    <a:pt x="2068" y="67"/>
                  </a:lnTo>
                  <a:lnTo>
                    <a:pt x="2041" y="57"/>
                  </a:lnTo>
                  <a:lnTo>
                    <a:pt x="2015" y="48"/>
                  </a:lnTo>
                  <a:lnTo>
                    <a:pt x="1990" y="38"/>
                  </a:lnTo>
                  <a:lnTo>
                    <a:pt x="1967" y="27"/>
                  </a:lnTo>
                  <a:lnTo>
                    <a:pt x="1944" y="15"/>
                  </a:lnTo>
                  <a:lnTo>
                    <a:pt x="1944" y="15"/>
                  </a:lnTo>
                  <a:lnTo>
                    <a:pt x="1922" y="27"/>
                  </a:lnTo>
                  <a:lnTo>
                    <a:pt x="1898" y="38"/>
                  </a:lnTo>
                  <a:lnTo>
                    <a:pt x="1873" y="48"/>
                  </a:lnTo>
                  <a:lnTo>
                    <a:pt x="1848" y="57"/>
                  </a:lnTo>
                  <a:lnTo>
                    <a:pt x="1821" y="67"/>
                  </a:lnTo>
                  <a:lnTo>
                    <a:pt x="1792" y="76"/>
                  </a:lnTo>
                  <a:lnTo>
                    <a:pt x="1763" y="83"/>
                  </a:lnTo>
                  <a:lnTo>
                    <a:pt x="1733" y="90"/>
                  </a:lnTo>
                  <a:lnTo>
                    <a:pt x="1701" y="97"/>
                  </a:lnTo>
                  <a:lnTo>
                    <a:pt x="1669" y="102"/>
                  </a:lnTo>
                  <a:lnTo>
                    <a:pt x="1636" y="107"/>
                  </a:lnTo>
                  <a:lnTo>
                    <a:pt x="1602" y="112"/>
                  </a:lnTo>
                  <a:lnTo>
                    <a:pt x="1568" y="114"/>
                  </a:lnTo>
                  <a:lnTo>
                    <a:pt x="1533" y="117"/>
                  </a:lnTo>
                  <a:lnTo>
                    <a:pt x="1497" y="118"/>
                  </a:lnTo>
                  <a:lnTo>
                    <a:pt x="1461" y="118"/>
                  </a:lnTo>
                  <a:lnTo>
                    <a:pt x="1461" y="118"/>
                  </a:lnTo>
                  <a:lnTo>
                    <a:pt x="1424" y="118"/>
                  </a:lnTo>
                  <a:lnTo>
                    <a:pt x="1390" y="117"/>
                  </a:lnTo>
                  <a:lnTo>
                    <a:pt x="1355" y="114"/>
                  </a:lnTo>
                  <a:lnTo>
                    <a:pt x="1320" y="112"/>
                  </a:lnTo>
                  <a:lnTo>
                    <a:pt x="1286" y="107"/>
                  </a:lnTo>
                  <a:lnTo>
                    <a:pt x="1253" y="102"/>
                  </a:lnTo>
                  <a:lnTo>
                    <a:pt x="1221" y="97"/>
                  </a:lnTo>
                  <a:lnTo>
                    <a:pt x="1190" y="90"/>
                  </a:lnTo>
                  <a:lnTo>
                    <a:pt x="1160" y="83"/>
                  </a:lnTo>
                  <a:lnTo>
                    <a:pt x="1130" y="76"/>
                  </a:lnTo>
                  <a:lnTo>
                    <a:pt x="1102" y="67"/>
                  </a:lnTo>
                  <a:lnTo>
                    <a:pt x="1075" y="57"/>
                  </a:lnTo>
                  <a:lnTo>
                    <a:pt x="1049" y="48"/>
                  </a:lnTo>
                  <a:lnTo>
                    <a:pt x="1024" y="38"/>
                  </a:lnTo>
                  <a:lnTo>
                    <a:pt x="1001" y="27"/>
                  </a:lnTo>
                  <a:lnTo>
                    <a:pt x="978" y="15"/>
                  </a:lnTo>
                  <a:lnTo>
                    <a:pt x="978" y="15"/>
                  </a:lnTo>
                  <a:lnTo>
                    <a:pt x="956" y="27"/>
                  </a:lnTo>
                  <a:lnTo>
                    <a:pt x="932" y="38"/>
                  </a:lnTo>
                  <a:lnTo>
                    <a:pt x="907" y="48"/>
                  </a:lnTo>
                  <a:lnTo>
                    <a:pt x="881" y="57"/>
                  </a:lnTo>
                  <a:lnTo>
                    <a:pt x="854" y="67"/>
                  </a:lnTo>
                  <a:lnTo>
                    <a:pt x="825" y="76"/>
                  </a:lnTo>
                  <a:lnTo>
                    <a:pt x="796" y="83"/>
                  </a:lnTo>
                  <a:lnTo>
                    <a:pt x="767" y="90"/>
                  </a:lnTo>
                  <a:lnTo>
                    <a:pt x="735" y="97"/>
                  </a:lnTo>
                  <a:lnTo>
                    <a:pt x="702" y="102"/>
                  </a:lnTo>
                  <a:lnTo>
                    <a:pt x="670" y="107"/>
                  </a:lnTo>
                  <a:lnTo>
                    <a:pt x="636" y="112"/>
                  </a:lnTo>
                  <a:lnTo>
                    <a:pt x="602" y="114"/>
                  </a:lnTo>
                  <a:lnTo>
                    <a:pt x="566" y="117"/>
                  </a:lnTo>
                  <a:lnTo>
                    <a:pt x="531" y="118"/>
                  </a:lnTo>
                  <a:lnTo>
                    <a:pt x="494" y="118"/>
                  </a:lnTo>
                  <a:lnTo>
                    <a:pt x="494" y="118"/>
                  </a:lnTo>
                  <a:lnTo>
                    <a:pt x="458" y="118"/>
                  </a:lnTo>
                  <a:lnTo>
                    <a:pt x="424" y="117"/>
                  </a:lnTo>
                  <a:lnTo>
                    <a:pt x="388" y="114"/>
                  </a:lnTo>
                  <a:lnTo>
                    <a:pt x="354" y="112"/>
                  </a:lnTo>
                  <a:lnTo>
                    <a:pt x="320" y="107"/>
                  </a:lnTo>
                  <a:lnTo>
                    <a:pt x="287" y="102"/>
                  </a:lnTo>
                  <a:lnTo>
                    <a:pt x="255" y="97"/>
                  </a:lnTo>
                  <a:lnTo>
                    <a:pt x="223" y="90"/>
                  </a:lnTo>
                  <a:lnTo>
                    <a:pt x="194" y="83"/>
                  </a:lnTo>
                  <a:lnTo>
                    <a:pt x="164" y="76"/>
                  </a:lnTo>
                  <a:lnTo>
                    <a:pt x="136" y="67"/>
                  </a:lnTo>
                  <a:lnTo>
                    <a:pt x="109" y="57"/>
                  </a:lnTo>
                  <a:lnTo>
                    <a:pt x="83" y="48"/>
                  </a:lnTo>
                  <a:lnTo>
                    <a:pt x="58" y="38"/>
                  </a:lnTo>
                  <a:lnTo>
                    <a:pt x="34" y="27"/>
                  </a:lnTo>
                  <a:lnTo>
                    <a:pt x="12" y="15"/>
                  </a:lnTo>
                  <a:lnTo>
                    <a:pt x="12" y="15"/>
                  </a:lnTo>
                  <a:lnTo>
                    <a:pt x="0" y="20"/>
                  </a:lnTo>
                  <a:lnTo>
                    <a:pt x="0" y="14658"/>
                  </a:lnTo>
                  <a:lnTo>
                    <a:pt x="26124" y="14658"/>
                  </a:lnTo>
                  <a:close/>
                </a:path>
              </a:pathLst>
            </a:custGeom>
            <a:solidFill>
              <a:srgbClr val="3486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10" name="Freeform 9"/>
            <p:cNvSpPr>
              <a:spLocks noEditPoints="1"/>
            </p:cNvSpPr>
            <p:nvPr/>
          </p:nvSpPr>
          <p:spPr bwMode="auto">
            <a:xfrm>
              <a:off x="4728820" y="1484054"/>
              <a:ext cx="2302247" cy="1466762"/>
            </a:xfrm>
            <a:custGeom>
              <a:avLst/>
              <a:gdLst>
                <a:gd name="T0" fmla="*/ 13301 w 13937"/>
                <a:gd name="T1" fmla="*/ 2802 h 3801"/>
                <a:gd name="T2" fmla="*/ 13152 w 13937"/>
                <a:gd name="T3" fmla="*/ 1719 h 3801"/>
                <a:gd name="T4" fmla="*/ 12258 w 13937"/>
                <a:gd name="T5" fmla="*/ 1475 h 3801"/>
                <a:gd name="T6" fmla="*/ 12258 w 13937"/>
                <a:gd name="T7" fmla="*/ 2049 h 3801"/>
                <a:gd name="T8" fmla="*/ 11849 w 13937"/>
                <a:gd name="T9" fmla="*/ 2229 h 3801"/>
                <a:gd name="T10" fmla="*/ 11997 w 13937"/>
                <a:gd name="T11" fmla="*/ 3076 h 3801"/>
                <a:gd name="T12" fmla="*/ 11289 w 13937"/>
                <a:gd name="T13" fmla="*/ 2545 h 3801"/>
                <a:gd name="T14" fmla="*/ 10842 w 13937"/>
                <a:gd name="T15" fmla="*/ 2802 h 3801"/>
                <a:gd name="T16" fmla="*/ 11103 w 13937"/>
                <a:gd name="T17" fmla="*/ 3250 h 3801"/>
                <a:gd name="T18" fmla="*/ 10730 w 13937"/>
                <a:gd name="T19" fmla="*/ 3511 h 3801"/>
                <a:gd name="T20" fmla="*/ 10581 w 13937"/>
                <a:gd name="T21" fmla="*/ 3133 h 3801"/>
                <a:gd name="T22" fmla="*/ 9985 w 13937"/>
                <a:gd name="T23" fmla="*/ 2929 h 3801"/>
                <a:gd name="T24" fmla="*/ 9687 w 13937"/>
                <a:gd name="T25" fmla="*/ 2049 h 3801"/>
                <a:gd name="T26" fmla="*/ 9687 w 13937"/>
                <a:gd name="T27" fmla="*/ 895 h 3801"/>
                <a:gd name="T28" fmla="*/ 9687 w 13937"/>
                <a:gd name="T29" fmla="*/ 702 h 3801"/>
                <a:gd name="T30" fmla="*/ 9687 w 13937"/>
                <a:gd name="T31" fmla="*/ 321 h 3801"/>
                <a:gd name="T32" fmla="*/ 9091 w 13937"/>
                <a:gd name="T33" fmla="*/ 0 h 3801"/>
                <a:gd name="T34" fmla="*/ 7675 w 13937"/>
                <a:gd name="T35" fmla="*/ 470 h 3801"/>
                <a:gd name="T36" fmla="*/ 6185 w 13937"/>
                <a:gd name="T37" fmla="*/ 1248 h 3801"/>
                <a:gd name="T38" fmla="*/ 5514 w 13937"/>
                <a:gd name="T39" fmla="*/ 2049 h 3801"/>
                <a:gd name="T40" fmla="*/ 5436 w 13937"/>
                <a:gd name="T41" fmla="*/ 2009 h 3801"/>
                <a:gd name="T42" fmla="*/ 5813 w 13937"/>
                <a:gd name="T43" fmla="*/ 2802 h 3801"/>
                <a:gd name="T44" fmla="*/ 6856 w 13937"/>
                <a:gd name="T45" fmla="*/ 3133 h 3801"/>
                <a:gd name="T46" fmla="*/ 5365 w 13937"/>
                <a:gd name="T47" fmla="*/ 2929 h 3801"/>
                <a:gd name="T48" fmla="*/ 4545 w 13937"/>
                <a:gd name="T49" fmla="*/ 2441 h 3801"/>
                <a:gd name="T50" fmla="*/ 4045 w 13937"/>
                <a:gd name="T51" fmla="*/ 1287 h 3801"/>
                <a:gd name="T52" fmla="*/ 3763 w 13937"/>
                <a:gd name="T53" fmla="*/ 1141 h 3801"/>
                <a:gd name="T54" fmla="*/ 2198 w 13937"/>
                <a:gd name="T55" fmla="*/ 1871 h 3801"/>
                <a:gd name="T56" fmla="*/ 1341 w 13937"/>
                <a:gd name="T57" fmla="*/ 3133 h 3801"/>
                <a:gd name="T58" fmla="*/ 0 w 13937"/>
                <a:gd name="T59" fmla="*/ 3763 h 3801"/>
                <a:gd name="T60" fmla="*/ 3818 w 13937"/>
                <a:gd name="T61" fmla="*/ 3795 h 3801"/>
                <a:gd name="T62" fmla="*/ 3166 w 13937"/>
                <a:gd name="T63" fmla="*/ 2802 h 3801"/>
                <a:gd name="T64" fmla="*/ 4651 w 13937"/>
                <a:gd name="T65" fmla="*/ 3801 h 3801"/>
                <a:gd name="T66" fmla="*/ 13937 w 13937"/>
                <a:gd name="T67" fmla="*/ 3764 h 3801"/>
                <a:gd name="T68" fmla="*/ 13301 w 13937"/>
                <a:gd name="T69" fmla="*/ 2802 h 3801"/>
                <a:gd name="T70" fmla="*/ 8532 w 13937"/>
                <a:gd name="T71" fmla="*/ 2223 h 3801"/>
                <a:gd name="T72" fmla="*/ 7862 w 13937"/>
                <a:gd name="T73" fmla="*/ 3133 h 3801"/>
                <a:gd name="T74" fmla="*/ 8048 w 13937"/>
                <a:gd name="T75" fmla="*/ 1861 h 3801"/>
                <a:gd name="T76" fmla="*/ 9016 w 13937"/>
                <a:gd name="T77" fmla="*/ 588 h 3801"/>
                <a:gd name="T78" fmla="*/ 8830 w 13937"/>
                <a:gd name="T79" fmla="*/ 1433 h 3801"/>
                <a:gd name="T80" fmla="*/ 9202 w 13937"/>
                <a:gd name="T81" fmla="*/ 2545 h 3801"/>
                <a:gd name="T82" fmla="*/ 8532 w 13937"/>
                <a:gd name="T83" fmla="*/ 2223 h 3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37" h="3801">
                  <a:moveTo>
                    <a:pt x="13301" y="2802"/>
                  </a:moveTo>
                  <a:lnTo>
                    <a:pt x="13152" y="1719"/>
                  </a:lnTo>
                  <a:lnTo>
                    <a:pt x="12258" y="1475"/>
                  </a:lnTo>
                  <a:lnTo>
                    <a:pt x="12258" y="2049"/>
                  </a:lnTo>
                  <a:lnTo>
                    <a:pt x="11849" y="2229"/>
                  </a:lnTo>
                  <a:lnTo>
                    <a:pt x="11997" y="3076"/>
                  </a:lnTo>
                  <a:lnTo>
                    <a:pt x="11289" y="2545"/>
                  </a:lnTo>
                  <a:lnTo>
                    <a:pt x="10842" y="2802"/>
                  </a:lnTo>
                  <a:lnTo>
                    <a:pt x="11103" y="3250"/>
                  </a:lnTo>
                  <a:lnTo>
                    <a:pt x="10730" y="3511"/>
                  </a:lnTo>
                  <a:lnTo>
                    <a:pt x="10581" y="3133"/>
                  </a:lnTo>
                  <a:lnTo>
                    <a:pt x="9985" y="2929"/>
                  </a:lnTo>
                  <a:lnTo>
                    <a:pt x="9687" y="2049"/>
                  </a:lnTo>
                  <a:lnTo>
                    <a:pt x="9687" y="895"/>
                  </a:lnTo>
                  <a:lnTo>
                    <a:pt x="9687" y="702"/>
                  </a:lnTo>
                  <a:lnTo>
                    <a:pt x="9687" y="321"/>
                  </a:lnTo>
                  <a:lnTo>
                    <a:pt x="9091" y="0"/>
                  </a:lnTo>
                  <a:lnTo>
                    <a:pt x="7675" y="470"/>
                  </a:lnTo>
                  <a:lnTo>
                    <a:pt x="6185" y="1248"/>
                  </a:lnTo>
                  <a:lnTo>
                    <a:pt x="5514" y="2049"/>
                  </a:lnTo>
                  <a:lnTo>
                    <a:pt x="5436" y="2009"/>
                  </a:lnTo>
                  <a:lnTo>
                    <a:pt x="5813" y="2802"/>
                  </a:lnTo>
                  <a:lnTo>
                    <a:pt x="6856" y="3133"/>
                  </a:lnTo>
                  <a:lnTo>
                    <a:pt x="5365" y="2929"/>
                  </a:lnTo>
                  <a:lnTo>
                    <a:pt x="4545" y="2441"/>
                  </a:lnTo>
                  <a:lnTo>
                    <a:pt x="4045" y="1287"/>
                  </a:lnTo>
                  <a:lnTo>
                    <a:pt x="3763" y="1141"/>
                  </a:lnTo>
                  <a:lnTo>
                    <a:pt x="2198" y="1871"/>
                  </a:lnTo>
                  <a:lnTo>
                    <a:pt x="1341" y="3133"/>
                  </a:lnTo>
                  <a:lnTo>
                    <a:pt x="0" y="3763"/>
                  </a:lnTo>
                  <a:lnTo>
                    <a:pt x="3818" y="3795"/>
                  </a:lnTo>
                  <a:lnTo>
                    <a:pt x="3166" y="2802"/>
                  </a:lnTo>
                  <a:lnTo>
                    <a:pt x="4651" y="3801"/>
                  </a:lnTo>
                  <a:lnTo>
                    <a:pt x="13937" y="3764"/>
                  </a:lnTo>
                  <a:lnTo>
                    <a:pt x="13301" y="2802"/>
                  </a:lnTo>
                  <a:close/>
                  <a:moveTo>
                    <a:pt x="8532" y="2223"/>
                  </a:moveTo>
                  <a:lnTo>
                    <a:pt x="7862" y="3133"/>
                  </a:lnTo>
                  <a:lnTo>
                    <a:pt x="8048" y="1861"/>
                  </a:lnTo>
                  <a:lnTo>
                    <a:pt x="9016" y="588"/>
                  </a:lnTo>
                  <a:lnTo>
                    <a:pt x="8830" y="1433"/>
                  </a:lnTo>
                  <a:lnTo>
                    <a:pt x="9202" y="2545"/>
                  </a:lnTo>
                  <a:lnTo>
                    <a:pt x="8532" y="22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11" name="Freeform 10"/>
            <p:cNvSpPr>
              <a:spLocks/>
            </p:cNvSpPr>
            <p:nvPr/>
          </p:nvSpPr>
          <p:spPr bwMode="auto">
            <a:xfrm>
              <a:off x="5397791" y="1981457"/>
              <a:ext cx="463819" cy="712559"/>
            </a:xfrm>
            <a:custGeom>
              <a:avLst/>
              <a:gdLst>
                <a:gd name="T0" fmla="*/ 1320 w 2811"/>
                <a:gd name="T1" fmla="*/ 1642 h 1846"/>
                <a:gd name="T2" fmla="*/ 2811 w 2811"/>
                <a:gd name="T3" fmla="*/ 1846 h 1846"/>
                <a:gd name="T4" fmla="*/ 1768 w 2811"/>
                <a:gd name="T5" fmla="*/ 1515 h 1846"/>
                <a:gd name="T6" fmla="*/ 1391 w 2811"/>
                <a:gd name="T7" fmla="*/ 722 h 1846"/>
                <a:gd name="T8" fmla="*/ 0 w 2811"/>
                <a:gd name="T9" fmla="*/ 0 h 1846"/>
                <a:gd name="T10" fmla="*/ 500 w 2811"/>
                <a:gd name="T11" fmla="*/ 1154 h 1846"/>
                <a:gd name="T12" fmla="*/ 1320 w 2811"/>
                <a:gd name="T13" fmla="*/ 1642 h 1846"/>
              </a:gdLst>
              <a:ahLst/>
              <a:cxnLst>
                <a:cxn ang="0">
                  <a:pos x="T0" y="T1"/>
                </a:cxn>
                <a:cxn ang="0">
                  <a:pos x="T2" y="T3"/>
                </a:cxn>
                <a:cxn ang="0">
                  <a:pos x="T4" y="T5"/>
                </a:cxn>
                <a:cxn ang="0">
                  <a:pos x="T6" y="T7"/>
                </a:cxn>
                <a:cxn ang="0">
                  <a:pos x="T8" y="T9"/>
                </a:cxn>
                <a:cxn ang="0">
                  <a:pos x="T10" y="T11"/>
                </a:cxn>
                <a:cxn ang="0">
                  <a:pos x="T12" y="T13"/>
                </a:cxn>
              </a:cxnLst>
              <a:rect l="0" t="0" r="r" b="b"/>
              <a:pathLst>
                <a:path w="2811" h="1846">
                  <a:moveTo>
                    <a:pt x="1320" y="1642"/>
                  </a:moveTo>
                  <a:lnTo>
                    <a:pt x="2811" y="1846"/>
                  </a:lnTo>
                  <a:lnTo>
                    <a:pt x="1768" y="1515"/>
                  </a:lnTo>
                  <a:lnTo>
                    <a:pt x="1391" y="722"/>
                  </a:lnTo>
                  <a:lnTo>
                    <a:pt x="0" y="0"/>
                  </a:lnTo>
                  <a:lnTo>
                    <a:pt x="500" y="1154"/>
                  </a:lnTo>
                  <a:lnTo>
                    <a:pt x="1320" y="1642"/>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12" name="Freeform 11"/>
            <p:cNvSpPr>
              <a:spLocks/>
            </p:cNvSpPr>
            <p:nvPr/>
          </p:nvSpPr>
          <p:spPr bwMode="auto">
            <a:xfrm>
              <a:off x="5252103" y="2564460"/>
              <a:ext cx="245784" cy="386356"/>
            </a:xfrm>
            <a:custGeom>
              <a:avLst/>
              <a:gdLst>
                <a:gd name="T0" fmla="*/ 652 w 1485"/>
                <a:gd name="T1" fmla="*/ 993 h 999"/>
                <a:gd name="T2" fmla="*/ 1485 w 1485"/>
                <a:gd name="T3" fmla="*/ 999 h 999"/>
                <a:gd name="T4" fmla="*/ 0 w 1485"/>
                <a:gd name="T5" fmla="*/ 0 h 999"/>
                <a:gd name="T6" fmla="*/ 652 w 1485"/>
                <a:gd name="T7" fmla="*/ 993 h 999"/>
              </a:gdLst>
              <a:ahLst/>
              <a:cxnLst>
                <a:cxn ang="0">
                  <a:pos x="T0" y="T1"/>
                </a:cxn>
                <a:cxn ang="0">
                  <a:pos x="T2" y="T3"/>
                </a:cxn>
                <a:cxn ang="0">
                  <a:pos x="T4" y="T5"/>
                </a:cxn>
                <a:cxn ang="0">
                  <a:pos x="T6" y="T7"/>
                </a:cxn>
              </a:cxnLst>
              <a:rect l="0" t="0" r="r" b="b"/>
              <a:pathLst>
                <a:path w="1485" h="999">
                  <a:moveTo>
                    <a:pt x="652" y="993"/>
                  </a:moveTo>
                  <a:lnTo>
                    <a:pt x="1485" y="999"/>
                  </a:lnTo>
                  <a:lnTo>
                    <a:pt x="0" y="0"/>
                  </a:lnTo>
                  <a:lnTo>
                    <a:pt x="652" y="993"/>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13" name="Freeform 12"/>
            <p:cNvSpPr>
              <a:spLocks/>
            </p:cNvSpPr>
            <p:nvPr/>
          </p:nvSpPr>
          <p:spPr bwMode="auto">
            <a:xfrm>
              <a:off x="6028109" y="1710777"/>
              <a:ext cx="221008" cy="983241"/>
            </a:xfrm>
            <a:custGeom>
              <a:avLst/>
              <a:gdLst>
                <a:gd name="T0" fmla="*/ 1154 w 1340"/>
                <a:gd name="T1" fmla="*/ 0 h 2545"/>
                <a:gd name="T2" fmla="*/ 186 w 1340"/>
                <a:gd name="T3" fmla="*/ 1273 h 2545"/>
                <a:gd name="T4" fmla="*/ 0 w 1340"/>
                <a:gd name="T5" fmla="*/ 2545 h 2545"/>
                <a:gd name="T6" fmla="*/ 670 w 1340"/>
                <a:gd name="T7" fmla="*/ 1635 h 2545"/>
                <a:gd name="T8" fmla="*/ 1340 w 1340"/>
                <a:gd name="T9" fmla="*/ 1957 h 2545"/>
                <a:gd name="T10" fmla="*/ 968 w 1340"/>
                <a:gd name="T11" fmla="*/ 845 h 2545"/>
                <a:gd name="T12" fmla="*/ 1154 w 1340"/>
                <a:gd name="T13" fmla="*/ 0 h 2545"/>
              </a:gdLst>
              <a:ahLst/>
              <a:cxnLst>
                <a:cxn ang="0">
                  <a:pos x="T0" y="T1"/>
                </a:cxn>
                <a:cxn ang="0">
                  <a:pos x="T2" y="T3"/>
                </a:cxn>
                <a:cxn ang="0">
                  <a:pos x="T4" y="T5"/>
                </a:cxn>
                <a:cxn ang="0">
                  <a:pos x="T6" y="T7"/>
                </a:cxn>
                <a:cxn ang="0">
                  <a:pos x="T8" y="T9"/>
                </a:cxn>
                <a:cxn ang="0">
                  <a:pos x="T10" y="T11"/>
                </a:cxn>
                <a:cxn ang="0">
                  <a:pos x="T12" y="T13"/>
                </a:cxn>
              </a:cxnLst>
              <a:rect l="0" t="0" r="r" b="b"/>
              <a:pathLst>
                <a:path w="1340" h="2545">
                  <a:moveTo>
                    <a:pt x="1154" y="0"/>
                  </a:moveTo>
                  <a:lnTo>
                    <a:pt x="186" y="1273"/>
                  </a:lnTo>
                  <a:lnTo>
                    <a:pt x="0" y="2545"/>
                  </a:lnTo>
                  <a:lnTo>
                    <a:pt x="670" y="1635"/>
                  </a:lnTo>
                  <a:lnTo>
                    <a:pt x="1340" y="1957"/>
                  </a:lnTo>
                  <a:lnTo>
                    <a:pt x="968" y="845"/>
                  </a:lnTo>
                  <a:lnTo>
                    <a:pt x="1154" y="0"/>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14" name="Freeform 13"/>
            <p:cNvSpPr>
              <a:spLocks/>
            </p:cNvSpPr>
            <p:nvPr/>
          </p:nvSpPr>
          <p:spPr bwMode="auto">
            <a:xfrm>
              <a:off x="6329393" y="1831079"/>
              <a:ext cx="381561" cy="1008689"/>
            </a:xfrm>
            <a:custGeom>
              <a:avLst/>
              <a:gdLst>
                <a:gd name="T0" fmla="*/ 0 w 2310"/>
                <a:gd name="T1" fmla="*/ 0 h 2616"/>
                <a:gd name="T2" fmla="*/ 0 w 2310"/>
                <a:gd name="T3" fmla="*/ 1154 h 2616"/>
                <a:gd name="T4" fmla="*/ 298 w 2310"/>
                <a:gd name="T5" fmla="*/ 2034 h 2616"/>
                <a:gd name="T6" fmla="*/ 894 w 2310"/>
                <a:gd name="T7" fmla="*/ 2238 h 2616"/>
                <a:gd name="T8" fmla="*/ 1043 w 2310"/>
                <a:gd name="T9" fmla="*/ 2616 h 2616"/>
                <a:gd name="T10" fmla="*/ 1416 w 2310"/>
                <a:gd name="T11" fmla="*/ 2355 h 2616"/>
                <a:gd name="T12" fmla="*/ 1155 w 2310"/>
                <a:gd name="T13" fmla="*/ 1907 h 2616"/>
                <a:gd name="T14" fmla="*/ 1602 w 2310"/>
                <a:gd name="T15" fmla="*/ 1650 h 2616"/>
                <a:gd name="T16" fmla="*/ 2310 w 2310"/>
                <a:gd name="T17" fmla="*/ 2181 h 2616"/>
                <a:gd name="T18" fmla="*/ 2162 w 2310"/>
                <a:gd name="T19" fmla="*/ 1334 h 2616"/>
                <a:gd name="T20" fmla="*/ 2124 w 2310"/>
                <a:gd name="T21" fmla="*/ 1350 h 2616"/>
                <a:gd name="T22" fmla="*/ 0 w 2310"/>
                <a:gd name="T23" fmla="*/ 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0" h="2616">
                  <a:moveTo>
                    <a:pt x="0" y="0"/>
                  </a:moveTo>
                  <a:lnTo>
                    <a:pt x="0" y="1154"/>
                  </a:lnTo>
                  <a:lnTo>
                    <a:pt x="298" y="2034"/>
                  </a:lnTo>
                  <a:lnTo>
                    <a:pt x="894" y="2238"/>
                  </a:lnTo>
                  <a:lnTo>
                    <a:pt x="1043" y="2616"/>
                  </a:lnTo>
                  <a:lnTo>
                    <a:pt x="1416" y="2355"/>
                  </a:lnTo>
                  <a:lnTo>
                    <a:pt x="1155" y="1907"/>
                  </a:lnTo>
                  <a:lnTo>
                    <a:pt x="1602" y="1650"/>
                  </a:lnTo>
                  <a:lnTo>
                    <a:pt x="2310" y="2181"/>
                  </a:lnTo>
                  <a:lnTo>
                    <a:pt x="2162" y="1334"/>
                  </a:lnTo>
                  <a:lnTo>
                    <a:pt x="2124" y="1350"/>
                  </a:lnTo>
                  <a:lnTo>
                    <a:pt x="0" y="0"/>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15" name="Freeform 14"/>
            <p:cNvSpPr>
              <a:spLocks/>
            </p:cNvSpPr>
            <p:nvPr/>
          </p:nvSpPr>
          <p:spPr bwMode="auto">
            <a:xfrm>
              <a:off x="6902229" y="2148029"/>
              <a:ext cx="209115" cy="788906"/>
            </a:xfrm>
            <a:custGeom>
              <a:avLst/>
              <a:gdLst>
                <a:gd name="T0" fmla="*/ 785 w 1267"/>
                <a:gd name="T1" fmla="*/ 2045 h 2049"/>
                <a:gd name="T2" fmla="*/ 1267 w 1267"/>
                <a:gd name="T3" fmla="*/ 2049 h 2049"/>
                <a:gd name="T4" fmla="*/ 634 w 1267"/>
                <a:gd name="T5" fmla="*/ 1083 h 2049"/>
                <a:gd name="T6" fmla="*/ 634 w 1267"/>
                <a:gd name="T7" fmla="*/ 612 h 2049"/>
                <a:gd name="T8" fmla="*/ 0 w 1267"/>
                <a:gd name="T9" fmla="*/ 0 h 2049"/>
                <a:gd name="T10" fmla="*/ 149 w 1267"/>
                <a:gd name="T11" fmla="*/ 1083 h 2049"/>
                <a:gd name="T12" fmla="*/ 785 w 1267"/>
                <a:gd name="T13" fmla="*/ 2045 h 2049"/>
              </a:gdLst>
              <a:ahLst/>
              <a:cxnLst>
                <a:cxn ang="0">
                  <a:pos x="T0" y="T1"/>
                </a:cxn>
                <a:cxn ang="0">
                  <a:pos x="T2" y="T3"/>
                </a:cxn>
                <a:cxn ang="0">
                  <a:pos x="T4" y="T5"/>
                </a:cxn>
                <a:cxn ang="0">
                  <a:pos x="T6" y="T7"/>
                </a:cxn>
                <a:cxn ang="0">
                  <a:pos x="T8" y="T9"/>
                </a:cxn>
                <a:cxn ang="0">
                  <a:pos x="T10" y="T11"/>
                </a:cxn>
                <a:cxn ang="0">
                  <a:pos x="T12" y="T13"/>
                </a:cxn>
              </a:cxnLst>
              <a:rect l="0" t="0" r="r" b="b"/>
              <a:pathLst>
                <a:path w="1267" h="2049">
                  <a:moveTo>
                    <a:pt x="785" y="2045"/>
                  </a:moveTo>
                  <a:lnTo>
                    <a:pt x="1267" y="2049"/>
                  </a:lnTo>
                  <a:lnTo>
                    <a:pt x="634" y="1083"/>
                  </a:lnTo>
                  <a:lnTo>
                    <a:pt x="634" y="612"/>
                  </a:lnTo>
                  <a:lnTo>
                    <a:pt x="0" y="0"/>
                  </a:lnTo>
                  <a:lnTo>
                    <a:pt x="149" y="1083"/>
                  </a:lnTo>
                  <a:lnTo>
                    <a:pt x="785" y="2045"/>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16" name="Rectangle 15"/>
            <p:cNvSpPr/>
            <p:nvPr/>
          </p:nvSpPr>
          <p:spPr>
            <a:xfrm>
              <a:off x="4726839" y="2980552"/>
              <a:ext cx="2382523" cy="3921089"/>
            </a:xfrm>
            <a:prstGeom prst="rect">
              <a:avLst/>
            </a:prstGeom>
            <a:gradFill flip="none" rotWithShape="1">
              <a:gsLst>
                <a:gs pos="75000">
                  <a:srgbClr val="3486BE"/>
                </a:gs>
                <a:gs pos="0">
                  <a:schemeClr val="bg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chemeClr val="tx1"/>
                </a:solidFill>
              </a:endParaRPr>
            </a:p>
          </p:txBody>
        </p:sp>
        <p:sp>
          <p:nvSpPr>
            <p:cNvPr id="17" name="Freeform 16"/>
            <p:cNvSpPr>
              <a:spLocks noEditPoints="1"/>
            </p:cNvSpPr>
            <p:nvPr/>
          </p:nvSpPr>
          <p:spPr bwMode="auto">
            <a:xfrm>
              <a:off x="4726839" y="2924934"/>
              <a:ext cx="2382523" cy="3494136"/>
            </a:xfrm>
            <a:custGeom>
              <a:avLst/>
              <a:gdLst>
                <a:gd name="T0" fmla="*/ 12550 w 14420"/>
                <a:gd name="T1" fmla="*/ 0 h 12810"/>
                <a:gd name="T2" fmla="*/ 12010 w 14420"/>
                <a:gd name="T3" fmla="*/ 826 h 12810"/>
                <a:gd name="T4" fmla="*/ 11275 w 14420"/>
                <a:gd name="T5" fmla="*/ 1971 h 12810"/>
                <a:gd name="T6" fmla="*/ 10859 w 14420"/>
                <a:gd name="T7" fmla="*/ 2649 h 12810"/>
                <a:gd name="T8" fmla="*/ 10390 w 14420"/>
                <a:gd name="T9" fmla="*/ 3426 h 12810"/>
                <a:gd name="T10" fmla="*/ 9323 w 14420"/>
                <a:gd name="T11" fmla="*/ 5160 h 12810"/>
                <a:gd name="T12" fmla="*/ 9410 w 14420"/>
                <a:gd name="T13" fmla="*/ 4985 h 12810"/>
                <a:gd name="T14" fmla="*/ 9593 w 14420"/>
                <a:gd name="T15" fmla="*/ 4561 h 12810"/>
                <a:gd name="T16" fmla="*/ 9783 w 14420"/>
                <a:gd name="T17" fmla="*/ 4063 h 12810"/>
                <a:gd name="T18" fmla="*/ 10059 w 14420"/>
                <a:gd name="T19" fmla="*/ 3264 h 12810"/>
                <a:gd name="T20" fmla="*/ 10437 w 14420"/>
                <a:gd name="T21" fmla="*/ 2111 h 12810"/>
                <a:gd name="T22" fmla="*/ 10554 w 14420"/>
                <a:gd name="T23" fmla="*/ 1775 h 12810"/>
                <a:gd name="T24" fmla="*/ 10605 w 14420"/>
                <a:gd name="T25" fmla="*/ 1661 h 12810"/>
                <a:gd name="T26" fmla="*/ 10717 w 14420"/>
                <a:gd name="T27" fmla="*/ 1458 h 12810"/>
                <a:gd name="T28" fmla="*/ 11036 w 14420"/>
                <a:gd name="T29" fmla="*/ 941 h 12810"/>
                <a:gd name="T30" fmla="*/ 11429 w 14420"/>
                <a:gd name="T31" fmla="*/ 338 h 12810"/>
                <a:gd name="T32" fmla="*/ 11571 w 14420"/>
                <a:gd name="T33" fmla="*/ 129 h 12810"/>
                <a:gd name="T34" fmla="*/ 11625 w 14420"/>
                <a:gd name="T35" fmla="*/ 93 h 12810"/>
                <a:gd name="T36" fmla="*/ 11739 w 14420"/>
                <a:gd name="T37" fmla="*/ 49 h 12810"/>
                <a:gd name="T38" fmla="*/ 6196 w 14420"/>
                <a:gd name="T39" fmla="*/ 0 h 12810"/>
                <a:gd name="T40" fmla="*/ 5913 w 14420"/>
                <a:gd name="T41" fmla="*/ 2045 h 12810"/>
                <a:gd name="T42" fmla="*/ 5731 w 14420"/>
                <a:gd name="T43" fmla="*/ 2327 h 12810"/>
                <a:gd name="T44" fmla="*/ 5622 w 14420"/>
                <a:gd name="T45" fmla="*/ 2521 h 12810"/>
                <a:gd name="T46" fmla="*/ 5588 w 14420"/>
                <a:gd name="T47" fmla="*/ 2594 h 12810"/>
                <a:gd name="T48" fmla="*/ 5547 w 14420"/>
                <a:gd name="T49" fmla="*/ 2774 h 12810"/>
                <a:gd name="T50" fmla="*/ 5497 w 14420"/>
                <a:gd name="T51" fmla="*/ 3120 h 12810"/>
                <a:gd name="T52" fmla="*/ 5428 w 14420"/>
                <a:gd name="T53" fmla="*/ 3786 h 12810"/>
                <a:gd name="T54" fmla="*/ 5373 w 14420"/>
                <a:gd name="T55" fmla="*/ 4492 h 12810"/>
                <a:gd name="T56" fmla="*/ 5248 w 14420"/>
                <a:gd name="T57" fmla="*/ 3628 h 12810"/>
                <a:gd name="T58" fmla="*/ 5169 w 14420"/>
                <a:gd name="T59" fmla="*/ 3136 h 12810"/>
                <a:gd name="T60" fmla="*/ 5151 w 14420"/>
                <a:gd name="T61" fmla="*/ 3038 h 12810"/>
                <a:gd name="T62" fmla="*/ 5148 w 14420"/>
                <a:gd name="T63" fmla="*/ 2939 h 12810"/>
                <a:gd name="T64" fmla="*/ 5178 w 14420"/>
                <a:gd name="T65" fmla="*/ 2655 h 12810"/>
                <a:gd name="T66" fmla="*/ 5194 w 14420"/>
                <a:gd name="T67" fmla="*/ 2461 h 12810"/>
                <a:gd name="T68" fmla="*/ 5190 w 14420"/>
                <a:gd name="T69" fmla="*/ 2364 h 12810"/>
                <a:gd name="T70" fmla="*/ 5168 w 14420"/>
                <a:gd name="T71" fmla="*/ 2282 h 12810"/>
                <a:gd name="T72" fmla="*/ 5136 w 14420"/>
                <a:gd name="T73" fmla="*/ 2219 h 12810"/>
                <a:gd name="T74" fmla="*/ 5037 w 14420"/>
                <a:gd name="T75" fmla="*/ 1957 h 12810"/>
                <a:gd name="T76" fmla="*/ 4869 w 14420"/>
                <a:gd name="T77" fmla="*/ 1450 h 12810"/>
                <a:gd name="T78" fmla="*/ 4602 w 14420"/>
                <a:gd name="T79" fmla="*/ 0 h 12810"/>
                <a:gd name="T80" fmla="*/ 1930 w 14420"/>
                <a:gd name="T81" fmla="*/ 3025 h 12810"/>
                <a:gd name="T82" fmla="*/ 1812 w 14420"/>
                <a:gd name="T83" fmla="*/ 1925 h 12810"/>
                <a:gd name="T84" fmla="*/ 1809 w 14420"/>
                <a:gd name="T85" fmla="*/ 1474 h 12810"/>
                <a:gd name="T86" fmla="*/ 1792 w 14420"/>
                <a:gd name="T87" fmla="*/ 1376 h 12810"/>
                <a:gd name="T88" fmla="*/ 1749 w 14420"/>
                <a:gd name="T89" fmla="*/ 1234 h 12810"/>
                <a:gd name="T90" fmla="*/ 2298 w 14420"/>
                <a:gd name="T91" fmla="*/ 3454 h 12810"/>
                <a:gd name="T92" fmla="*/ 2420 w 14420"/>
                <a:gd name="T93" fmla="*/ 4268 h 12810"/>
                <a:gd name="T94" fmla="*/ 2541 w 14420"/>
                <a:gd name="T95" fmla="*/ 5135 h 12810"/>
                <a:gd name="T96" fmla="*/ 2669 w 14420"/>
                <a:gd name="T97" fmla="*/ 4897 h 12810"/>
                <a:gd name="T98" fmla="*/ 2727 w 14420"/>
                <a:gd name="T99" fmla="*/ 4761 h 12810"/>
                <a:gd name="T100" fmla="*/ 4102 w 14420"/>
                <a:gd name="T101" fmla="*/ 6719 h 12810"/>
                <a:gd name="T102" fmla="*/ 9056 w 14420"/>
                <a:gd name="T103" fmla="*/ 8056 h 12810"/>
                <a:gd name="T104" fmla="*/ 9588 w 14420"/>
                <a:gd name="T105" fmla="*/ 5738 h 12810"/>
                <a:gd name="T106" fmla="*/ 201 w 14420"/>
                <a:gd name="T107" fmla="*/ 63 h 12810"/>
                <a:gd name="T108" fmla="*/ 3750 w 14420"/>
                <a:gd name="T109" fmla="*/ 5952 h 12810"/>
                <a:gd name="T110" fmla="*/ 4027 w 14420"/>
                <a:gd name="T111" fmla="*/ 5448 h 12810"/>
                <a:gd name="T112" fmla="*/ 6228 w 14420"/>
                <a:gd name="T113" fmla="*/ 11741 h 12810"/>
                <a:gd name="T114" fmla="*/ 6832 w 14420"/>
                <a:gd name="T115" fmla="*/ 7273 h 12810"/>
                <a:gd name="T116" fmla="*/ 7638 w 14420"/>
                <a:gd name="T117" fmla="*/ 2479 h 12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20" h="12810">
                  <a:moveTo>
                    <a:pt x="13965" y="0"/>
                  </a:moveTo>
                  <a:lnTo>
                    <a:pt x="12141" y="1950"/>
                  </a:lnTo>
                  <a:lnTo>
                    <a:pt x="13285" y="0"/>
                  </a:lnTo>
                  <a:lnTo>
                    <a:pt x="12550" y="0"/>
                  </a:lnTo>
                  <a:lnTo>
                    <a:pt x="12550" y="0"/>
                  </a:lnTo>
                  <a:lnTo>
                    <a:pt x="12414" y="207"/>
                  </a:lnTo>
                  <a:lnTo>
                    <a:pt x="12229" y="489"/>
                  </a:lnTo>
                  <a:lnTo>
                    <a:pt x="12010" y="826"/>
                  </a:lnTo>
                  <a:lnTo>
                    <a:pt x="11768" y="1199"/>
                  </a:lnTo>
                  <a:lnTo>
                    <a:pt x="11519" y="1586"/>
                  </a:lnTo>
                  <a:lnTo>
                    <a:pt x="11396" y="1781"/>
                  </a:lnTo>
                  <a:lnTo>
                    <a:pt x="11275" y="1971"/>
                  </a:lnTo>
                  <a:lnTo>
                    <a:pt x="11159" y="2156"/>
                  </a:lnTo>
                  <a:lnTo>
                    <a:pt x="11050" y="2332"/>
                  </a:lnTo>
                  <a:lnTo>
                    <a:pt x="10949" y="2497"/>
                  </a:lnTo>
                  <a:lnTo>
                    <a:pt x="10859" y="2649"/>
                  </a:lnTo>
                  <a:lnTo>
                    <a:pt x="10859" y="2649"/>
                  </a:lnTo>
                  <a:lnTo>
                    <a:pt x="10752" y="2828"/>
                  </a:lnTo>
                  <a:lnTo>
                    <a:pt x="10638" y="3019"/>
                  </a:lnTo>
                  <a:lnTo>
                    <a:pt x="10390" y="3426"/>
                  </a:lnTo>
                  <a:lnTo>
                    <a:pt x="10135" y="3844"/>
                  </a:lnTo>
                  <a:lnTo>
                    <a:pt x="9888" y="4246"/>
                  </a:lnTo>
                  <a:lnTo>
                    <a:pt x="9487" y="4895"/>
                  </a:lnTo>
                  <a:lnTo>
                    <a:pt x="9323" y="5160"/>
                  </a:lnTo>
                  <a:lnTo>
                    <a:pt x="9323" y="5160"/>
                  </a:lnTo>
                  <a:lnTo>
                    <a:pt x="9345" y="5119"/>
                  </a:lnTo>
                  <a:lnTo>
                    <a:pt x="9367" y="5077"/>
                  </a:lnTo>
                  <a:lnTo>
                    <a:pt x="9410" y="4985"/>
                  </a:lnTo>
                  <a:lnTo>
                    <a:pt x="9455" y="4888"/>
                  </a:lnTo>
                  <a:lnTo>
                    <a:pt x="9501" y="4785"/>
                  </a:lnTo>
                  <a:lnTo>
                    <a:pt x="9547" y="4675"/>
                  </a:lnTo>
                  <a:lnTo>
                    <a:pt x="9593" y="4561"/>
                  </a:lnTo>
                  <a:lnTo>
                    <a:pt x="9640" y="4442"/>
                  </a:lnTo>
                  <a:lnTo>
                    <a:pt x="9688" y="4319"/>
                  </a:lnTo>
                  <a:lnTo>
                    <a:pt x="9735" y="4193"/>
                  </a:lnTo>
                  <a:lnTo>
                    <a:pt x="9783" y="4063"/>
                  </a:lnTo>
                  <a:lnTo>
                    <a:pt x="9830" y="3931"/>
                  </a:lnTo>
                  <a:lnTo>
                    <a:pt x="9876" y="3798"/>
                  </a:lnTo>
                  <a:lnTo>
                    <a:pt x="9969" y="3530"/>
                  </a:lnTo>
                  <a:lnTo>
                    <a:pt x="10059" y="3264"/>
                  </a:lnTo>
                  <a:lnTo>
                    <a:pt x="10145" y="3003"/>
                  </a:lnTo>
                  <a:lnTo>
                    <a:pt x="10228" y="2752"/>
                  </a:lnTo>
                  <a:lnTo>
                    <a:pt x="10374" y="2302"/>
                  </a:lnTo>
                  <a:lnTo>
                    <a:pt x="10437" y="2111"/>
                  </a:lnTo>
                  <a:lnTo>
                    <a:pt x="10491" y="1950"/>
                  </a:lnTo>
                  <a:lnTo>
                    <a:pt x="10515" y="1883"/>
                  </a:lnTo>
                  <a:lnTo>
                    <a:pt x="10535" y="1824"/>
                  </a:lnTo>
                  <a:lnTo>
                    <a:pt x="10554" y="1775"/>
                  </a:lnTo>
                  <a:lnTo>
                    <a:pt x="10569" y="1737"/>
                  </a:lnTo>
                  <a:lnTo>
                    <a:pt x="10569" y="1737"/>
                  </a:lnTo>
                  <a:lnTo>
                    <a:pt x="10585" y="1701"/>
                  </a:lnTo>
                  <a:lnTo>
                    <a:pt x="10605" y="1661"/>
                  </a:lnTo>
                  <a:lnTo>
                    <a:pt x="10629" y="1616"/>
                  </a:lnTo>
                  <a:lnTo>
                    <a:pt x="10655" y="1567"/>
                  </a:lnTo>
                  <a:lnTo>
                    <a:pt x="10684" y="1515"/>
                  </a:lnTo>
                  <a:lnTo>
                    <a:pt x="10717" y="1458"/>
                  </a:lnTo>
                  <a:lnTo>
                    <a:pt x="10788" y="1338"/>
                  </a:lnTo>
                  <a:lnTo>
                    <a:pt x="10866" y="1210"/>
                  </a:lnTo>
                  <a:lnTo>
                    <a:pt x="10950" y="1076"/>
                  </a:lnTo>
                  <a:lnTo>
                    <a:pt x="11036" y="941"/>
                  </a:lnTo>
                  <a:lnTo>
                    <a:pt x="11122" y="806"/>
                  </a:lnTo>
                  <a:lnTo>
                    <a:pt x="11207" y="675"/>
                  </a:lnTo>
                  <a:lnTo>
                    <a:pt x="11289" y="552"/>
                  </a:lnTo>
                  <a:lnTo>
                    <a:pt x="11429" y="338"/>
                  </a:lnTo>
                  <a:lnTo>
                    <a:pt x="11526" y="192"/>
                  </a:lnTo>
                  <a:lnTo>
                    <a:pt x="11563" y="139"/>
                  </a:lnTo>
                  <a:lnTo>
                    <a:pt x="11563" y="139"/>
                  </a:lnTo>
                  <a:lnTo>
                    <a:pt x="11571" y="129"/>
                  </a:lnTo>
                  <a:lnTo>
                    <a:pt x="11581" y="121"/>
                  </a:lnTo>
                  <a:lnTo>
                    <a:pt x="11593" y="111"/>
                  </a:lnTo>
                  <a:lnTo>
                    <a:pt x="11608" y="102"/>
                  </a:lnTo>
                  <a:lnTo>
                    <a:pt x="11625" y="93"/>
                  </a:lnTo>
                  <a:lnTo>
                    <a:pt x="11644" y="85"/>
                  </a:lnTo>
                  <a:lnTo>
                    <a:pt x="11666" y="75"/>
                  </a:lnTo>
                  <a:lnTo>
                    <a:pt x="11688" y="66"/>
                  </a:lnTo>
                  <a:lnTo>
                    <a:pt x="11739" y="49"/>
                  </a:lnTo>
                  <a:lnTo>
                    <a:pt x="11795" y="32"/>
                  </a:lnTo>
                  <a:lnTo>
                    <a:pt x="11856" y="16"/>
                  </a:lnTo>
                  <a:lnTo>
                    <a:pt x="11920" y="0"/>
                  </a:lnTo>
                  <a:lnTo>
                    <a:pt x="6196" y="0"/>
                  </a:lnTo>
                  <a:lnTo>
                    <a:pt x="5952" y="944"/>
                  </a:lnTo>
                  <a:lnTo>
                    <a:pt x="5952" y="1988"/>
                  </a:lnTo>
                  <a:lnTo>
                    <a:pt x="5952" y="1988"/>
                  </a:lnTo>
                  <a:lnTo>
                    <a:pt x="5913" y="2045"/>
                  </a:lnTo>
                  <a:lnTo>
                    <a:pt x="5870" y="2108"/>
                  </a:lnTo>
                  <a:lnTo>
                    <a:pt x="5818" y="2188"/>
                  </a:lnTo>
                  <a:lnTo>
                    <a:pt x="5760" y="2279"/>
                  </a:lnTo>
                  <a:lnTo>
                    <a:pt x="5731" y="2327"/>
                  </a:lnTo>
                  <a:lnTo>
                    <a:pt x="5701" y="2376"/>
                  </a:lnTo>
                  <a:lnTo>
                    <a:pt x="5674" y="2425"/>
                  </a:lnTo>
                  <a:lnTo>
                    <a:pt x="5647" y="2474"/>
                  </a:lnTo>
                  <a:lnTo>
                    <a:pt x="5622" y="2521"/>
                  </a:lnTo>
                  <a:lnTo>
                    <a:pt x="5599" y="2568"/>
                  </a:lnTo>
                  <a:lnTo>
                    <a:pt x="5599" y="2568"/>
                  </a:lnTo>
                  <a:lnTo>
                    <a:pt x="5594" y="2580"/>
                  </a:lnTo>
                  <a:lnTo>
                    <a:pt x="5588" y="2594"/>
                  </a:lnTo>
                  <a:lnTo>
                    <a:pt x="5578" y="2629"/>
                  </a:lnTo>
                  <a:lnTo>
                    <a:pt x="5567" y="2670"/>
                  </a:lnTo>
                  <a:lnTo>
                    <a:pt x="5557" y="2719"/>
                  </a:lnTo>
                  <a:lnTo>
                    <a:pt x="5547" y="2774"/>
                  </a:lnTo>
                  <a:lnTo>
                    <a:pt x="5536" y="2833"/>
                  </a:lnTo>
                  <a:lnTo>
                    <a:pt x="5526" y="2899"/>
                  </a:lnTo>
                  <a:lnTo>
                    <a:pt x="5516" y="2968"/>
                  </a:lnTo>
                  <a:lnTo>
                    <a:pt x="5497" y="3120"/>
                  </a:lnTo>
                  <a:lnTo>
                    <a:pt x="5478" y="3281"/>
                  </a:lnTo>
                  <a:lnTo>
                    <a:pt x="5460" y="3450"/>
                  </a:lnTo>
                  <a:lnTo>
                    <a:pt x="5443" y="3620"/>
                  </a:lnTo>
                  <a:lnTo>
                    <a:pt x="5428" y="3786"/>
                  </a:lnTo>
                  <a:lnTo>
                    <a:pt x="5414" y="3946"/>
                  </a:lnTo>
                  <a:lnTo>
                    <a:pt x="5392" y="4225"/>
                  </a:lnTo>
                  <a:lnTo>
                    <a:pt x="5378" y="4419"/>
                  </a:lnTo>
                  <a:lnTo>
                    <a:pt x="5373" y="4492"/>
                  </a:lnTo>
                  <a:lnTo>
                    <a:pt x="5373" y="4492"/>
                  </a:lnTo>
                  <a:lnTo>
                    <a:pt x="5346" y="4304"/>
                  </a:lnTo>
                  <a:lnTo>
                    <a:pt x="5284" y="3872"/>
                  </a:lnTo>
                  <a:lnTo>
                    <a:pt x="5248" y="3628"/>
                  </a:lnTo>
                  <a:lnTo>
                    <a:pt x="5214" y="3399"/>
                  </a:lnTo>
                  <a:lnTo>
                    <a:pt x="5197" y="3297"/>
                  </a:lnTo>
                  <a:lnTo>
                    <a:pt x="5182" y="3209"/>
                  </a:lnTo>
                  <a:lnTo>
                    <a:pt x="5169" y="3136"/>
                  </a:lnTo>
                  <a:lnTo>
                    <a:pt x="5159" y="3083"/>
                  </a:lnTo>
                  <a:lnTo>
                    <a:pt x="5159" y="3083"/>
                  </a:lnTo>
                  <a:lnTo>
                    <a:pt x="5155" y="3061"/>
                  </a:lnTo>
                  <a:lnTo>
                    <a:pt x="5151" y="3038"/>
                  </a:lnTo>
                  <a:lnTo>
                    <a:pt x="5149" y="3015"/>
                  </a:lnTo>
                  <a:lnTo>
                    <a:pt x="5148" y="2990"/>
                  </a:lnTo>
                  <a:lnTo>
                    <a:pt x="5148" y="2965"/>
                  </a:lnTo>
                  <a:lnTo>
                    <a:pt x="5148" y="2939"/>
                  </a:lnTo>
                  <a:lnTo>
                    <a:pt x="5151" y="2885"/>
                  </a:lnTo>
                  <a:lnTo>
                    <a:pt x="5157" y="2828"/>
                  </a:lnTo>
                  <a:lnTo>
                    <a:pt x="5163" y="2771"/>
                  </a:lnTo>
                  <a:lnTo>
                    <a:pt x="5178" y="2655"/>
                  </a:lnTo>
                  <a:lnTo>
                    <a:pt x="5184" y="2598"/>
                  </a:lnTo>
                  <a:lnTo>
                    <a:pt x="5190" y="2542"/>
                  </a:lnTo>
                  <a:lnTo>
                    <a:pt x="5193" y="2487"/>
                  </a:lnTo>
                  <a:lnTo>
                    <a:pt x="5194" y="2461"/>
                  </a:lnTo>
                  <a:lnTo>
                    <a:pt x="5194" y="2436"/>
                  </a:lnTo>
                  <a:lnTo>
                    <a:pt x="5194" y="2411"/>
                  </a:lnTo>
                  <a:lnTo>
                    <a:pt x="5192" y="2387"/>
                  </a:lnTo>
                  <a:lnTo>
                    <a:pt x="5190" y="2364"/>
                  </a:lnTo>
                  <a:lnTo>
                    <a:pt x="5185" y="2341"/>
                  </a:lnTo>
                  <a:lnTo>
                    <a:pt x="5181" y="2320"/>
                  </a:lnTo>
                  <a:lnTo>
                    <a:pt x="5174" y="2301"/>
                  </a:lnTo>
                  <a:lnTo>
                    <a:pt x="5168" y="2282"/>
                  </a:lnTo>
                  <a:lnTo>
                    <a:pt x="5159" y="2265"/>
                  </a:lnTo>
                  <a:lnTo>
                    <a:pt x="5159" y="2265"/>
                  </a:lnTo>
                  <a:lnTo>
                    <a:pt x="5148" y="2245"/>
                  </a:lnTo>
                  <a:lnTo>
                    <a:pt x="5136" y="2219"/>
                  </a:lnTo>
                  <a:lnTo>
                    <a:pt x="5123" y="2188"/>
                  </a:lnTo>
                  <a:lnTo>
                    <a:pt x="5108" y="2151"/>
                  </a:lnTo>
                  <a:lnTo>
                    <a:pt x="5075" y="2061"/>
                  </a:lnTo>
                  <a:lnTo>
                    <a:pt x="5037" y="1957"/>
                  </a:lnTo>
                  <a:lnTo>
                    <a:pt x="4998" y="1840"/>
                  </a:lnTo>
                  <a:lnTo>
                    <a:pt x="4955" y="1714"/>
                  </a:lnTo>
                  <a:lnTo>
                    <a:pt x="4912" y="1583"/>
                  </a:lnTo>
                  <a:lnTo>
                    <a:pt x="4869" y="1450"/>
                  </a:lnTo>
                  <a:lnTo>
                    <a:pt x="4788" y="1195"/>
                  </a:lnTo>
                  <a:lnTo>
                    <a:pt x="4720" y="977"/>
                  </a:lnTo>
                  <a:lnTo>
                    <a:pt x="4656" y="768"/>
                  </a:lnTo>
                  <a:lnTo>
                    <a:pt x="4602" y="0"/>
                  </a:lnTo>
                  <a:lnTo>
                    <a:pt x="0" y="0"/>
                  </a:lnTo>
                  <a:lnTo>
                    <a:pt x="1913" y="3171"/>
                  </a:lnTo>
                  <a:lnTo>
                    <a:pt x="1913" y="3171"/>
                  </a:lnTo>
                  <a:lnTo>
                    <a:pt x="1930" y="3025"/>
                  </a:lnTo>
                  <a:lnTo>
                    <a:pt x="1949" y="2877"/>
                  </a:lnTo>
                  <a:lnTo>
                    <a:pt x="1973" y="2709"/>
                  </a:lnTo>
                  <a:lnTo>
                    <a:pt x="1812" y="1925"/>
                  </a:lnTo>
                  <a:lnTo>
                    <a:pt x="1812" y="1925"/>
                  </a:lnTo>
                  <a:lnTo>
                    <a:pt x="1812" y="1523"/>
                  </a:lnTo>
                  <a:lnTo>
                    <a:pt x="1812" y="1523"/>
                  </a:lnTo>
                  <a:lnTo>
                    <a:pt x="1812" y="1499"/>
                  </a:lnTo>
                  <a:lnTo>
                    <a:pt x="1809" y="1474"/>
                  </a:lnTo>
                  <a:lnTo>
                    <a:pt x="1806" y="1449"/>
                  </a:lnTo>
                  <a:lnTo>
                    <a:pt x="1802" y="1424"/>
                  </a:lnTo>
                  <a:lnTo>
                    <a:pt x="1798" y="1400"/>
                  </a:lnTo>
                  <a:lnTo>
                    <a:pt x="1792" y="1376"/>
                  </a:lnTo>
                  <a:lnTo>
                    <a:pt x="1780" y="1331"/>
                  </a:lnTo>
                  <a:lnTo>
                    <a:pt x="1769" y="1291"/>
                  </a:lnTo>
                  <a:lnTo>
                    <a:pt x="1758" y="1261"/>
                  </a:lnTo>
                  <a:lnTo>
                    <a:pt x="1749" y="1234"/>
                  </a:lnTo>
                  <a:lnTo>
                    <a:pt x="2265" y="541"/>
                  </a:lnTo>
                  <a:lnTo>
                    <a:pt x="2378" y="1359"/>
                  </a:lnTo>
                  <a:lnTo>
                    <a:pt x="2554" y="2265"/>
                  </a:lnTo>
                  <a:lnTo>
                    <a:pt x="2298" y="3454"/>
                  </a:lnTo>
                  <a:lnTo>
                    <a:pt x="2298" y="3454"/>
                  </a:lnTo>
                  <a:lnTo>
                    <a:pt x="2339" y="3710"/>
                  </a:lnTo>
                  <a:lnTo>
                    <a:pt x="2380" y="3987"/>
                  </a:lnTo>
                  <a:lnTo>
                    <a:pt x="2420" y="4268"/>
                  </a:lnTo>
                  <a:lnTo>
                    <a:pt x="2459" y="4534"/>
                  </a:lnTo>
                  <a:lnTo>
                    <a:pt x="2518" y="4961"/>
                  </a:lnTo>
                  <a:lnTo>
                    <a:pt x="2541" y="5135"/>
                  </a:lnTo>
                  <a:lnTo>
                    <a:pt x="2541" y="5135"/>
                  </a:lnTo>
                  <a:lnTo>
                    <a:pt x="2570" y="5084"/>
                  </a:lnTo>
                  <a:lnTo>
                    <a:pt x="2599" y="5032"/>
                  </a:lnTo>
                  <a:lnTo>
                    <a:pt x="2633" y="4967"/>
                  </a:lnTo>
                  <a:lnTo>
                    <a:pt x="2669" y="4897"/>
                  </a:lnTo>
                  <a:lnTo>
                    <a:pt x="2685" y="4861"/>
                  </a:lnTo>
                  <a:lnTo>
                    <a:pt x="2701" y="4826"/>
                  </a:lnTo>
                  <a:lnTo>
                    <a:pt x="2716" y="4793"/>
                  </a:lnTo>
                  <a:lnTo>
                    <a:pt x="2727" y="4761"/>
                  </a:lnTo>
                  <a:lnTo>
                    <a:pt x="2736" y="4732"/>
                  </a:lnTo>
                  <a:lnTo>
                    <a:pt x="2743" y="4707"/>
                  </a:lnTo>
                  <a:lnTo>
                    <a:pt x="3246" y="5989"/>
                  </a:lnTo>
                  <a:lnTo>
                    <a:pt x="4102" y="6719"/>
                  </a:lnTo>
                  <a:lnTo>
                    <a:pt x="4102" y="9136"/>
                  </a:lnTo>
                  <a:lnTo>
                    <a:pt x="6442" y="12810"/>
                  </a:lnTo>
                  <a:lnTo>
                    <a:pt x="7549" y="10495"/>
                  </a:lnTo>
                  <a:lnTo>
                    <a:pt x="9056" y="8056"/>
                  </a:lnTo>
                  <a:lnTo>
                    <a:pt x="7851" y="4392"/>
                  </a:lnTo>
                  <a:lnTo>
                    <a:pt x="8997" y="5486"/>
                  </a:lnTo>
                  <a:lnTo>
                    <a:pt x="9159" y="6759"/>
                  </a:lnTo>
                  <a:lnTo>
                    <a:pt x="9588" y="5738"/>
                  </a:lnTo>
                  <a:lnTo>
                    <a:pt x="10141" y="4027"/>
                  </a:lnTo>
                  <a:lnTo>
                    <a:pt x="14420" y="0"/>
                  </a:lnTo>
                  <a:lnTo>
                    <a:pt x="13965" y="0"/>
                  </a:lnTo>
                  <a:close/>
                  <a:moveTo>
                    <a:pt x="201" y="63"/>
                  </a:moveTo>
                  <a:lnTo>
                    <a:pt x="919" y="201"/>
                  </a:lnTo>
                  <a:lnTo>
                    <a:pt x="1635" y="2265"/>
                  </a:lnTo>
                  <a:lnTo>
                    <a:pt x="201" y="63"/>
                  </a:lnTo>
                  <a:close/>
                  <a:moveTo>
                    <a:pt x="3750" y="5952"/>
                  </a:moveTo>
                  <a:lnTo>
                    <a:pt x="3359" y="5839"/>
                  </a:lnTo>
                  <a:lnTo>
                    <a:pt x="3284" y="5448"/>
                  </a:lnTo>
                  <a:lnTo>
                    <a:pt x="3284" y="5411"/>
                  </a:lnTo>
                  <a:lnTo>
                    <a:pt x="4027" y="5448"/>
                  </a:lnTo>
                  <a:lnTo>
                    <a:pt x="5058" y="7903"/>
                  </a:lnTo>
                  <a:lnTo>
                    <a:pt x="3750" y="5952"/>
                  </a:lnTo>
                  <a:close/>
                  <a:moveTo>
                    <a:pt x="6228" y="10570"/>
                  </a:moveTo>
                  <a:lnTo>
                    <a:pt x="6228" y="11741"/>
                  </a:lnTo>
                  <a:lnTo>
                    <a:pt x="5624" y="9437"/>
                  </a:lnTo>
                  <a:lnTo>
                    <a:pt x="6354" y="8268"/>
                  </a:lnTo>
                  <a:lnTo>
                    <a:pt x="5486" y="5814"/>
                  </a:lnTo>
                  <a:lnTo>
                    <a:pt x="6832" y="7273"/>
                  </a:lnTo>
                  <a:lnTo>
                    <a:pt x="6945" y="8594"/>
                  </a:lnTo>
                  <a:lnTo>
                    <a:pt x="6228" y="10570"/>
                  </a:lnTo>
                  <a:close/>
                  <a:moveTo>
                    <a:pt x="7638" y="3272"/>
                  </a:moveTo>
                  <a:lnTo>
                    <a:pt x="7638" y="2479"/>
                  </a:lnTo>
                  <a:lnTo>
                    <a:pt x="8505" y="201"/>
                  </a:lnTo>
                  <a:lnTo>
                    <a:pt x="9450" y="201"/>
                  </a:lnTo>
                  <a:lnTo>
                    <a:pt x="7638" y="3272"/>
                  </a:lnTo>
                  <a:close/>
                </a:path>
              </a:pathLst>
            </a:custGeom>
            <a:solidFill>
              <a:srgbClr val="63B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18" name="Freeform 17"/>
            <p:cNvSpPr>
              <a:spLocks/>
            </p:cNvSpPr>
            <p:nvPr/>
          </p:nvSpPr>
          <p:spPr bwMode="auto">
            <a:xfrm>
              <a:off x="4760535" y="2942928"/>
              <a:ext cx="236865" cy="600351"/>
            </a:xfrm>
            <a:custGeom>
              <a:avLst/>
              <a:gdLst>
                <a:gd name="T0" fmla="*/ 0 w 1434"/>
                <a:gd name="T1" fmla="*/ 0 h 2202"/>
                <a:gd name="T2" fmla="*/ 1434 w 1434"/>
                <a:gd name="T3" fmla="*/ 2202 h 2202"/>
                <a:gd name="T4" fmla="*/ 718 w 1434"/>
                <a:gd name="T5" fmla="*/ 138 h 2202"/>
                <a:gd name="T6" fmla="*/ 0 w 1434"/>
                <a:gd name="T7" fmla="*/ 0 h 2202"/>
              </a:gdLst>
              <a:ahLst/>
              <a:cxnLst>
                <a:cxn ang="0">
                  <a:pos x="T0" y="T1"/>
                </a:cxn>
                <a:cxn ang="0">
                  <a:pos x="T2" y="T3"/>
                </a:cxn>
                <a:cxn ang="0">
                  <a:pos x="T4" y="T5"/>
                </a:cxn>
                <a:cxn ang="0">
                  <a:pos x="T6" y="T7"/>
                </a:cxn>
              </a:cxnLst>
              <a:rect l="0" t="0" r="r" b="b"/>
              <a:pathLst>
                <a:path w="1434" h="2202">
                  <a:moveTo>
                    <a:pt x="0" y="0"/>
                  </a:moveTo>
                  <a:lnTo>
                    <a:pt x="1434" y="2202"/>
                  </a:lnTo>
                  <a:lnTo>
                    <a:pt x="718" y="138"/>
                  </a:lnTo>
                  <a:lnTo>
                    <a:pt x="0" y="0"/>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19" name="Freeform 18"/>
            <p:cNvSpPr>
              <a:spLocks/>
            </p:cNvSpPr>
            <p:nvPr/>
          </p:nvSpPr>
          <p:spPr bwMode="auto">
            <a:xfrm>
              <a:off x="5016230" y="3073794"/>
              <a:ext cx="132803" cy="793379"/>
            </a:xfrm>
            <a:custGeom>
              <a:avLst/>
              <a:gdLst>
                <a:gd name="T0" fmla="*/ 629 w 805"/>
                <a:gd name="T1" fmla="*/ 818 h 2913"/>
                <a:gd name="T2" fmla="*/ 516 w 805"/>
                <a:gd name="T3" fmla="*/ 0 h 2913"/>
                <a:gd name="T4" fmla="*/ 0 w 805"/>
                <a:gd name="T5" fmla="*/ 693 h 2913"/>
                <a:gd name="T6" fmla="*/ 0 w 805"/>
                <a:gd name="T7" fmla="*/ 693 h 2913"/>
                <a:gd name="T8" fmla="*/ 9 w 805"/>
                <a:gd name="T9" fmla="*/ 720 h 2913"/>
                <a:gd name="T10" fmla="*/ 20 w 805"/>
                <a:gd name="T11" fmla="*/ 750 h 2913"/>
                <a:gd name="T12" fmla="*/ 31 w 805"/>
                <a:gd name="T13" fmla="*/ 790 h 2913"/>
                <a:gd name="T14" fmla="*/ 43 w 805"/>
                <a:gd name="T15" fmla="*/ 835 h 2913"/>
                <a:gd name="T16" fmla="*/ 49 w 805"/>
                <a:gd name="T17" fmla="*/ 859 h 2913"/>
                <a:gd name="T18" fmla="*/ 53 w 805"/>
                <a:gd name="T19" fmla="*/ 883 h 2913"/>
                <a:gd name="T20" fmla="*/ 57 w 805"/>
                <a:gd name="T21" fmla="*/ 908 h 2913"/>
                <a:gd name="T22" fmla="*/ 60 w 805"/>
                <a:gd name="T23" fmla="*/ 933 h 2913"/>
                <a:gd name="T24" fmla="*/ 63 w 805"/>
                <a:gd name="T25" fmla="*/ 958 h 2913"/>
                <a:gd name="T26" fmla="*/ 63 w 805"/>
                <a:gd name="T27" fmla="*/ 982 h 2913"/>
                <a:gd name="T28" fmla="*/ 63 w 805"/>
                <a:gd name="T29" fmla="*/ 982 h 2913"/>
                <a:gd name="T30" fmla="*/ 63 w 805"/>
                <a:gd name="T31" fmla="*/ 1384 h 2913"/>
                <a:gd name="T32" fmla="*/ 224 w 805"/>
                <a:gd name="T33" fmla="*/ 2168 h 2913"/>
                <a:gd name="T34" fmla="*/ 224 w 805"/>
                <a:gd name="T35" fmla="*/ 2168 h 2913"/>
                <a:gd name="T36" fmla="*/ 240 w 805"/>
                <a:gd name="T37" fmla="*/ 2056 h 2913"/>
                <a:gd name="T38" fmla="*/ 257 w 805"/>
                <a:gd name="T39" fmla="*/ 1954 h 2913"/>
                <a:gd name="T40" fmla="*/ 265 w 805"/>
                <a:gd name="T41" fmla="*/ 1907 h 2913"/>
                <a:gd name="T42" fmla="*/ 274 w 805"/>
                <a:gd name="T43" fmla="*/ 1865 h 2913"/>
                <a:gd name="T44" fmla="*/ 282 w 805"/>
                <a:gd name="T45" fmla="*/ 1830 h 2913"/>
                <a:gd name="T46" fmla="*/ 289 w 805"/>
                <a:gd name="T47" fmla="*/ 1800 h 2913"/>
                <a:gd name="T48" fmla="*/ 289 w 805"/>
                <a:gd name="T49" fmla="*/ 1800 h 2913"/>
                <a:gd name="T50" fmla="*/ 300 w 805"/>
                <a:gd name="T51" fmla="*/ 1766 h 2913"/>
                <a:gd name="T52" fmla="*/ 311 w 805"/>
                <a:gd name="T53" fmla="*/ 1733 h 2913"/>
                <a:gd name="T54" fmla="*/ 324 w 805"/>
                <a:gd name="T55" fmla="*/ 1699 h 2913"/>
                <a:gd name="T56" fmla="*/ 338 w 805"/>
                <a:gd name="T57" fmla="*/ 1666 h 2913"/>
                <a:gd name="T58" fmla="*/ 352 w 805"/>
                <a:gd name="T59" fmla="*/ 1634 h 2913"/>
                <a:gd name="T60" fmla="*/ 368 w 805"/>
                <a:gd name="T61" fmla="*/ 1603 h 2913"/>
                <a:gd name="T62" fmla="*/ 396 w 805"/>
                <a:gd name="T63" fmla="*/ 1545 h 2913"/>
                <a:gd name="T64" fmla="*/ 423 w 805"/>
                <a:gd name="T65" fmla="*/ 1495 h 2913"/>
                <a:gd name="T66" fmla="*/ 445 w 805"/>
                <a:gd name="T67" fmla="*/ 1456 h 2913"/>
                <a:gd name="T68" fmla="*/ 466 w 805"/>
                <a:gd name="T69" fmla="*/ 1422 h 2913"/>
                <a:gd name="T70" fmla="*/ 466 w 805"/>
                <a:gd name="T71" fmla="*/ 1422 h 2913"/>
                <a:gd name="T72" fmla="*/ 462 w 805"/>
                <a:gd name="T73" fmla="*/ 1455 h 2913"/>
                <a:gd name="T74" fmla="*/ 455 w 805"/>
                <a:gd name="T75" fmla="*/ 1544 h 2913"/>
                <a:gd name="T76" fmla="*/ 446 w 805"/>
                <a:gd name="T77" fmla="*/ 1676 h 2913"/>
                <a:gd name="T78" fmla="*/ 442 w 805"/>
                <a:gd name="T79" fmla="*/ 1752 h 2913"/>
                <a:gd name="T80" fmla="*/ 437 w 805"/>
                <a:gd name="T81" fmla="*/ 1834 h 2913"/>
                <a:gd name="T82" fmla="*/ 434 w 805"/>
                <a:gd name="T83" fmla="*/ 1919 h 2913"/>
                <a:gd name="T84" fmla="*/ 432 w 805"/>
                <a:gd name="T85" fmla="*/ 2006 h 2913"/>
                <a:gd name="T86" fmla="*/ 432 w 805"/>
                <a:gd name="T87" fmla="*/ 2092 h 2913"/>
                <a:gd name="T88" fmla="*/ 434 w 805"/>
                <a:gd name="T89" fmla="*/ 2176 h 2913"/>
                <a:gd name="T90" fmla="*/ 435 w 805"/>
                <a:gd name="T91" fmla="*/ 2216 h 2913"/>
                <a:gd name="T92" fmla="*/ 437 w 805"/>
                <a:gd name="T93" fmla="*/ 2256 h 2913"/>
                <a:gd name="T94" fmla="*/ 441 w 805"/>
                <a:gd name="T95" fmla="*/ 2293 h 2913"/>
                <a:gd name="T96" fmla="*/ 444 w 805"/>
                <a:gd name="T97" fmla="*/ 2331 h 2913"/>
                <a:gd name="T98" fmla="*/ 448 w 805"/>
                <a:gd name="T99" fmla="*/ 2364 h 2913"/>
                <a:gd name="T100" fmla="*/ 454 w 805"/>
                <a:gd name="T101" fmla="*/ 2397 h 2913"/>
                <a:gd name="T102" fmla="*/ 459 w 805"/>
                <a:gd name="T103" fmla="*/ 2426 h 2913"/>
                <a:gd name="T104" fmla="*/ 466 w 805"/>
                <a:gd name="T105" fmla="*/ 2454 h 2913"/>
                <a:gd name="T106" fmla="*/ 466 w 805"/>
                <a:gd name="T107" fmla="*/ 2454 h 2913"/>
                <a:gd name="T108" fmla="*/ 473 w 805"/>
                <a:gd name="T109" fmla="*/ 2485 h 2913"/>
                <a:gd name="T110" fmla="*/ 482 w 805"/>
                <a:gd name="T111" fmla="*/ 2524 h 2913"/>
                <a:gd name="T112" fmla="*/ 502 w 805"/>
                <a:gd name="T113" fmla="*/ 2628 h 2913"/>
                <a:gd name="T114" fmla="*/ 524 w 805"/>
                <a:gd name="T115" fmla="*/ 2760 h 2913"/>
                <a:gd name="T116" fmla="*/ 549 w 805"/>
                <a:gd name="T117" fmla="*/ 2913 h 2913"/>
                <a:gd name="T118" fmla="*/ 805 w 805"/>
                <a:gd name="T119" fmla="*/ 1724 h 2913"/>
                <a:gd name="T120" fmla="*/ 629 w 805"/>
                <a:gd name="T121" fmla="*/ 818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5" h="2913">
                  <a:moveTo>
                    <a:pt x="629" y="818"/>
                  </a:moveTo>
                  <a:lnTo>
                    <a:pt x="516" y="0"/>
                  </a:lnTo>
                  <a:lnTo>
                    <a:pt x="0" y="693"/>
                  </a:lnTo>
                  <a:lnTo>
                    <a:pt x="0" y="693"/>
                  </a:lnTo>
                  <a:lnTo>
                    <a:pt x="9" y="720"/>
                  </a:lnTo>
                  <a:lnTo>
                    <a:pt x="20" y="750"/>
                  </a:lnTo>
                  <a:lnTo>
                    <a:pt x="31" y="790"/>
                  </a:lnTo>
                  <a:lnTo>
                    <a:pt x="43" y="835"/>
                  </a:lnTo>
                  <a:lnTo>
                    <a:pt x="49" y="859"/>
                  </a:lnTo>
                  <a:lnTo>
                    <a:pt x="53" y="883"/>
                  </a:lnTo>
                  <a:lnTo>
                    <a:pt x="57" y="908"/>
                  </a:lnTo>
                  <a:lnTo>
                    <a:pt x="60" y="933"/>
                  </a:lnTo>
                  <a:lnTo>
                    <a:pt x="63" y="958"/>
                  </a:lnTo>
                  <a:lnTo>
                    <a:pt x="63" y="982"/>
                  </a:lnTo>
                  <a:lnTo>
                    <a:pt x="63" y="982"/>
                  </a:lnTo>
                  <a:lnTo>
                    <a:pt x="63" y="1384"/>
                  </a:lnTo>
                  <a:lnTo>
                    <a:pt x="224" y="2168"/>
                  </a:lnTo>
                  <a:lnTo>
                    <a:pt x="224" y="2168"/>
                  </a:lnTo>
                  <a:lnTo>
                    <a:pt x="240" y="2056"/>
                  </a:lnTo>
                  <a:lnTo>
                    <a:pt x="257" y="1954"/>
                  </a:lnTo>
                  <a:lnTo>
                    <a:pt x="265" y="1907"/>
                  </a:lnTo>
                  <a:lnTo>
                    <a:pt x="274" y="1865"/>
                  </a:lnTo>
                  <a:lnTo>
                    <a:pt x="282" y="1830"/>
                  </a:lnTo>
                  <a:lnTo>
                    <a:pt x="289" y="1800"/>
                  </a:lnTo>
                  <a:lnTo>
                    <a:pt x="289" y="1800"/>
                  </a:lnTo>
                  <a:lnTo>
                    <a:pt x="300" y="1766"/>
                  </a:lnTo>
                  <a:lnTo>
                    <a:pt x="311" y="1733"/>
                  </a:lnTo>
                  <a:lnTo>
                    <a:pt x="324" y="1699"/>
                  </a:lnTo>
                  <a:lnTo>
                    <a:pt x="338" y="1666"/>
                  </a:lnTo>
                  <a:lnTo>
                    <a:pt x="352" y="1634"/>
                  </a:lnTo>
                  <a:lnTo>
                    <a:pt x="368" y="1603"/>
                  </a:lnTo>
                  <a:lnTo>
                    <a:pt x="396" y="1545"/>
                  </a:lnTo>
                  <a:lnTo>
                    <a:pt x="423" y="1495"/>
                  </a:lnTo>
                  <a:lnTo>
                    <a:pt x="445" y="1456"/>
                  </a:lnTo>
                  <a:lnTo>
                    <a:pt x="466" y="1422"/>
                  </a:lnTo>
                  <a:lnTo>
                    <a:pt x="466" y="1422"/>
                  </a:lnTo>
                  <a:lnTo>
                    <a:pt x="462" y="1455"/>
                  </a:lnTo>
                  <a:lnTo>
                    <a:pt x="455" y="1544"/>
                  </a:lnTo>
                  <a:lnTo>
                    <a:pt x="446" y="1676"/>
                  </a:lnTo>
                  <a:lnTo>
                    <a:pt x="442" y="1752"/>
                  </a:lnTo>
                  <a:lnTo>
                    <a:pt x="437" y="1834"/>
                  </a:lnTo>
                  <a:lnTo>
                    <a:pt x="434" y="1919"/>
                  </a:lnTo>
                  <a:lnTo>
                    <a:pt x="432" y="2006"/>
                  </a:lnTo>
                  <a:lnTo>
                    <a:pt x="432" y="2092"/>
                  </a:lnTo>
                  <a:lnTo>
                    <a:pt x="434" y="2176"/>
                  </a:lnTo>
                  <a:lnTo>
                    <a:pt x="435" y="2216"/>
                  </a:lnTo>
                  <a:lnTo>
                    <a:pt x="437" y="2256"/>
                  </a:lnTo>
                  <a:lnTo>
                    <a:pt x="441" y="2293"/>
                  </a:lnTo>
                  <a:lnTo>
                    <a:pt x="444" y="2331"/>
                  </a:lnTo>
                  <a:lnTo>
                    <a:pt x="448" y="2364"/>
                  </a:lnTo>
                  <a:lnTo>
                    <a:pt x="454" y="2397"/>
                  </a:lnTo>
                  <a:lnTo>
                    <a:pt x="459" y="2426"/>
                  </a:lnTo>
                  <a:lnTo>
                    <a:pt x="466" y="2454"/>
                  </a:lnTo>
                  <a:lnTo>
                    <a:pt x="466" y="2454"/>
                  </a:lnTo>
                  <a:lnTo>
                    <a:pt x="473" y="2485"/>
                  </a:lnTo>
                  <a:lnTo>
                    <a:pt x="482" y="2524"/>
                  </a:lnTo>
                  <a:lnTo>
                    <a:pt x="502" y="2628"/>
                  </a:lnTo>
                  <a:lnTo>
                    <a:pt x="524" y="2760"/>
                  </a:lnTo>
                  <a:lnTo>
                    <a:pt x="549" y="2913"/>
                  </a:lnTo>
                  <a:lnTo>
                    <a:pt x="805" y="1724"/>
                  </a:lnTo>
                  <a:lnTo>
                    <a:pt x="629" y="818"/>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20" name="Freeform 19"/>
            <p:cNvSpPr>
              <a:spLocks/>
            </p:cNvSpPr>
            <p:nvPr/>
          </p:nvSpPr>
          <p:spPr bwMode="auto">
            <a:xfrm>
              <a:off x="5486987" y="2924934"/>
              <a:ext cx="263623" cy="1225238"/>
            </a:xfrm>
            <a:custGeom>
              <a:avLst/>
              <a:gdLst>
                <a:gd name="T0" fmla="*/ 557 w 1594"/>
                <a:gd name="T1" fmla="*/ 2265 h 4492"/>
                <a:gd name="T2" fmla="*/ 572 w 1594"/>
                <a:gd name="T3" fmla="*/ 2301 h 4492"/>
                <a:gd name="T4" fmla="*/ 583 w 1594"/>
                <a:gd name="T5" fmla="*/ 2341 h 4492"/>
                <a:gd name="T6" fmla="*/ 590 w 1594"/>
                <a:gd name="T7" fmla="*/ 2387 h 4492"/>
                <a:gd name="T8" fmla="*/ 592 w 1594"/>
                <a:gd name="T9" fmla="*/ 2436 h 4492"/>
                <a:gd name="T10" fmla="*/ 591 w 1594"/>
                <a:gd name="T11" fmla="*/ 2487 h 4492"/>
                <a:gd name="T12" fmla="*/ 582 w 1594"/>
                <a:gd name="T13" fmla="*/ 2598 h 4492"/>
                <a:gd name="T14" fmla="*/ 561 w 1594"/>
                <a:gd name="T15" fmla="*/ 2771 h 4492"/>
                <a:gd name="T16" fmla="*/ 549 w 1594"/>
                <a:gd name="T17" fmla="*/ 2885 h 4492"/>
                <a:gd name="T18" fmla="*/ 546 w 1594"/>
                <a:gd name="T19" fmla="*/ 2965 h 4492"/>
                <a:gd name="T20" fmla="*/ 547 w 1594"/>
                <a:gd name="T21" fmla="*/ 3015 h 4492"/>
                <a:gd name="T22" fmla="*/ 553 w 1594"/>
                <a:gd name="T23" fmla="*/ 3061 h 4492"/>
                <a:gd name="T24" fmla="*/ 557 w 1594"/>
                <a:gd name="T25" fmla="*/ 3083 h 4492"/>
                <a:gd name="T26" fmla="*/ 580 w 1594"/>
                <a:gd name="T27" fmla="*/ 3209 h 4492"/>
                <a:gd name="T28" fmla="*/ 612 w 1594"/>
                <a:gd name="T29" fmla="*/ 3399 h 4492"/>
                <a:gd name="T30" fmla="*/ 682 w 1594"/>
                <a:gd name="T31" fmla="*/ 3872 h 4492"/>
                <a:gd name="T32" fmla="*/ 771 w 1594"/>
                <a:gd name="T33" fmla="*/ 4492 h 4492"/>
                <a:gd name="T34" fmla="*/ 776 w 1594"/>
                <a:gd name="T35" fmla="*/ 4419 h 4492"/>
                <a:gd name="T36" fmla="*/ 812 w 1594"/>
                <a:gd name="T37" fmla="*/ 3946 h 4492"/>
                <a:gd name="T38" fmla="*/ 841 w 1594"/>
                <a:gd name="T39" fmla="*/ 3620 h 4492"/>
                <a:gd name="T40" fmla="*/ 876 w 1594"/>
                <a:gd name="T41" fmla="*/ 3281 h 4492"/>
                <a:gd name="T42" fmla="*/ 914 w 1594"/>
                <a:gd name="T43" fmla="*/ 2968 h 4492"/>
                <a:gd name="T44" fmla="*/ 934 w 1594"/>
                <a:gd name="T45" fmla="*/ 2833 h 4492"/>
                <a:gd name="T46" fmla="*/ 955 w 1594"/>
                <a:gd name="T47" fmla="*/ 2719 h 4492"/>
                <a:gd name="T48" fmla="*/ 976 w 1594"/>
                <a:gd name="T49" fmla="*/ 2629 h 4492"/>
                <a:gd name="T50" fmla="*/ 992 w 1594"/>
                <a:gd name="T51" fmla="*/ 2580 h 4492"/>
                <a:gd name="T52" fmla="*/ 997 w 1594"/>
                <a:gd name="T53" fmla="*/ 2568 h 4492"/>
                <a:gd name="T54" fmla="*/ 1045 w 1594"/>
                <a:gd name="T55" fmla="*/ 2474 h 4492"/>
                <a:gd name="T56" fmla="*/ 1099 w 1594"/>
                <a:gd name="T57" fmla="*/ 2376 h 4492"/>
                <a:gd name="T58" fmla="*/ 1158 w 1594"/>
                <a:gd name="T59" fmla="*/ 2279 h 4492"/>
                <a:gd name="T60" fmla="*/ 1268 w 1594"/>
                <a:gd name="T61" fmla="*/ 2108 h 4492"/>
                <a:gd name="T62" fmla="*/ 1350 w 1594"/>
                <a:gd name="T63" fmla="*/ 1988 h 4492"/>
                <a:gd name="T64" fmla="*/ 1594 w 1594"/>
                <a:gd name="T65" fmla="*/ 0 h 4492"/>
                <a:gd name="T66" fmla="*/ 54 w 1594"/>
                <a:gd name="T67" fmla="*/ 768 h 4492"/>
                <a:gd name="T68" fmla="*/ 118 w 1594"/>
                <a:gd name="T69" fmla="*/ 977 h 4492"/>
                <a:gd name="T70" fmla="*/ 267 w 1594"/>
                <a:gd name="T71" fmla="*/ 1450 h 4492"/>
                <a:gd name="T72" fmla="*/ 353 w 1594"/>
                <a:gd name="T73" fmla="*/ 1714 h 4492"/>
                <a:gd name="T74" fmla="*/ 435 w 1594"/>
                <a:gd name="T75" fmla="*/ 1957 h 4492"/>
                <a:gd name="T76" fmla="*/ 506 w 1594"/>
                <a:gd name="T77" fmla="*/ 2151 h 4492"/>
                <a:gd name="T78" fmla="*/ 534 w 1594"/>
                <a:gd name="T79" fmla="*/ 2219 h 4492"/>
                <a:gd name="T80" fmla="*/ 557 w 1594"/>
                <a:gd name="T81" fmla="*/ 2265 h 4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4" h="4492">
                  <a:moveTo>
                    <a:pt x="557" y="2265"/>
                  </a:moveTo>
                  <a:lnTo>
                    <a:pt x="557" y="2265"/>
                  </a:lnTo>
                  <a:lnTo>
                    <a:pt x="566" y="2282"/>
                  </a:lnTo>
                  <a:lnTo>
                    <a:pt x="572" y="2301"/>
                  </a:lnTo>
                  <a:lnTo>
                    <a:pt x="579" y="2320"/>
                  </a:lnTo>
                  <a:lnTo>
                    <a:pt x="583" y="2341"/>
                  </a:lnTo>
                  <a:lnTo>
                    <a:pt x="588" y="2364"/>
                  </a:lnTo>
                  <a:lnTo>
                    <a:pt x="590" y="2387"/>
                  </a:lnTo>
                  <a:lnTo>
                    <a:pt x="592" y="2411"/>
                  </a:lnTo>
                  <a:lnTo>
                    <a:pt x="592" y="2436"/>
                  </a:lnTo>
                  <a:lnTo>
                    <a:pt x="592" y="2461"/>
                  </a:lnTo>
                  <a:lnTo>
                    <a:pt x="591" y="2487"/>
                  </a:lnTo>
                  <a:lnTo>
                    <a:pt x="588" y="2542"/>
                  </a:lnTo>
                  <a:lnTo>
                    <a:pt x="582" y="2598"/>
                  </a:lnTo>
                  <a:lnTo>
                    <a:pt x="576" y="2655"/>
                  </a:lnTo>
                  <a:lnTo>
                    <a:pt x="561" y="2771"/>
                  </a:lnTo>
                  <a:lnTo>
                    <a:pt x="555" y="2828"/>
                  </a:lnTo>
                  <a:lnTo>
                    <a:pt x="549" y="2885"/>
                  </a:lnTo>
                  <a:lnTo>
                    <a:pt x="546" y="2939"/>
                  </a:lnTo>
                  <a:lnTo>
                    <a:pt x="546" y="2965"/>
                  </a:lnTo>
                  <a:lnTo>
                    <a:pt x="546" y="2990"/>
                  </a:lnTo>
                  <a:lnTo>
                    <a:pt x="547" y="3015"/>
                  </a:lnTo>
                  <a:lnTo>
                    <a:pt x="549" y="3038"/>
                  </a:lnTo>
                  <a:lnTo>
                    <a:pt x="553" y="3061"/>
                  </a:lnTo>
                  <a:lnTo>
                    <a:pt x="557" y="3083"/>
                  </a:lnTo>
                  <a:lnTo>
                    <a:pt x="557" y="3083"/>
                  </a:lnTo>
                  <a:lnTo>
                    <a:pt x="567" y="3136"/>
                  </a:lnTo>
                  <a:lnTo>
                    <a:pt x="580" y="3209"/>
                  </a:lnTo>
                  <a:lnTo>
                    <a:pt x="595" y="3297"/>
                  </a:lnTo>
                  <a:lnTo>
                    <a:pt x="612" y="3399"/>
                  </a:lnTo>
                  <a:lnTo>
                    <a:pt x="646" y="3628"/>
                  </a:lnTo>
                  <a:lnTo>
                    <a:pt x="682" y="3872"/>
                  </a:lnTo>
                  <a:lnTo>
                    <a:pt x="744" y="4304"/>
                  </a:lnTo>
                  <a:lnTo>
                    <a:pt x="771" y="4492"/>
                  </a:lnTo>
                  <a:lnTo>
                    <a:pt x="771" y="4492"/>
                  </a:lnTo>
                  <a:lnTo>
                    <a:pt x="776" y="4419"/>
                  </a:lnTo>
                  <a:lnTo>
                    <a:pt x="790" y="4225"/>
                  </a:lnTo>
                  <a:lnTo>
                    <a:pt x="812" y="3946"/>
                  </a:lnTo>
                  <a:lnTo>
                    <a:pt x="826" y="3786"/>
                  </a:lnTo>
                  <a:lnTo>
                    <a:pt x="841" y="3620"/>
                  </a:lnTo>
                  <a:lnTo>
                    <a:pt x="858" y="3450"/>
                  </a:lnTo>
                  <a:lnTo>
                    <a:pt x="876" y="3281"/>
                  </a:lnTo>
                  <a:lnTo>
                    <a:pt x="895" y="3120"/>
                  </a:lnTo>
                  <a:lnTo>
                    <a:pt x="914" y="2968"/>
                  </a:lnTo>
                  <a:lnTo>
                    <a:pt x="924" y="2899"/>
                  </a:lnTo>
                  <a:lnTo>
                    <a:pt x="934" y="2833"/>
                  </a:lnTo>
                  <a:lnTo>
                    <a:pt x="945" y="2774"/>
                  </a:lnTo>
                  <a:lnTo>
                    <a:pt x="955" y="2719"/>
                  </a:lnTo>
                  <a:lnTo>
                    <a:pt x="965" y="2670"/>
                  </a:lnTo>
                  <a:lnTo>
                    <a:pt x="976" y="2629"/>
                  </a:lnTo>
                  <a:lnTo>
                    <a:pt x="986" y="2594"/>
                  </a:lnTo>
                  <a:lnTo>
                    <a:pt x="992" y="2580"/>
                  </a:lnTo>
                  <a:lnTo>
                    <a:pt x="997" y="2568"/>
                  </a:lnTo>
                  <a:lnTo>
                    <a:pt x="997" y="2568"/>
                  </a:lnTo>
                  <a:lnTo>
                    <a:pt x="1020" y="2521"/>
                  </a:lnTo>
                  <a:lnTo>
                    <a:pt x="1045" y="2474"/>
                  </a:lnTo>
                  <a:lnTo>
                    <a:pt x="1072" y="2425"/>
                  </a:lnTo>
                  <a:lnTo>
                    <a:pt x="1099" y="2376"/>
                  </a:lnTo>
                  <a:lnTo>
                    <a:pt x="1129" y="2327"/>
                  </a:lnTo>
                  <a:lnTo>
                    <a:pt x="1158" y="2279"/>
                  </a:lnTo>
                  <a:lnTo>
                    <a:pt x="1216" y="2188"/>
                  </a:lnTo>
                  <a:lnTo>
                    <a:pt x="1268" y="2108"/>
                  </a:lnTo>
                  <a:lnTo>
                    <a:pt x="1311" y="2045"/>
                  </a:lnTo>
                  <a:lnTo>
                    <a:pt x="1350" y="1988"/>
                  </a:lnTo>
                  <a:lnTo>
                    <a:pt x="1350" y="944"/>
                  </a:lnTo>
                  <a:lnTo>
                    <a:pt x="1594" y="0"/>
                  </a:lnTo>
                  <a:lnTo>
                    <a:pt x="0" y="0"/>
                  </a:lnTo>
                  <a:lnTo>
                    <a:pt x="54" y="768"/>
                  </a:lnTo>
                  <a:lnTo>
                    <a:pt x="54" y="768"/>
                  </a:lnTo>
                  <a:lnTo>
                    <a:pt x="118" y="977"/>
                  </a:lnTo>
                  <a:lnTo>
                    <a:pt x="186" y="1195"/>
                  </a:lnTo>
                  <a:lnTo>
                    <a:pt x="267" y="1450"/>
                  </a:lnTo>
                  <a:lnTo>
                    <a:pt x="310" y="1583"/>
                  </a:lnTo>
                  <a:lnTo>
                    <a:pt x="353" y="1714"/>
                  </a:lnTo>
                  <a:lnTo>
                    <a:pt x="396" y="1840"/>
                  </a:lnTo>
                  <a:lnTo>
                    <a:pt x="435" y="1957"/>
                  </a:lnTo>
                  <a:lnTo>
                    <a:pt x="473" y="2061"/>
                  </a:lnTo>
                  <a:lnTo>
                    <a:pt x="506" y="2151"/>
                  </a:lnTo>
                  <a:lnTo>
                    <a:pt x="521" y="2188"/>
                  </a:lnTo>
                  <a:lnTo>
                    <a:pt x="534" y="2219"/>
                  </a:lnTo>
                  <a:lnTo>
                    <a:pt x="546" y="2245"/>
                  </a:lnTo>
                  <a:lnTo>
                    <a:pt x="557" y="2265"/>
                  </a:lnTo>
                  <a:lnTo>
                    <a:pt x="557" y="2265"/>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21" name="Freeform 20"/>
            <p:cNvSpPr>
              <a:spLocks/>
            </p:cNvSpPr>
            <p:nvPr/>
          </p:nvSpPr>
          <p:spPr bwMode="auto">
            <a:xfrm>
              <a:off x="5988466" y="2980552"/>
              <a:ext cx="299302" cy="837546"/>
            </a:xfrm>
            <a:custGeom>
              <a:avLst/>
              <a:gdLst>
                <a:gd name="T0" fmla="*/ 867 w 1812"/>
                <a:gd name="T1" fmla="*/ 0 h 3071"/>
                <a:gd name="T2" fmla="*/ 0 w 1812"/>
                <a:gd name="T3" fmla="*/ 2278 h 3071"/>
                <a:gd name="T4" fmla="*/ 0 w 1812"/>
                <a:gd name="T5" fmla="*/ 3071 h 3071"/>
                <a:gd name="T6" fmla="*/ 1812 w 1812"/>
                <a:gd name="T7" fmla="*/ 0 h 3071"/>
                <a:gd name="T8" fmla="*/ 867 w 1812"/>
                <a:gd name="T9" fmla="*/ 0 h 3071"/>
              </a:gdLst>
              <a:ahLst/>
              <a:cxnLst>
                <a:cxn ang="0">
                  <a:pos x="T0" y="T1"/>
                </a:cxn>
                <a:cxn ang="0">
                  <a:pos x="T2" y="T3"/>
                </a:cxn>
                <a:cxn ang="0">
                  <a:pos x="T4" y="T5"/>
                </a:cxn>
                <a:cxn ang="0">
                  <a:pos x="T6" y="T7"/>
                </a:cxn>
                <a:cxn ang="0">
                  <a:pos x="T8" y="T9"/>
                </a:cxn>
              </a:cxnLst>
              <a:rect l="0" t="0" r="r" b="b"/>
              <a:pathLst>
                <a:path w="1812" h="3071">
                  <a:moveTo>
                    <a:pt x="867" y="0"/>
                  </a:moveTo>
                  <a:lnTo>
                    <a:pt x="0" y="2278"/>
                  </a:lnTo>
                  <a:lnTo>
                    <a:pt x="0" y="3071"/>
                  </a:lnTo>
                  <a:lnTo>
                    <a:pt x="1812" y="0"/>
                  </a:lnTo>
                  <a:lnTo>
                    <a:pt x="867" y="0"/>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22" name="Freeform 21"/>
            <p:cNvSpPr>
              <a:spLocks/>
            </p:cNvSpPr>
            <p:nvPr/>
          </p:nvSpPr>
          <p:spPr bwMode="auto">
            <a:xfrm>
              <a:off x="6266955" y="2924934"/>
              <a:ext cx="533193" cy="1406815"/>
            </a:xfrm>
            <a:custGeom>
              <a:avLst/>
              <a:gdLst>
                <a:gd name="T0" fmla="*/ 2240 w 3227"/>
                <a:gd name="T1" fmla="*/ 139 h 5160"/>
                <a:gd name="T2" fmla="*/ 2106 w 3227"/>
                <a:gd name="T3" fmla="*/ 338 h 5160"/>
                <a:gd name="T4" fmla="*/ 1884 w 3227"/>
                <a:gd name="T5" fmla="*/ 675 h 5160"/>
                <a:gd name="T6" fmla="*/ 1713 w 3227"/>
                <a:gd name="T7" fmla="*/ 941 h 5160"/>
                <a:gd name="T8" fmla="*/ 1543 w 3227"/>
                <a:gd name="T9" fmla="*/ 1210 h 5160"/>
                <a:gd name="T10" fmla="*/ 1394 w 3227"/>
                <a:gd name="T11" fmla="*/ 1458 h 5160"/>
                <a:gd name="T12" fmla="*/ 1332 w 3227"/>
                <a:gd name="T13" fmla="*/ 1567 h 5160"/>
                <a:gd name="T14" fmla="*/ 1282 w 3227"/>
                <a:gd name="T15" fmla="*/ 1661 h 5160"/>
                <a:gd name="T16" fmla="*/ 1246 w 3227"/>
                <a:gd name="T17" fmla="*/ 1737 h 5160"/>
                <a:gd name="T18" fmla="*/ 1231 w 3227"/>
                <a:gd name="T19" fmla="*/ 1775 h 5160"/>
                <a:gd name="T20" fmla="*/ 1192 w 3227"/>
                <a:gd name="T21" fmla="*/ 1883 h 5160"/>
                <a:gd name="T22" fmla="*/ 1114 w 3227"/>
                <a:gd name="T23" fmla="*/ 2111 h 5160"/>
                <a:gd name="T24" fmla="*/ 905 w 3227"/>
                <a:gd name="T25" fmla="*/ 2752 h 5160"/>
                <a:gd name="T26" fmla="*/ 736 w 3227"/>
                <a:gd name="T27" fmla="*/ 3264 h 5160"/>
                <a:gd name="T28" fmla="*/ 553 w 3227"/>
                <a:gd name="T29" fmla="*/ 3798 h 5160"/>
                <a:gd name="T30" fmla="*/ 460 w 3227"/>
                <a:gd name="T31" fmla="*/ 4063 h 5160"/>
                <a:gd name="T32" fmla="*/ 365 w 3227"/>
                <a:gd name="T33" fmla="*/ 4319 h 5160"/>
                <a:gd name="T34" fmla="*/ 270 w 3227"/>
                <a:gd name="T35" fmla="*/ 4561 h 5160"/>
                <a:gd name="T36" fmla="*/ 178 w 3227"/>
                <a:gd name="T37" fmla="*/ 4785 h 5160"/>
                <a:gd name="T38" fmla="*/ 87 w 3227"/>
                <a:gd name="T39" fmla="*/ 4985 h 5160"/>
                <a:gd name="T40" fmla="*/ 22 w 3227"/>
                <a:gd name="T41" fmla="*/ 5119 h 5160"/>
                <a:gd name="T42" fmla="*/ 0 w 3227"/>
                <a:gd name="T43" fmla="*/ 5160 h 5160"/>
                <a:gd name="T44" fmla="*/ 565 w 3227"/>
                <a:gd name="T45" fmla="*/ 4246 h 5160"/>
                <a:gd name="T46" fmla="*/ 1067 w 3227"/>
                <a:gd name="T47" fmla="*/ 3426 h 5160"/>
                <a:gd name="T48" fmla="*/ 1429 w 3227"/>
                <a:gd name="T49" fmla="*/ 2828 h 5160"/>
                <a:gd name="T50" fmla="*/ 1536 w 3227"/>
                <a:gd name="T51" fmla="*/ 2649 h 5160"/>
                <a:gd name="T52" fmla="*/ 1727 w 3227"/>
                <a:gd name="T53" fmla="*/ 2332 h 5160"/>
                <a:gd name="T54" fmla="*/ 1952 w 3227"/>
                <a:gd name="T55" fmla="*/ 1971 h 5160"/>
                <a:gd name="T56" fmla="*/ 2196 w 3227"/>
                <a:gd name="T57" fmla="*/ 1586 h 5160"/>
                <a:gd name="T58" fmla="*/ 2687 w 3227"/>
                <a:gd name="T59" fmla="*/ 826 h 5160"/>
                <a:gd name="T60" fmla="*/ 3091 w 3227"/>
                <a:gd name="T61" fmla="*/ 207 h 5160"/>
                <a:gd name="T62" fmla="*/ 2597 w 3227"/>
                <a:gd name="T63" fmla="*/ 0 h 5160"/>
                <a:gd name="T64" fmla="*/ 2533 w 3227"/>
                <a:gd name="T65" fmla="*/ 16 h 5160"/>
                <a:gd name="T66" fmla="*/ 2416 w 3227"/>
                <a:gd name="T67" fmla="*/ 49 h 5160"/>
                <a:gd name="T68" fmla="*/ 2343 w 3227"/>
                <a:gd name="T69" fmla="*/ 75 h 5160"/>
                <a:gd name="T70" fmla="*/ 2302 w 3227"/>
                <a:gd name="T71" fmla="*/ 93 h 5160"/>
                <a:gd name="T72" fmla="*/ 2270 w 3227"/>
                <a:gd name="T73" fmla="*/ 111 h 5160"/>
                <a:gd name="T74" fmla="*/ 2248 w 3227"/>
                <a:gd name="T75" fmla="*/ 129 h 5160"/>
                <a:gd name="T76" fmla="*/ 2240 w 3227"/>
                <a:gd name="T77" fmla="*/ 139 h 5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27" h="5160">
                  <a:moveTo>
                    <a:pt x="2240" y="139"/>
                  </a:moveTo>
                  <a:lnTo>
                    <a:pt x="2240" y="139"/>
                  </a:lnTo>
                  <a:lnTo>
                    <a:pt x="2203" y="192"/>
                  </a:lnTo>
                  <a:lnTo>
                    <a:pt x="2106" y="338"/>
                  </a:lnTo>
                  <a:lnTo>
                    <a:pt x="1966" y="552"/>
                  </a:lnTo>
                  <a:lnTo>
                    <a:pt x="1884" y="675"/>
                  </a:lnTo>
                  <a:lnTo>
                    <a:pt x="1799" y="806"/>
                  </a:lnTo>
                  <a:lnTo>
                    <a:pt x="1713" y="941"/>
                  </a:lnTo>
                  <a:lnTo>
                    <a:pt x="1627" y="1076"/>
                  </a:lnTo>
                  <a:lnTo>
                    <a:pt x="1543" y="1210"/>
                  </a:lnTo>
                  <a:lnTo>
                    <a:pt x="1465" y="1338"/>
                  </a:lnTo>
                  <a:lnTo>
                    <a:pt x="1394" y="1458"/>
                  </a:lnTo>
                  <a:lnTo>
                    <a:pt x="1361" y="1515"/>
                  </a:lnTo>
                  <a:lnTo>
                    <a:pt x="1332" y="1567"/>
                  </a:lnTo>
                  <a:lnTo>
                    <a:pt x="1306" y="1616"/>
                  </a:lnTo>
                  <a:lnTo>
                    <a:pt x="1282" y="1661"/>
                  </a:lnTo>
                  <a:lnTo>
                    <a:pt x="1262" y="1701"/>
                  </a:lnTo>
                  <a:lnTo>
                    <a:pt x="1246" y="1737"/>
                  </a:lnTo>
                  <a:lnTo>
                    <a:pt x="1246" y="1737"/>
                  </a:lnTo>
                  <a:lnTo>
                    <a:pt x="1231" y="1775"/>
                  </a:lnTo>
                  <a:lnTo>
                    <a:pt x="1212" y="1824"/>
                  </a:lnTo>
                  <a:lnTo>
                    <a:pt x="1192" y="1883"/>
                  </a:lnTo>
                  <a:lnTo>
                    <a:pt x="1168" y="1950"/>
                  </a:lnTo>
                  <a:lnTo>
                    <a:pt x="1114" y="2111"/>
                  </a:lnTo>
                  <a:lnTo>
                    <a:pt x="1051" y="2302"/>
                  </a:lnTo>
                  <a:lnTo>
                    <a:pt x="905" y="2752"/>
                  </a:lnTo>
                  <a:lnTo>
                    <a:pt x="822" y="3003"/>
                  </a:lnTo>
                  <a:lnTo>
                    <a:pt x="736" y="3264"/>
                  </a:lnTo>
                  <a:lnTo>
                    <a:pt x="646" y="3530"/>
                  </a:lnTo>
                  <a:lnTo>
                    <a:pt x="553" y="3798"/>
                  </a:lnTo>
                  <a:lnTo>
                    <a:pt x="507" y="3931"/>
                  </a:lnTo>
                  <a:lnTo>
                    <a:pt x="460" y="4063"/>
                  </a:lnTo>
                  <a:lnTo>
                    <a:pt x="412" y="4193"/>
                  </a:lnTo>
                  <a:lnTo>
                    <a:pt x="365" y="4319"/>
                  </a:lnTo>
                  <a:lnTo>
                    <a:pt x="317" y="4442"/>
                  </a:lnTo>
                  <a:lnTo>
                    <a:pt x="270" y="4561"/>
                  </a:lnTo>
                  <a:lnTo>
                    <a:pt x="224" y="4675"/>
                  </a:lnTo>
                  <a:lnTo>
                    <a:pt x="178" y="4785"/>
                  </a:lnTo>
                  <a:lnTo>
                    <a:pt x="132" y="4888"/>
                  </a:lnTo>
                  <a:lnTo>
                    <a:pt x="87" y="4985"/>
                  </a:lnTo>
                  <a:lnTo>
                    <a:pt x="44" y="5077"/>
                  </a:lnTo>
                  <a:lnTo>
                    <a:pt x="22" y="5119"/>
                  </a:lnTo>
                  <a:lnTo>
                    <a:pt x="0" y="5160"/>
                  </a:lnTo>
                  <a:lnTo>
                    <a:pt x="0" y="5160"/>
                  </a:lnTo>
                  <a:lnTo>
                    <a:pt x="164" y="4895"/>
                  </a:lnTo>
                  <a:lnTo>
                    <a:pt x="565" y="4246"/>
                  </a:lnTo>
                  <a:lnTo>
                    <a:pt x="812" y="3844"/>
                  </a:lnTo>
                  <a:lnTo>
                    <a:pt x="1067" y="3426"/>
                  </a:lnTo>
                  <a:lnTo>
                    <a:pt x="1315" y="3019"/>
                  </a:lnTo>
                  <a:lnTo>
                    <a:pt x="1429" y="2828"/>
                  </a:lnTo>
                  <a:lnTo>
                    <a:pt x="1536" y="2649"/>
                  </a:lnTo>
                  <a:lnTo>
                    <a:pt x="1536" y="2649"/>
                  </a:lnTo>
                  <a:lnTo>
                    <a:pt x="1626" y="2497"/>
                  </a:lnTo>
                  <a:lnTo>
                    <a:pt x="1727" y="2332"/>
                  </a:lnTo>
                  <a:lnTo>
                    <a:pt x="1836" y="2156"/>
                  </a:lnTo>
                  <a:lnTo>
                    <a:pt x="1952" y="1971"/>
                  </a:lnTo>
                  <a:lnTo>
                    <a:pt x="2073" y="1781"/>
                  </a:lnTo>
                  <a:lnTo>
                    <a:pt x="2196" y="1586"/>
                  </a:lnTo>
                  <a:lnTo>
                    <a:pt x="2445" y="1199"/>
                  </a:lnTo>
                  <a:lnTo>
                    <a:pt x="2687" y="826"/>
                  </a:lnTo>
                  <a:lnTo>
                    <a:pt x="2906" y="489"/>
                  </a:lnTo>
                  <a:lnTo>
                    <a:pt x="3091" y="207"/>
                  </a:lnTo>
                  <a:lnTo>
                    <a:pt x="3227" y="0"/>
                  </a:lnTo>
                  <a:lnTo>
                    <a:pt x="2597" y="0"/>
                  </a:lnTo>
                  <a:lnTo>
                    <a:pt x="2597" y="0"/>
                  </a:lnTo>
                  <a:lnTo>
                    <a:pt x="2533" y="16"/>
                  </a:lnTo>
                  <a:lnTo>
                    <a:pt x="2472" y="32"/>
                  </a:lnTo>
                  <a:lnTo>
                    <a:pt x="2416" y="49"/>
                  </a:lnTo>
                  <a:lnTo>
                    <a:pt x="2365" y="66"/>
                  </a:lnTo>
                  <a:lnTo>
                    <a:pt x="2343" y="75"/>
                  </a:lnTo>
                  <a:lnTo>
                    <a:pt x="2321" y="85"/>
                  </a:lnTo>
                  <a:lnTo>
                    <a:pt x="2302" y="93"/>
                  </a:lnTo>
                  <a:lnTo>
                    <a:pt x="2285" y="102"/>
                  </a:lnTo>
                  <a:lnTo>
                    <a:pt x="2270" y="111"/>
                  </a:lnTo>
                  <a:lnTo>
                    <a:pt x="2258" y="121"/>
                  </a:lnTo>
                  <a:lnTo>
                    <a:pt x="2248" y="129"/>
                  </a:lnTo>
                  <a:lnTo>
                    <a:pt x="2240" y="139"/>
                  </a:lnTo>
                  <a:lnTo>
                    <a:pt x="2240" y="139"/>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23" name="Freeform 22"/>
            <p:cNvSpPr>
              <a:spLocks/>
            </p:cNvSpPr>
            <p:nvPr/>
          </p:nvSpPr>
          <p:spPr bwMode="auto">
            <a:xfrm>
              <a:off x="6732757" y="2924934"/>
              <a:ext cx="301284" cy="533281"/>
            </a:xfrm>
            <a:custGeom>
              <a:avLst/>
              <a:gdLst>
                <a:gd name="T0" fmla="*/ 1824 w 1824"/>
                <a:gd name="T1" fmla="*/ 0 h 1950"/>
                <a:gd name="T2" fmla="*/ 1144 w 1824"/>
                <a:gd name="T3" fmla="*/ 0 h 1950"/>
                <a:gd name="T4" fmla="*/ 0 w 1824"/>
                <a:gd name="T5" fmla="*/ 1950 h 1950"/>
                <a:gd name="T6" fmla="*/ 1824 w 1824"/>
                <a:gd name="T7" fmla="*/ 0 h 1950"/>
              </a:gdLst>
              <a:ahLst/>
              <a:cxnLst>
                <a:cxn ang="0">
                  <a:pos x="T0" y="T1"/>
                </a:cxn>
                <a:cxn ang="0">
                  <a:pos x="T2" y="T3"/>
                </a:cxn>
                <a:cxn ang="0">
                  <a:pos x="T4" y="T5"/>
                </a:cxn>
                <a:cxn ang="0">
                  <a:pos x="T6" y="T7"/>
                </a:cxn>
              </a:cxnLst>
              <a:rect l="0" t="0" r="r" b="b"/>
              <a:pathLst>
                <a:path w="1824" h="1950">
                  <a:moveTo>
                    <a:pt x="1824" y="0"/>
                  </a:moveTo>
                  <a:lnTo>
                    <a:pt x="1144" y="0"/>
                  </a:lnTo>
                  <a:lnTo>
                    <a:pt x="0" y="1950"/>
                  </a:lnTo>
                  <a:lnTo>
                    <a:pt x="1824" y="0"/>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24" name="Freeform 23"/>
            <p:cNvSpPr>
              <a:spLocks/>
            </p:cNvSpPr>
            <p:nvPr/>
          </p:nvSpPr>
          <p:spPr bwMode="auto">
            <a:xfrm>
              <a:off x="5269943" y="4400454"/>
              <a:ext cx="292365" cy="680506"/>
            </a:xfrm>
            <a:custGeom>
              <a:avLst/>
              <a:gdLst>
                <a:gd name="T0" fmla="*/ 0 w 1774"/>
                <a:gd name="T1" fmla="*/ 0 h 2492"/>
                <a:gd name="T2" fmla="*/ 0 w 1774"/>
                <a:gd name="T3" fmla="*/ 37 h 2492"/>
                <a:gd name="T4" fmla="*/ 75 w 1774"/>
                <a:gd name="T5" fmla="*/ 428 h 2492"/>
                <a:gd name="T6" fmla="*/ 466 w 1774"/>
                <a:gd name="T7" fmla="*/ 541 h 2492"/>
                <a:gd name="T8" fmla="*/ 1774 w 1774"/>
                <a:gd name="T9" fmla="*/ 2492 h 2492"/>
                <a:gd name="T10" fmla="*/ 743 w 1774"/>
                <a:gd name="T11" fmla="*/ 37 h 2492"/>
                <a:gd name="T12" fmla="*/ 0 w 1774"/>
                <a:gd name="T13" fmla="*/ 0 h 2492"/>
              </a:gdLst>
              <a:ahLst/>
              <a:cxnLst>
                <a:cxn ang="0">
                  <a:pos x="T0" y="T1"/>
                </a:cxn>
                <a:cxn ang="0">
                  <a:pos x="T2" y="T3"/>
                </a:cxn>
                <a:cxn ang="0">
                  <a:pos x="T4" y="T5"/>
                </a:cxn>
                <a:cxn ang="0">
                  <a:pos x="T6" y="T7"/>
                </a:cxn>
                <a:cxn ang="0">
                  <a:pos x="T8" y="T9"/>
                </a:cxn>
                <a:cxn ang="0">
                  <a:pos x="T10" y="T11"/>
                </a:cxn>
                <a:cxn ang="0">
                  <a:pos x="T12" y="T13"/>
                </a:cxn>
              </a:cxnLst>
              <a:rect l="0" t="0" r="r" b="b"/>
              <a:pathLst>
                <a:path w="1774" h="2492">
                  <a:moveTo>
                    <a:pt x="0" y="0"/>
                  </a:moveTo>
                  <a:lnTo>
                    <a:pt x="0" y="37"/>
                  </a:lnTo>
                  <a:lnTo>
                    <a:pt x="75" y="428"/>
                  </a:lnTo>
                  <a:lnTo>
                    <a:pt x="466" y="541"/>
                  </a:lnTo>
                  <a:lnTo>
                    <a:pt x="1774" y="2492"/>
                  </a:lnTo>
                  <a:lnTo>
                    <a:pt x="743" y="37"/>
                  </a:lnTo>
                  <a:lnTo>
                    <a:pt x="0" y="0"/>
                  </a:lnTo>
                  <a:close/>
                </a:path>
              </a:pathLst>
            </a:custGeom>
            <a:solidFill>
              <a:srgbClr val="4E8FC5"/>
            </a:solidFill>
            <a:ln w="9525">
              <a:solidFill>
                <a:srgbClr val="4E8FC5"/>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25" name="Freeform 24"/>
            <p:cNvSpPr>
              <a:spLocks/>
            </p:cNvSpPr>
            <p:nvPr/>
          </p:nvSpPr>
          <p:spPr bwMode="auto">
            <a:xfrm>
              <a:off x="5633664" y="4511691"/>
              <a:ext cx="240830" cy="1614566"/>
            </a:xfrm>
            <a:custGeom>
              <a:avLst/>
              <a:gdLst>
                <a:gd name="T0" fmla="*/ 0 w 1459"/>
                <a:gd name="T1" fmla="*/ 0 h 5927"/>
                <a:gd name="T2" fmla="*/ 868 w 1459"/>
                <a:gd name="T3" fmla="*/ 2454 h 5927"/>
                <a:gd name="T4" fmla="*/ 138 w 1459"/>
                <a:gd name="T5" fmla="*/ 3623 h 5927"/>
                <a:gd name="T6" fmla="*/ 742 w 1459"/>
                <a:gd name="T7" fmla="*/ 5927 h 5927"/>
                <a:gd name="T8" fmla="*/ 742 w 1459"/>
                <a:gd name="T9" fmla="*/ 4756 h 5927"/>
                <a:gd name="T10" fmla="*/ 1459 w 1459"/>
                <a:gd name="T11" fmla="*/ 2780 h 5927"/>
                <a:gd name="T12" fmla="*/ 1346 w 1459"/>
                <a:gd name="T13" fmla="*/ 1459 h 5927"/>
                <a:gd name="T14" fmla="*/ 0 w 1459"/>
                <a:gd name="T15" fmla="*/ 0 h 59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9" h="5927">
                  <a:moveTo>
                    <a:pt x="0" y="0"/>
                  </a:moveTo>
                  <a:lnTo>
                    <a:pt x="868" y="2454"/>
                  </a:lnTo>
                  <a:lnTo>
                    <a:pt x="138" y="3623"/>
                  </a:lnTo>
                  <a:lnTo>
                    <a:pt x="742" y="5927"/>
                  </a:lnTo>
                  <a:lnTo>
                    <a:pt x="742" y="4756"/>
                  </a:lnTo>
                  <a:lnTo>
                    <a:pt x="1459" y="2780"/>
                  </a:lnTo>
                  <a:lnTo>
                    <a:pt x="1346" y="1459"/>
                  </a:lnTo>
                  <a:lnTo>
                    <a:pt x="0" y="0"/>
                  </a:lnTo>
                  <a:close/>
                </a:path>
              </a:pathLst>
            </a:custGeom>
            <a:solidFill>
              <a:srgbClr val="4E8FC5"/>
            </a:solidFill>
            <a:ln w="28575">
              <a:solidFill>
                <a:srgbClr val="4E8FC5"/>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26" name="Freeform 25"/>
            <p:cNvSpPr>
              <a:spLocks/>
            </p:cNvSpPr>
            <p:nvPr/>
          </p:nvSpPr>
          <p:spPr bwMode="auto">
            <a:xfrm>
              <a:off x="6024145" y="4122363"/>
              <a:ext cx="216052" cy="999494"/>
            </a:xfrm>
            <a:custGeom>
              <a:avLst/>
              <a:gdLst>
                <a:gd name="T0" fmla="*/ 0 w 1308"/>
                <a:gd name="T1" fmla="*/ 0 h 3664"/>
                <a:gd name="T2" fmla="*/ 1205 w 1308"/>
                <a:gd name="T3" fmla="*/ 3664 h 3664"/>
                <a:gd name="T4" fmla="*/ 1208 w 1308"/>
                <a:gd name="T5" fmla="*/ 3661 h 3664"/>
                <a:gd name="T6" fmla="*/ 881 w 1308"/>
                <a:gd name="T7" fmla="*/ 1497 h 3664"/>
                <a:gd name="T8" fmla="*/ 1208 w 1308"/>
                <a:gd name="T9" fmla="*/ 2605 h 3664"/>
                <a:gd name="T10" fmla="*/ 1308 w 1308"/>
                <a:gd name="T11" fmla="*/ 2367 h 3664"/>
                <a:gd name="T12" fmla="*/ 1146 w 1308"/>
                <a:gd name="T13" fmla="*/ 1094 h 3664"/>
                <a:gd name="T14" fmla="*/ 0 w 1308"/>
                <a:gd name="T15" fmla="*/ 0 h 3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8" h="3664">
                  <a:moveTo>
                    <a:pt x="0" y="0"/>
                  </a:moveTo>
                  <a:lnTo>
                    <a:pt x="1205" y="3664"/>
                  </a:lnTo>
                  <a:lnTo>
                    <a:pt x="1208" y="3661"/>
                  </a:lnTo>
                  <a:lnTo>
                    <a:pt x="881" y="1497"/>
                  </a:lnTo>
                  <a:lnTo>
                    <a:pt x="1208" y="2605"/>
                  </a:lnTo>
                  <a:lnTo>
                    <a:pt x="1308" y="2367"/>
                  </a:lnTo>
                  <a:lnTo>
                    <a:pt x="1146" y="1094"/>
                  </a:lnTo>
                  <a:lnTo>
                    <a:pt x="0" y="0"/>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27" name="Ellipse 44"/>
            <p:cNvSpPr/>
            <p:nvPr/>
          </p:nvSpPr>
          <p:spPr>
            <a:xfrm>
              <a:off x="5775451" y="6396210"/>
              <a:ext cx="27699" cy="457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8" name="Ellipse 45"/>
            <p:cNvSpPr/>
            <p:nvPr/>
          </p:nvSpPr>
          <p:spPr>
            <a:xfrm>
              <a:off x="6225560" y="1482707"/>
              <a:ext cx="27699" cy="457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9" name="Ellipse 46"/>
            <p:cNvSpPr/>
            <p:nvPr/>
          </p:nvSpPr>
          <p:spPr>
            <a:xfrm>
              <a:off x="7708842" y="1482707"/>
              <a:ext cx="27699" cy="457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0" name="Ellipse 47"/>
            <p:cNvSpPr/>
            <p:nvPr/>
          </p:nvSpPr>
          <p:spPr>
            <a:xfrm>
              <a:off x="7708842" y="6396210"/>
              <a:ext cx="27699" cy="457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cxnSp>
          <p:nvCxnSpPr>
            <p:cNvPr id="31" name="Connecteur droit 49"/>
            <p:cNvCxnSpPr>
              <a:stCxn id="27" idx="0"/>
            </p:cNvCxnSpPr>
            <p:nvPr/>
          </p:nvCxnSpPr>
          <p:spPr>
            <a:xfrm>
              <a:off x="5789301" y="6396210"/>
              <a:ext cx="1574149"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2" name="Ellipse 61"/>
            <p:cNvSpPr/>
            <p:nvPr/>
          </p:nvSpPr>
          <p:spPr>
            <a:xfrm>
              <a:off x="7708842" y="2896578"/>
              <a:ext cx="27699" cy="457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3" name="Isosceles Triangle 32"/>
            <p:cNvSpPr/>
            <p:nvPr/>
          </p:nvSpPr>
          <p:spPr>
            <a:xfrm>
              <a:off x="3064237" y="267759"/>
              <a:ext cx="5740015" cy="6633882"/>
            </a:xfrm>
            <a:prstGeom prst="triangl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5440807" y="1482707"/>
              <a:ext cx="9877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762907" y="2936935"/>
              <a:ext cx="2268160" cy="138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998795" y="4681441"/>
              <a:ext cx="3791496" cy="56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5559362" y="1811391"/>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079722" y="4015387"/>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901927" y="4000037"/>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156976" y="3240156"/>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358763" y="4199431"/>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937964" y="3223354"/>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06688" y="1987800"/>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813600" y="2528431"/>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777970" y="5873798"/>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988958" y="5901165"/>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083085" y="6199868"/>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878967" y="4829074"/>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842793" y="5534145"/>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639681" y="5755950"/>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429768" y="5639412"/>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752199" y="3062100"/>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242211" y="4231142"/>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426917" y="4015287"/>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495099" y="3419833"/>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887943" y="3644782"/>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154596" y="5970286"/>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206108" y="6126257"/>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299207" y="5820024"/>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718711" y="3590628"/>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455823" y="5001555"/>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409125" y="6156363"/>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858664" y="5027631"/>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026717" y="3591585"/>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643710" y="6438979"/>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317613" y="5064610"/>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354704" y="4979496"/>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8092088" y="6296779"/>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858605" y="4982811"/>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950641" y="5297168"/>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242211" y="6500372"/>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892620" y="5527318"/>
              <a:ext cx="118872" cy="120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 name="Straight Arrow Connector 2"/>
          <p:cNvCxnSpPr/>
          <p:nvPr/>
        </p:nvCxnSpPr>
        <p:spPr bwMode="auto">
          <a:xfrm>
            <a:off x="4724400" y="1143000"/>
            <a:ext cx="1477922" cy="0"/>
          </a:xfrm>
          <a:prstGeom prst="straightConnector1">
            <a:avLst/>
          </a:prstGeom>
          <a:solidFill>
            <a:schemeClr val="accent1"/>
          </a:solidFill>
          <a:ln w="76200" cap="flat" cmpd="sng" algn="ctr">
            <a:solidFill>
              <a:srgbClr val="800408"/>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34481" y="2990402"/>
            <a:ext cx="4347457" cy="1200329"/>
          </a:xfrm>
          <a:prstGeom prst="rect">
            <a:avLst/>
          </a:prstGeom>
          <a:noFill/>
        </p:spPr>
        <p:txBody>
          <a:bodyPr wrap="square" rtlCol="0">
            <a:spAutoFit/>
          </a:bodyPr>
          <a:lstStyle/>
          <a:p>
            <a:pPr algn="r"/>
            <a:r>
              <a:rPr lang="en-US" dirty="0" smtClean="0"/>
              <a:t>2009</a:t>
            </a:r>
          </a:p>
          <a:p>
            <a:pPr algn="r"/>
            <a:r>
              <a:rPr lang="en-US" dirty="0" smtClean="0"/>
              <a:t>121 </a:t>
            </a:r>
            <a:r>
              <a:rPr lang="en-US" dirty="0"/>
              <a:t>well control </a:t>
            </a:r>
            <a:r>
              <a:rPr lang="en-US" dirty="0" smtClean="0"/>
              <a:t>events (71 kicks) </a:t>
            </a:r>
          </a:p>
          <a:p>
            <a:pPr algn="r"/>
            <a:r>
              <a:rPr lang="en-US" dirty="0" smtClean="0"/>
              <a:t>32 </a:t>
            </a:r>
            <a:r>
              <a:rPr lang="en-US" dirty="0"/>
              <a:t>different operators </a:t>
            </a:r>
            <a:endParaRPr lang="en-US" dirty="0" smtClean="0"/>
          </a:p>
          <a:p>
            <a:pPr algn="r"/>
            <a:r>
              <a:rPr lang="en-US" dirty="0" smtClean="0"/>
              <a:t>various </a:t>
            </a:r>
            <a:r>
              <a:rPr lang="en-US" dirty="0"/>
              <a:t>geographical </a:t>
            </a:r>
            <a:r>
              <a:rPr lang="en-US" dirty="0" smtClean="0"/>
              <a:t>locations</a:t>
            </a:r>
          </a:p>
        </p:txBody>
      </p:sp>
      <p:sp>
        <p:nvSpPr>
          <p:cNvPr id="5" name="TextBox 4"/>
          <p:cNvSpPr txBox="1"/>
          <p:nvPr/>
        </p:nvSpPr>
        <p:spPr>
          <a:xfrm>
            <a:off x="1347465" y="763438"/>
            <a:ext cx="3341843" cy="830997"/>
          </a:xfrm>
          <a:prstGeom prst="rect">
            <a:avLst/>
          </a:prstGeom>
          <a:noFill/>
        </p:spPr>
        <p:txBody>
          <a:bodyPr wrap="square" rtlCol="0">
            <a:spAutoFit/>
          </a:bodyPr>
          <a:lstStyle/>
          <a:p>
            <a:pPr algn="r"/>
            <a:r>
              <a:rPr lang="en-US" dirty="0" smtClean="0"/>
              <a:t>2010</a:t>
            </a:r>
          </a:p>
          <a:p>
            <a:pPr algn="r"/>
            <a:r>
              <a:rPr lang="en-US" dirty="0" smtClean="0"/>
              <a:t>Macondo Well Blowout</a:t>
            </a:r>
            <a:endParaRPr lang="en-US" dirty="0"/>
          </a:p>
        </p:txBody>
      </p:sp>
      <p:cxnSp>
        <p:nvCxnSpPr>
          <p:cNvPr id="79" name="Straight Arrow Connector 78"/>
          <p:cNvCxnSpPr/>
          <p:nvPr/>
        </p:nvCxnSpPr>
        <p:spPr bwMode="auto">
          <a:xfrm>
            <a:off x="4427002" y="3699654"/>
            <a:ext cx="754598" cy="1"/>
          </a:xfrm>
          <a:prstGeom prst="straightConnector1">
            <a:avLst/>
          </a:prstGeom>
          <a:solidFill>
            <a:schemeClr val="accent1"/>
          </a:solidFill>
          <a:ln w="76200" cap="flat" cmpd="sng" algn="ctr">
            <a:solidFill>
              <a:srgbClr val="800408"/>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Box 79"/>
          <p:cNvSpPr txBox="1"/>
          <p:nvPr/>
        </p:nvSpPr>
        <p:spPr>
          <a:xfrm>
            <a:off x="217575" y="1909116"/>
            <a:ext cx="4008125" cy="830997"/>
          </a:xfrm>
          <a:prstGeom prst="rect">
            <a:avLst/>
          </a:prstGeom>
          <a:noFill/>
        </p:spPr>
        <p:txBody>
          <a:bodyPr wrap="square" rtlCol="0">
            <a:spAutoFit/>
          </a:bodyPr>
          <a:lstStyle/>
          <a:p>
            <a:pPr algn="r"/>
            <a:r>
              <a:rPr lang="en-US" dirty="0" smtClean="0"/>
              <a:t>2008 – 2009</a:t>
            </a:r>
          </a:p>
          <a:p>
            <a:pPr algn="r"/>
            <a:r>
              <a:rPr lang="en-US" dirty="0" smtClean="0"/>
              <a:t>6 riser unloading events </a:t>
            </a:r>
            <a:endParaRPr lang="en-US" dirty="0"/>
          </a:p>
        </p:txBody>
      </p:sp>
      <p:cxnSp>
        <p:nvCxnSpPr>
          <p:cNvPr id="81" name="Straight Arrow Connector 80"/>
          <p:cNvCxnSpPr/>
          <p:nvPr/>
        </p:nvCxnSpPr>
        <p:spPr bwMode="auto">
          <a:xfrm>
            <a:off x="4254181" y="2281666"/>
            <a:ext cx="1477922" cy="0"/>
          </a:xfrm>
          <a:prstGeom prst="straightConnector1">
            <a:avLst/>
          </a:prstGeom>
          <a:solidFill>
            <a:schemeClr val="accent1"/>
          </a:solidFill>
          <a:ln w="76200" cap="flat" cmpd="sng" algn="ctr">
            <a:solidFill>
              <a:srgbClr val="800408"/>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57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19" descr="WhiteSlideF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0500" y="3005807"/>
            <a:ext cx="8763000" cy="1154162"/>
          </a:xfrm>
          <a:prstGeom prst="rect">
            <a:avLst/>
          </a:prstGeom>
          <a:noFill/>
        </p:spPr>
        <p:txBody>
          <a:bodyPr wrap="square" rtlCol="0">
            <a:spAutoFit/>
          </a:bodyPr>
          <a:lstStyle/>
          <a:p>
            <a:endParaRPr lang="en-US" sz="1200" b="1" dirty="0" smtClean="0">
              <a:solidFill>
                <a:srgbClr val="800408"/>
              </a:solidFill>
            </a:endParaRPr>
          </a:p>
          <a:p>
            <a:r>
              <a:rPr lang="en-US" sz="4800" b="1" dirty="0" smtClean="0">
                <a:solidFill>
                  <a:srgbClr val="800408"/>
                </a:solidFill>
              </a:rPr>
              <a:t>Beyond today’s presentation…</a:t>
            </a:r>
          </a:p>
          <a:p>
            <a:endParaRPr lang="en-US" sz="900" b="1" dirty="0" smtClean="0">
              <a:solidFill>
                <a:srgbClr val="800408"/>
              </a:solidFill>
            </a:endParaRPr>
          </a:p>
        </p:txBody>
      </p:sp>
    </p:spTree>
    <p:extLst>
      <p:ext uri="{BB962C8B-B14F-4D97-AF65-F5344CB8AC3E}">
        <p14:creationId xmlns:p14="http://schemas.microsoft.com/office/powerpoint/2010/main" val="15407026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19" descr="WhiteSlideF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 y="466344"/>
            <a:ext cx="8763000" cy="6755696"/>
          </a:xfrm>
          <a:prstGeom prst="rect">
            <a:avLst/>
          </a:prstGeom>
          <a:noFill/>
        </p:spPr>
        <p:txBody>
          <a:bodyPr wrap="square" rtlCol="0">
            <a:spAutoFit/>
          </a:bodyPr>
          <a:lstStyle/>
          <a:p>
            <a:endParaRPr lang="en-US" sz="1200" b="1" dirty="0" smtClean="0">
              <a:solidFill>
                <a:srgbClr val="800408"/>
              </a:solidFill>
            </a:endParaRPr>
          </a:p>
          <a:p>
            <a:r>
              <a:rPr lang="en-US" sz="2800" b="1" dirty="0" smtClean="0">
                <a:solidFill>
                  <a:srgbClr val="800408"/>
                </a:solidFill>
              </a:rPr>
              <a:t>Volume 3 further addresses</a:t>
            </a:r>
          </a:p>
          <a:p>
            <a:endParaRPr lang="en-US" sz="900" b="1" dirty="0" smtClean="0">
              <a:solidFill>
                <a:srgbClr val="800408"/>
              </a:solidFill>
            </a:endParaRPr>
          </a:p>
          <a:p>
            <a:pPr marL="342900" indent="-342900">
              <a:buClr>
                <a:srgbClr val="800408"/>
              </a:buClr>
              <a:buFont typeface="Arial" panose="020B0604020202020204" pitchFamily="34" charset="0"/>
              <a:buChar char="•"/>
            </a:pPr>
            <a:r>
              <a:rPr lang="en-US" sz="2400" b="1" dirty="0" smtClean="0"/>
              <a:t>HUMAN FACTORS</a:t>
            </a:r>
          </a:p>
          <a:p>
            <a:pPr marL="342900" indent="-342900">
              <a:buClr>
                <a:srgbClr val="800408"/>
              </a:buClr>
              <a:buFont typeface="Arial" panose="020B0604020202020204" pitchFamily="34" charset="0"/>
              <a:buChar char="•"/>
            </a:pPr>
            <a:r>
              <a:rPr lang="en-US" sz="2400" b="1" dirty="0" smtClean="0"/>
              <a:t>ORGANIZATIONAL FACTORS</a:t>
            </a:r>
          </a:p>
          <a:p>
            <a:pPr marL="342900" indent="-342900">
              <a:buClr>
                <a:srgbClr val="800408"/>
              </a:buClr>
              <a:buFont typeface="Arial" panose="020B0604020202020204" pitchFamily="34" charset="0"/>
              <a:buChar char="•"/>
            </a:pPr>
            <a:r>
              <a:rPr lang="en-US" sz="2400" b="1" dirty="0" smtClean="0"/>
              <a:t>SAFETY PERFORMANCE INDICATORS</a:t>
            </a:r>
          </a:p>
          <a:p>
            <a:pPr marL="800100" lvl="1" indent="-342900">
              <a:buClr>
                <a:srgbClr val="800408"/>
              </a:buClr>
              <a:buFont typeface="Arial" panose="020B0604020202020204" pitchFamily="34" charset="0"/>
              <a:buChar char="•"/>
            </a:pPr>
            <a:r>
              <a:rPr lang="en-US" sz="2400" b="1" dirty="0" smtClean="0"/>
              <a:t>(1) Metrics of barriers and safety systems and </a:t>
            </a:r>
          </a:p>
          <a:p>
            <a:pPr marL="800100" lvl="1" indent="-342900">
              <a:buClr>
                <a:srgbClr val="800408"/>
              </a:buClr>
              <a:buFont typeface="Arial" panose="020B0604020202020204" pitchFamily="34" charset="0"/>
              <a:buChar char="•"/>
            </a:pPr>
            <a:r>
              <a:rPr lang="en-US" sz="2400" b="1" dirty="0" smtClean="0"/>
              <a:t>(2) Active monitoring of real-time barrier indicators meant to drive daily decisions, as well as slow moving management system indicators.</a:t>
            </a:r>
          </a:p>
          <a:p>
            <a:pPr marL="342900" indent="-342900">
              <a:buClr>
                <a:srgbClr val="800408"/>
              </a:buClr>
              <a:buFont typeface="Arial" panose="020B0604020202020204" pitchFamily="34" charset="0"/>
              <a:buChar char="•"/>
            </a:pPr>
            <a:r>
              <a:rPr lang="en-US" sz="2400" b="1" dirty="0" smtClean="0"/>
              <a:t>RISK MANAGEMENT PRACTICES</a:t>
            </a:r>
          </a:p>
          <a:p>
            <a:pPr marL="800100" lvl="1" indent="-342900">
              <a:buClr>
                <a:srgbClr val="800408"/>
              </a:buClr>
              <a:buFont typeface="Arial" panose="020B0604020202020204" pitchFamily="34" charset="0"/>
              <a:buChar char="•"/>
            </a:pPr>
            <a:r>
              <a:rPr lang="en-US" sz="2400" b="1" dirty="0" smtClean="0"/>
              <a:t>The complexity of the operator-contractor relationship can lead to vaguely defined safety roles for both parties.</a:t>
            </a:r>
          </a:p>
          <a:p>
            <a:pPr marL="342900" lvl="1" indent="-342900">
              <a:buClr>
                <a:srgbClr val="800408"/>
              </a:buClr>
              <a:buFont typeface="Arial" panose="020B0604020202020204" pitchFamily="34" charset="0"/>
              <a:buChar char="•"/>
            </a:pPr>
            <a:r>
              <a:rPr lang="en-US" sz="2400" b="1" dirty="0" smtClean="0"/>
              <a:t>CORPORATE GOVERNANCE</a:t>
            </a:r>
          </a:p>
          <a:p>
            <a:pPr marL="342900" indent="-342900">
              <a:buClr>
                <a:srgbClr val="800408"/>
              </a:buClr>
              <a:buFont typeface="Arial" panose="020B0604020202020204" pitchFamily="34" charset="0"/>
              <a:buChar char="•"/>
            </a:pPr>
            <a:r>
              <a:rPr lang="en-US" sz="2400" b="1" dirty="0"/>
              <a:t>SAFETY CULTURE</a:t>
            </a:r>
          </a:p>
          <a:p>
            <a:pPr marL="800100" lvl="1" indent="-342900">
              <a:buClr>
                <a:srgbClr val="800408"/>
              </a:buClr>
              <a:buFont typeface="Arial" panose="020B0604020202020204" pitchFamily="34" charset="0"/>
              <a:buChar char="•"/>
            </a:pPr>
            <a:r>
              <a:rPr lang="en-US" sz="2400" b="1" dirty="0"/>
              <a:t>Poor adherence to </a:t>
            </a:r>
            <a:r>
              <a:rPr lang="en-US" sz="2400" b="1" dirty="0" smtClean="0"/>
              <a:t>own </a:t>
            </a:r>
            <a:r>
              <a:rPr lang="en-US" sz="2400" b="1" dirty="0"/>
              <a:t>corporate major hazard management policies, which were stronger than regulatory requirements;</a:t>
            </a:r>
          </a:p>
          <a:p>
            <a:pPr marL="342900" lvl="1" indent="-342900">
              <a:buClr>
                <a:srgbClr val="800408"/>
              </a:buClr>
              <a:buFont typeface="Arial" panose="020B0604020202020204" pitchFamily="34" charset="0"/>
              <a:buChar char="•"/>
            </a:pPr>
            <a:endParaRPr lang="en-US" sz="2400" b="1" dirty="0" smtClean="0"/>
          </a:p>
          <a:p>
            <a:pPr>
              <a:buClr>
                <a:srgbClr val="800408"/>
              </a:buClr>
            </a:pPr>
            <a:endParaRPr lang="en-US" sz="2400" b="1" dirty="0" smtClean="0"/>
          </a:p>
        </p:txBody>
      </p:sp>
    </p:spTree>
    <p:extLst>
      <p:ext uri="{BB962C8B-B14F-4D97-AF65-F5344CB8AC3E}">
        <p14:creationId xmlns:p14="http://schemas.microsoft.com/office/powerpoint/2010/main" val="42912502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19" descr="WhiteSlideF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104" y="553313"/>
            <a:ext cx="7811153" cy="2369880"/>
          </a:xfrm>
          <a:prstGeom prst="rect">
            <a:avLst/>
          </a:prstGeom>
          <a:noFill/>
        </p:spPr>
        <p:txBody>
          <a:bodyPr wrap="square" rtlCol="0">
            <a:spAutoFit/>
          </a:bodyPr>
          <a:lstStyle/>
          <a:p>
            <a:pPr>
              <a:buClr>
                <a:srgbClr val="800408"/>
              </a:buClr>
            </a:pPr>
            <a:endParaRPr lang="en-US" sz="1200" b="1" dirty="0">
              <a:solidFill>
                <a:srgbClr val="800408"/>
              </a:solidFill>
            </a:endParaRPr>
          </a:p>
          <a:p>
            <a:pPr>
              <a:buClr>
                <a:srgbClr val="800408"/>
              </a:buClr>
            </a:pPr>
            <a:r>
              <a:rPr lang="en-US" sz="2800" b="1" dirty="0" smtClean="0">
                <a:solidFill>
                  <a:srgbClr val="800408"/>
                </a:solidFill>
              </a:rPr>
              <a:t>Volume 4 further addresses</a:t>
            </a:r>
          </a:p>
          <a:p>
            <a:pPr>
              <a:buClr>
                <a:srgbClr val="800408"/>
              </a:buClr>
            </a:pPr>
            <a:endParaRPr lang="en-US" sz="1200" b="1" dirty="0" smtClean="0"/>
          </a:p>
          <a:p>
            <a:pPr marL="342900" indent="-342900">
              <a:buClr>
                <a:srgbClr val="800408"/>
              </a:buClr>
              <a:buFont typeface="Arial" panose="020B0604020202020204" pitchFamily="34" charset="0"/>
              <a:buChar char="•"/>
            </a:pPr>
            <a:r>
              <a:rPr lang="en-US" sz="2400" b="1" dirty="0" smtClean="0"/>
              <a:t>US OFFSHORE SAFETY REGULATION DURING AND AFTER MACONDO</a:t>
            </a:r>
          </a:p>
          <a:p>
            <a:pPr marL="342900" indent="-342900">
              <a:buClr>
                <a:srgbClr val="800408"/>
              </a:buClr>
              <a:buFont typeface="Arial" panose="020B0604020202020204" pitchFamily="34" charset="0"/>
              <a:buChar char="•"/>
            </a:pPr>
            <a:r>
              <a:rPr lang="en-US" sz="2400" b="1" dirty="0" smtClean="0"/>
              <a:t>ATTRIBUTES OF AN EFFECTIVE REGULATOR AND REGULATORY SYSTEM</a:t>
            </a:r>
          </a:p>
        </p:txBody>
      </p:sp>
    </p:spTree>
    <p:extLst>
      <p:ext uri="{BB962C8B-B14F-4D97-AF65-F5344CB8AC3E}">
        <p14:creationId xmlns:p14="http://schemas.microsoft.com/office/powerpoint/2010/main" val="32769304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19" descr="WhiteSlideF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59497" y="2535810"/>
            <a:ext cx="6825006" cy="1015663"/>
          </a:xfrm>
          <a:prstGeom prst="rect">
            <a:avLst/>
          </a:prstGeom>
          <a:noFill/>
        </p:spPr>
        <p:txBody>
          <a:bodyPr wrap="square" rtlCol="0">
            <a:spAutoFit/>
          </a:bodyPr>
          <a:lstStyle/>
          <a:p>
            <a:pPr algn="ctr">
              <a:buClr>
                <a:srgbClr val="800408"/>
              </a:buClr>
            </a:pPr>
            <a:r>
              <a:rPr lang="en-US" sz="6000" b="1" dirty="0" smtClean="0">
                <a:solidFill>
                  <a:srgbClr val="800408"/>
                </a:solidFill>
              </a:rPr>
              <a:t>Questions?</a:t>
            </a:r>
          </a:p>
        </p:txBody>
      </p:sp>
    </p:spTree>
    <p:extLst>
      <p:ext uri="{BB962C8B-B14F-4D97-AF65-F5344CB8AC3E}">
        <p14:creationId xmlns:p14="http://schemas.microsoft.com/office/powerpoint/2010/main" val="542277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026" name="Picture 2" descr="A U.S. military plane crash that killed 14 people on October 3 of last year was caused by a case of goggles, it has been determined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769" y="616902"/>
            <a:ext cx="6900463" cy="49304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920" y="5669280"/>
            <a:ext cx="8823960" cy="1200329"/>
          </a:xfrm>
          <a:prstGeom prst="rect">
            <a:avLst/>
          </a:prstGeom>
          <a:noFill/>
        </p:spPr>
        <p:txBody>
          <a:bodyPr wrap="square" rtlCol="0">
            <a:spAutoFit/>
          </a:bodyPr>
          <a:lstStyle/>
          <a:p>
            <a:r>
              <a:rPr lang="en-US" b="1" dirty="0" smtClean="0"/>
              <a:t>Photo Source: </a:t>
            </a:r>
            <a:r>
              <a:rPr lang="en-US" dirty="0" smtClean="0">
                <a:hlinkClick r:id="rId5"/>
              </a:rPr>
              <a:t>http</a:t>
            </a:r>
            <a:r>
              <a:rPr lang="en-US" dirty="0">
                <a:hlinkClick r:id="rId5"/>
              </a:rPr>
              <a:t>://www.dailymail.co.uk/news/article-3548263/U-S-cargo-plane-crash-Afghanistan-killed-14-people-cause-case-night-vision-goggles-wedged-control-column-used-steer-aircraft.html#ixzz4Nds3bt8v</a:t>
            </a:r>
            <a:r>
              <a:rPr lang="en-US" dirty="0"/>
              <a:t> </a:t>
            </a:r>
            <a:br>
              <a:rPr lang="en-US" dirty="0"/>
            </a:br>
            <a:endParaRPr lang="en-US" dirty="0"/>
          </a:p>
        </p:txBody>
      </p:sp>
      <p:pic>
        <p:nvPicPr>
          <p:cNvPr id="2" name="Picture 1"/>
          <p:cNvPicPr>
            <a:picLocks noChangeAspect="1"/>
          </p:cNvPicPr>
          <p:nvPr/>
        </p:nvPicPr>
        <p:blipFill rotWithShape="1">
          <a:blip r:embed="rId6"/>
          <a:srcRect t="43255"/>
          <a:stretch/>
        </p:blipFill>
        <p:spPr>
          <a:xfrm>
            <a:off x="241186" y="2786741"/>
            <a:ext cx="8750815" cy="2188030"/>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6"/>
          <a:srcRect b="81099"/>
          <a:stretch/>
        </p:blipFill>
        <p:spPr>
          <a:xfrm>
            <a:off x="241191" y="1996973"/>
            <a:ext cx="8750810" cy="728808"/>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130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TextBox 3"/>
          <p:cNvSpPr txBox="1"/>
          <p:nvPr/>
        </p:nvSpPr>
        <p:spPr>
          <a:xfrm>
            <a:off x="121920" y="5982098"/>
            <a:ext cx="8823960" cy="923330"/>
          </a:xfrm>
          <a:prstGeom prst="rect">
            <a:avLst/>
          </a:prstGeom>
          <a:noFill/>
        </p:spPr>
        <p:txBody>
          <a:bodyPr wrap="square" rtlCol="0">
            <a:spAutoFit/>
          </a:bodyPr>
          <a:lstStyle/>
          <a:p>
            <a:r>
              <a:rPr lang="en-US" b="1" dirty="0" smtClean="0"/>
              <a:t>Photo </a:t>
            </a:r>
            <a:r>
              <a:rPr lang="en-US" b="1" dirty="0"/>
              <a:t>Source</a:t>
            </a:r>
            <a:r>
              <a:rPr lang="en-US" b="1" dirty="0" smtClean="0"/>
              <a:t>: Accident Investigation Report </a:t>
            </a:r>
            <a:r>
              <a:rPr lang="en-US" b="1" dirty="0" smtClean="0">
                <a:hlinkClick r:id="rId4"/>
              </a:rPr>
              <a:t>http</a:t>
            </a:r>
            <a:r>
              <a:rPr lang="en-US" b="1" dirty="0">
                <a:hlinkClick r:id="rId4"/>
              </a:rPr>
              <a:t>://</a:t>
            </a:r>
            <a:r>
              <a:rPr lang="en-US" b="1" dirty="0" smtClean="0">
                <a:hlinkClick r:id="rId4"/>
              </a:rPr>
              <a:t>i2.cdn.turner.com/cnn/2016/images/04/19/afd-160415-009.pdf</a:t>
            </a:r>
            <a:r>
              <a:rPr lang="en-US" b="1" dirty="0" smtClean="0"/>
              <a:t>  </a:t>
            </a:r>
            <a:r>
              <a:rPr lang="en-US" dirty="0"/>
              <a:t/>
            </a:r>
            <a:br>
              <a:rPr lang="en-US" dirty="0"/>
            </a:br>
            <a:endParaRPr lang="en-US" dirty="0"/>
          </a:p>
        </p:txBody>
      </p:sp>
      <p:pic>
        <p:nvPicPr>
          <p:cNvPr id="5" name="Picture 4"/>
          <p:cNvPicPr>
            <a:picLocks noChangeAspect="1"/>
          </p:cNvPicPr>
          <p:nvPr/>
        </p:nvPicPr>
        <p:blipFill>
          <a:blip r:embed="rId5"/>
          <a:stretch>
            <a:fillRect/>
          </a:stretch>
        </p:blipFill>
        <p:spPr>
          <a:xfrm>
            <a:off x="76200" y="1452562"/>
            <a:ext cx="8991600" cy="3952875"/>
          </a:xfrm>
          <a:prstGeom prst="rect">
            <a:avLst/>
          </a:prstGeom>
        </p:spPr>
      </p:pic>
    </p:spTree>
    <p:extLst>
      <p:ext uri="{BB962C8B-B14F-4D97-AF65-F5344CB8AC3E}">
        <p14:creationId xmlns:p14="http://schemas.microsoft.com/office/powerpoint/2010/main" val="885675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Rectangle 1"/>
          <p:cNvSpPr/>
          <p:nvPr/>
        </p:nvSpPr>
        <p:spPr>
          <a:xfrm>
            <a:off x="0" y="6629400"/>
            <a:ext cx="9144000" cy="213360"/>
          </a:xfrm>
          <a:prstGeom prst="rect">
            <a:avLst/>
          </a:prstGeom>
          <a:solidFill>
            <a:schemeClr val="bg1"/>
          </a:solid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0" y="6537960"/>
            <a:ext cx="7620000" cy="646331"/>
          </a:xfrm>
          <a:prstGeom prst="rect">
            <a:avLst/>
          </a:prstGeom>
          <a:noFill/>
        </p:spPr>
        <p:txBody>
          <a:bodyPr wrap="square" rtlCol="0">
            <a:spAutoFit/>
          </a:bodyPr>
          <a:lstStyle/>
          <a:p>
            <a:pPr algn="ctr"/>
            <a:r>
              <a:rPr lang="en-US" b="1" dirty="0" smtClean="0"/>
              <a:t>Source</a:t>
            </a:r>
            <a:r>
              <a:rPr lang="en-US" b="1" dirty="0" smtClean="0">
                <a:solidFill>
                  <a:schemeClr val="bg1"/>
                </a:solidFill>
              </a:rPr>
              <a:t>: </a:t>
            </a:r>
            <a:r>
              <a:rPr lang="en-US" dirty="0">
                <a:solidFill>
                  <a:schemeClr val="bg1"/>
                </a:solidFill>
                <a:hlinkClick r:id="rId4"/>
              </a:rPr>
              <a:t>http://</a:t>
            </a:r>
            <a:r>
              <a:rPr lang="en-US" dirty="0" smtClean="0">
                <a:solidFill>
                  <a:schemeClr val="bg1"/>
                </a:solidFill>
                <a:hlinkClick r:id="rId4"/>
              </a:rPr>
              <a:t>i2.cdn.turner.com/cnn/2016/images/04/19/afd-160415-009.pdf</a:t>
            </a:r>
            <a:r>
              <a:rPr lang="en-US" dirty="0" smtClean="0">
                <a:solidFill>
                  <a:schemeClr val="bg1"/>
                </a:solidFill>
              </a:rPr>
              <a:t> </a:t>
            </a:r>
            <a:r>
              <a:rPr lang="en-US" dirty="0">
                <a:solidFill>
                  <a:schemeClr val="bg1"/>
                </a:solidFill>
              </a:rPr>
              <a:t> </a:t>
            </a:r>
            <a:br>
              <a:rPr lang="en-US" dirty="0">
                <a:solidFill>
                  <a:schemeClr val="bg1"/>
                </a:solidFill>
              </a:rPr>
            </a:br>
            <a:endParaRPr lang="en-US" dirty="0">
              <a:solidFill>
                <a:schemeClr val="bg1"/>
              </a:solidFill>
            </a:endParaRPr>
          </a:p>
        </p:txBody>
      </p:sp>
      <p:pic>
        <p:nvPicPr>
          <p:cNvPr id="6" name="Picture 5"/>
          <p:cNvPicPr>
            <a:picLocks noChangeAspect="1"/>
          </p:cNvPicPr>
          <p:nvPr/>
        </p:nvPicPr>
        <p:blipFill rotWithShape="1">
          <a:blip r:embed="rId5"/>
          <a:srcRect l="4180" t="4201" r="1223" b="16059"/>
          <a:stretch/>
        </p:blipFill>
        <p:spPr>
          <a:xfrm>
            <a:off x="741129" y="751790"/>
            <a:ext cx="7661742" cy="5680991"/>
          </a:xfrm>
          <a:prstGeom prst="roundRect">
            <a:avLst>
              <a:gd name="adj" fmla="val 16667"/>
            </a:avLst>
          </a:prstGeom>
          <a:ln>
            <a:noFill/>
          </a:ln>
          <a:effectLst>
            <a:outerShdw blurRad="50800" dist="1397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Oval 11"/>
          <p:cNvSpPr/>
          <p:nvPr/>
        </p:nvSpPr>
        <p:spPr>
          <a:xfrm>
            <a:off x="2253343" y="2204355"/>
            <a:ext cx="4637315" cy="247650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36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1" name="Picture 19" descr="WhiteSlideFina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Rectangle 1"/>
          <p:cNvSpPr/>
          <p:nvPr/>
        </p:nvSpPr>
        <p:spPr>
          <a:xfrm>
            <a:off x="0" y="6629400"/>
            <a:ext cx="9144000" cy="213360"/>
          </a:xfrm>
          <a:prstGeom prst="rect">
            <a:avLst/>
          </a:prstGeom>
          <a:solidFill>
            <a:schemeClr val="bg1"/>
          </a:solid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0" y="6537960"/>
            <a:ext cx="7620000" cy="646331"/>
          </a:xfrm>
          <a:prstGeom prst="rect">
            <a:avLst/>
          </a:prstGeom>
          <a:noFill/>
        </p:spPr>
        <p:txBody>
          <a:bodyPr wrap="square" rtlCol="0">
            <a:spAutoFit/>
          </a:bodyPr>
          <a:lstStyle/>
          <a:p>
            <a:pPr algn="ctr"/>
            <a:r>
              <a:rPr lang="en-US" b="1" dirty="0" smtClean="0"/>
              <a:t>Source</a:t>
            </a:r>
            <a:r>
              <a:rPr lang="en-US" b="1" dirty="0" smtClean="0">
                <a:solidFill>
                  <a:schemeClr val="bg1"/>
                </a:solidFill>
              </a:rPr>
              <a:t>: </a:t>
            </a:r>
            <a:r>
              <a:rPr lang="en-US" dirty="0">
                <a:solidFill>
                  <a:schemeClr val="bg1"/>
                </a:solidFill>
                <a:hlinkClick r:id="rId4"/>
              </a:rPr>
              <a:t>http://</a:t>
            </a:r>
            <a:r>
              <a:rPr lang="en-US" dirty="0" smtClean="0">
                <a:solidFill>
                  <a:schemeClr val="bg1"/>
                </a:solidFill>
                <a:hlinkClick r:id="rId4"/>
              </a:rPr>
              <a:t>i2.cdn.turner.com/cnn/2016/images/04/19/afd-160415-009.pdf</a:t>
            </a:r>
            <a:r>
              <a:rPr lang="en-US" dirty="0" smtClean="0">
                <a:solidFill>
                  <a:schemeClr val="bg1"/>
                </a:solidFill>
              </a:rPr>
              <a:t> </a:t>
            </a:r>
            <a:r>
              <a:rPr lang="en-US" dirty="0">
                <a:solidFill>
                  <a:schemeClr val="bg1"/>
                </a:solidFill>
              </a:rPr>
              <a:t> </a:t>
            </a:r>
            <a:br>
              <a:rPr lang="en-US" dirty="0">
                <a:solidFill>
                  <a:schemeClr val="bg1"/>
                </a:solidFill>
              </a:rPr>
            </a:br>
            <a:endParaRPr lang="en-US" dirty="0">
              <a:solidFill>
                <a:schemeClr val="bg1"/>
              </a:solidFill>
            </a:endParaRPr>
          </a:p>
        </p:txBody>
      </p:sp>
      <p:pic>
        <p:nvPicPr>
          <p:cNvPr id="6" name="Picture 5"/>
          <p:cNvPicPr>
            <a:picLocks noChangeAspect="1"/>
          </p:cNvPicPr>
          <p:nvPr/>
        </p:nvPicPr>
        <p:blipFill rotWithShape="1">
          <a:blip r:embed="rId5"/>
          <a:srcRect l="4180" t="4201" r="1223" b="16059"/>
          <a:stretch/>
        </p:blipFill>
        <p:spPr>
          <a:xfrm>
            <a:off x="741129" y="751790"/>
            <a:ext cx="7661742" cy="5680991"/>
          </a:xfrm>
          <a:prstGeom prst="roundRect">
            <a:avLst>
              <a:gd name="adj" fmla="val 16667"/>
            </a:avLst>
          </a:prstGeom>
          <a:ln>
            <a:noFill/>
          </a:ln>
          <a:effectLst>
            <a:outerShdw blurRad="50800" dist="1397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rotWithShape="1">
          <a:blip r:embed="rId6"/>
          <a:srcRect l="1747" t="3585" r="6504" b="14000"/>
          <a:stretch/>
        </p:blipFill>
        <p:spPr>
          <a:xfrm>
            <a:off x="667916" y="762002"/>
            <a:ext cx="7895256" cy="5660852"/>
          </a:xfrm>
          <a:prstGeom prst="roundRect">
            <a:avLst>
              <a:gd name="adj" fmla="val 16667"/>
            </a:avLst>
          </a:prstGeom>
          <a:ln>
            <a:noFill/>
          </a:ln>
          <a:effectLst>
            <a:outerShdw blurRad="50800" dist="1397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44543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4700</TotalTime>
  <Words>2475</Words>
  <Application>Microsoft Office PowerPoint</Application>
  <PresentationFormat>On-screen Show (4:3)</PresentationFormat>
  <Paragraphs>347</Paragraphs>
  <Slides>59</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Calibri</vt:lpstr>
      <vt:lpstr>Calibri Light</vt:lpstr>
      <vt:lpstr>Times</vt:lpstr>
      <vt:lpstr>Times New Roman</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Mulcahy, MaryBeth</dc:creator>
  <cp:lastModifiedBy>Roland Moreau</cp:lastModifiedBy>
  <cp:revision>227</cp:revision>
  <cp:lastPrinted>2016-10-20T20:46:14Z</cp:lastPrinted>
  <dcterms:created xsi:type="dcterms:W3CDTF">2016-10-19T15:04:26Z</dcterms:created>
  <dcterms:modified xsi:type="dcterms:W3CDTF">2017-01-10T17:25:22Z</dcterms:modified>
</cp:coreProperties>
</file>