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5" r:id="rId6"/>
    <p:sldId id="266" r:id="rId7"/>
    <p:sldId id="263" r:id="rId8"/>
    <p:sldId id="264" r:id="rId9"/>
    <p:sldId id="260" r:id="rId10"/>
    <p:sldId id="262" r:id="rId11"/>
    <p:sldId id="267" r:id="rId12"/>
    <p:sldId id="272" r:id="rId13"/>
    <p:sldId id="270" r:id="rId14"/>
    <p:sldId id="273" r:id="rId15"/>
    <p:sldId id="271" r:id="rId16"/>
    <p:sldId id="274" r:id="rId17"/>
    <p:sldId id="276" r:id="rId18"/>
    <p:sldId id="26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31"/>
    <p:restoredTop sz="94627"/>
  </p:normalViewPr>
  <p:slideViewPr>
    <p:cSldViewPr snapToGrid="0" snapToObjects="1">
      <p:cViewPr>
        <p:scale>
          <a:sx n="90" d="100"/>
          <a:sy n="90" d="100"/>
        </p:scale>
        <p:origin x="9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FE5014-2121-5545-9ADD-95D3B86360BE}" type="doc">
      <dgm:prSet loTypeId="urn:microsoft.com/office/officeart/2005/8/layout/cycle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C20248-2D89-E044-8C44-72ACF34B5371}">
      <dgm:prSet phldrT="[Text]"/>
      <dgm:spPr/>
      <dgm:t>
        <a:bodyPr/>
        <a:lstStyle/>
        <a:p>
          <a:r>
            <a:rPr lang="en-US" dirty="0" smtClean="0"/>
            <a:t>YOU</a:t>
          </a:r>
          <a:endParaRPr lang="en-US" dirty="0"/>
        </a:p>
      </dgm:t>
    </dgm:pt>
    <dgm:pt modelId="{73A0D683-1440-474F-966C-8C8CF7DD9B19}" type="parTrans" cxnId="{10E25058-1907-9D4B-B492-6ADB1C8529DC}">
      <dgm:prSet/>
      <dgm:spPr/>
      <dgm:t>
        <a:bodyPr/>
        <a:lstStyle/>
        <a:p>
          <a:endParaRPr lang="en-US"/>
        </a:p>
      </dgm:t>
    </dgm:pt>
    <dgm:pt modelId="{067F3C02-CCDB-FC41-9E55-F87042435F23}" type="sibTrans" cxnId="{10E25058-1907-9D4B-B492-6ADB1C8529DC}">
      <dgm:prSet/>
      <dgm:spPr/>
      <dgm:t>
        <a:bodyPr/>
        <a:lstStyle/>
        <a:p>
          <a:endParaRPr lang="en-US"/>
        </a:p>
      </dgm:t>
    </dgm:pt>
    <dgm:pt modelId="{95033149-E083-0542-AE90-A2DE74212F01}">
      <dgm:prSet phldrT="[Text]"/>
      <dgm:spPr/>
      <dgm:t>
        <a:bodyPr/>
        <a:lstStyle/>
        <a:p>
          <a:r>
            <a:rPr lang="en-US" dirty="0" smtClean="0"/>
            <a:t>Education</a:t>
          </a:r>
          <a:endParaRPr lang="en-US" dirty="0"/>
        </a:p>
      </dgm:t>
    </dgm:pt>
    <dgm:pt modelId="{2547CDB9-1C2B-5E4B-9044-1CE60BF77FFF}" type="parTrans" cxnId="{379EE47A-4E93-1C4F-8303-78944CB7C298}">
      <dgm:prSet/>
      <dgm:spPr/>
      <dgm:t>
        <a:bodyPr/>
        <a:lstStyle/>
        <a:p>
          <a:endParaRPr lang="en-US"/>
        </a:p>
      </dgm:t>
    </dgm:pt>
    <dgm:pt modelId="{43FE19FF-775E-174F-9174-673251A5F4FC}" type="sibTrans" cxnId="{379EE47A-4E93-1C4F-8303-78944CB7C298}">
      <dgm:prSet/>
      <dgm:spPr/>
      <dgm:t>
        <a:bodyPr/>
        <a:lstStyle/>
        <a:p>
          <a:endParaRPr lang="en-US"/>
        </a:p>
      </dgm:t>
    </dgm:pt>
    <dgm:pt modelId="{11E7C65E-712E-B744-B0AE-7CFF781EE77D}">
      <dgm:prSet phldrT="[Text]"/>
      <dgm:spPr/>
      <dgm:t>
        <a:bodyPr/>
        <a:lstStyle/>
        <a:p>
          <a:r>
            <a:rPr lang="en-US" dirty="0" smtClean="0"/>
            <a:t>Learning</a:t>
          </a:r>
          <a:endParaRPr lang="en-US" dirty="0"/>
        </a:p>
      </dgm:t>
    </dgm:pt>
    <dgm:pt modelId="{384A2A35-66A2-414B-8928-3859744F4BAA}" type="parTrans" cxnId="{D4C42E13-D81A-B74E-8EE8-4D76E054880A}">
      <dgm:prSet/>
      <dgm:spPr/>
      <dgm:t>
        <a:bodyPr/>
        <a:lstStyle/>
        <a:p>
          <a:endParaRPr lang="en-US"/>
        </a:p>
      </dgm:t>
    </dgm:pt>
    <dgm:pt modelId="{063DCB03-670A-9440-B15D-FAA8277AD205}" type="sibTrans" cxnId="{D4C42E13-D81A-B74E-8EE8-4D76E054880A}">
      <dgm:prSet/>
      <dgm:spPr/>
      <dgm:t>
        <a:bodyPr/>
        <a:lstStyle/>
        <a:p>
          <a:endParaRPr lang="en-US"/>
        </a:p>
      </dgm:t>
    </dgm:pt>
    <dgm:pt modelId="{DEE80D86-96D6-5242-8EF6-77D5A1A9A096}">
      <dgm:prSet phldrT="[Text]"/>
      <dgm:spPr/>
      <dgm:t>
        <a:bodyPr/>
        <a:lstStyle/>
        <a:p>
          <a:r>
            <a:rPr lang="en-US" dirty="0" smtClean="0"/>
            <a:t>Grow</a:t>
          </a:r>
          <a:endParaRPr lang="en-US" dirty="0"/>
        </a:p>
      </dgm:t>
    </dgm:pt>
    <dgm:pt modelId="{1A28968A-858F-CE42-B530-EAE518C79282}" type="parTrans" cxnId="{DBCA418F-F417-4443-BC2F-B0DEA0A3AE37}">
      <dgm:prSet/>
      <dgm:spPr/>
      <dgm:t>
        <a:bodyPr/>
        <a:lstStyle/>
        <a:p>
          <a:endParaRPr lang="en-US"/>
        </a:p>
      </dgm:t>
    </dgm:pt>
    <dgm:pt modelId="{B0907383-E9EA-074C-8679-064786AFE9B9}" type="sibTrans" cxnId="{DBCA418F-F417-4443-BC2F-B0DEA0A3AE37}">
      <dgm:prSet/>
      <dgm:spPr/>
      <dgm:t>
        <a:bodyPr/>
        <a:lstStyle/>
        <a:p>
          <a:endParaRPr lang="en-US"/>
        </a:p>
      </dgm:t>
    </dgm:pt>
    <dgm:pt modelId="{75CFCEB0-32AD-E946-BCEF-F259B59C37CC}">
      <dgm:prSet phldrT="[Text]"/>
      <dgm:spPr/>
      <dgm:t>
        <a:bodyPr/>
        <a:lstStyle/>
        <a:p>
          <a:r>
            <a:rPr lang="en-US" dirty="0" smtClean="0"/>
            <a:t>Lead</a:t>
          </a:r>
          <a:endParaRPr lang="en-US" dirty="0"/>
        </a:p>
      </dgm:t>
    </dgm:pt>
    <dgm:pt modelId="{641A473D-0DA6-2E4C-A3E1-C1B5FD5E9E5E}" type="parTrans" cxnId="{D7D48C7C-5F6D-994D-A962-BEDB222EB3FB}">
      <dgm:prSet/>
      <dgm:spPr/>
      <dgm:t>
        <a:bodyPr/>
        <a:lstStyle/>
        <a:p>
          <a:endParaRPr lang="en-US"/>
        </a:p>
      </dgm:t>
    </dgm:pt>
    <dgm:pt modelId="{38EEC968-AB63-F44F-92E2-408E24B0BD5F}" type="sibTrans" cxnId="{D7D48C7C-5F6D-994D-A962-BEDB222EB3FB}">
      <dgm:prSet/>
      <dgm:spPr/>
      <dgm:t>
        <a:bodyPr/>
        <a:lstStyle/>
        <a:p>
          <a:endParaRPr lang="en-US"/>
        </a:p>
      </dgm:t>
    </dgm:pt>
    <dgm:pt modelId="{4EA9A519-2A4F-1D46-ADBE-A61FE3F55B70}" type="pres">
      <dgm:prSet presAssocID="{60FE5014-2121-5545-9ADD-95D3B86360B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470DC2-4FAA-2D46-9A74-543BDBBBE736}" type="pres">
      <dgm:prSet presAssocID="{60FE5014-2121-5545-9ADD-95D3B86360BE}" presName="cycle" presStyleCnt="0"/>
      <dgm:spPr/>
    </dgm:pt>
    <dgm:pt modelId="{22F551CE-BA8D-4E4E-9737-979D98B85D8C}" type="pres">
      <dgm:prSet presAssocID="{27C20248-2D89-E044-8C44-72ACF34B5371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402133-C6BF-F243-945C-121EF6B95316}" type="pres">
      <dgm:prSet presAssocID="{067F3C02-CCDB-FC41-9E55-F87042435F23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3C251B94-0801-2649-AA2C-2F915599AA27}" type="pres">
      <dgm:prSet presAssocID="{95033149-E083-0542-AE90-A2DE74212F01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1317F7-86FA-EE45-AA5C-72D1ECAC2D1E}" type="pres">
      <dgm:prSet presAssocID="{11E7C65E-712E-B744-B0AE-7CFF781EE77D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3A8418-E77E-2041-B2B5-3FBF0A5F9F09}" type="pres">
      <dgm:prSet presAssocID="{DEE80D86-96D6-5242-8EF6-77D5A1A9A096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2387B8-5FEB-0A43-9B01-D329A7A12B76}" type="pres">
      <dgm:prSet presAssocID="{75CFCEB0-32AD-E946-BCEF-F259B59C37CC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4D16FF-D1C4-7E4F-B834-F20BDE482683}" type="presOf" srcId="{75CFCEB0-32AD-E946-BCEF-F259B59C37CC}" destId="{772387B8-5FEB-0A43-9B01-D329A7A12B76}" srcOrd="0" destOrd="0" presId="urn:microsoft.com/office/officeart/2005/8/layout/cycle3"/>
    <dgm:cxn modelId="{379EE47A-4E93-1C4F-8303-78944CB7C298}" srcId="{60FE5014-2121-5545-9ADD-95D3B86360BE}" destId="{95033149-E083-0542-AE90-A2DE74212F01}" srcOrd="1" destOrd="0" parTransId="{2547CDB9-1C2B-5E4B-9044-1CE60BF77FFF}" sibTransId="{43FE19FF-775E-174F-9174-673251A5F4FC}"/>
    <dgm:cxn modelId="{10E25058-1907-9D4B-B492-6ADB1C8529DC}" srcId="{60FE5014-2121-5545-9ADD-95D3B86360BE}" destId="{27C20248-2D89-E044-8C44-72ACF34B5371}" srcOrd="0" destOrd="0" parTransId="{73A0D683-1440-474F-966C-8C8CF7DD9B19}" sibTransId="{067F3C02-CCDB-FC41-9E55-F87042435F23}"/>
    <dgm:cxn modelId="{D7D48C7C-5F6D-994D-A962-BEDB222EB3FB}" srcId="{60FE5014-2121-5545-9ADD-95D3B86360BE}" destId="{75CFCEB0-32AD-E946-BCEF-F259B59C37CC}" srcOrd="4" destOrd="0" parTransId="{641A473D-0DA6-2E4C-A3E1-C1B5FD5E9E5E}" sibTransId="{38EEC968-AB63-F44F-92E2-408E24B0BD5F}"/>
    <dgm:cxn modelId="{EBF6E7E4-0517-DF44-BCB8-08C87E2EA53E}" type="presOf" srcId="{60FE5014-2121-5545-9ADD-95D3B86360BE}" destId="{4EA9A519-2A4F-1D46-ADBE-A61FE3F55B70}" srcOrd="0" destOrd="0" presId="urn:microsoft.com/office/officeart/2005/8/layout/cycle3"/>
    <dgm:cxn modelId="{B9CCBBAD-1F11-624D-82C6-0194932701FB}" type="presOf" srcId="{067F3C02-CCDB-FC41-9E55-F87042435F23}" destId="{9E402133-C6BF-F243-945C-121EF6B95316}" srcOrd="0" destOrd="0" presId="urn:microsoft.com/office/officeart/2005/8/layout/cycle3"/>
    <dgm:cxn modelId="{04512470-DCBE-A946-AFBD-76040EE6A08E}" type="presOf" srcId="{27C20248-2D89-E044-8C44-72ACF34B5371}" destId="{22F551CE-BA8D-4E4E-9737-979D98B85D8C}" srcOrd="0" destOrd="0" presId="urn:microsoft.com/office/officeart/2005/8/layout/cycle3"/>
    <dgm:cxn modelId="{5F92EF78-FBAF-7142-B238-ADB777BE1DCD}" type="presOf" srcId="{11E7C65E-712E-B744-B0AE-7CFF781EE77D}" destId="{DA1317F7-86FA-EE45-AA5C-72D1ECAC2D1E}" srcOrd="0" destOrd="0" presId="urn:microsoft.com/office/officeart/2005/8/layout/cycle3"/>
    <dgm:cxn modelId="{44C8CEAA-5554-B642-80A2-D36CCAECBE6F}" type="presOf" srcId="{95033149-E083-0542-AE90-A2DE74212F01}" destId="{3C251B94-0801-2649-AA2C-2F915599AA27}" srcOrd="0" destOrd="0" presId="urn:microsoft.com/office/officeart/2005/8/layout/cycle3"/>
    <dgm:cxn modelId="{6B8A86B1-39F4-1043-A3C9-4CB120A88C5C}" type="presOf" srcId="{DEE80D86-96D6-5242-8EF6-77D5A1A9A096}" destId="{8E3A8418-E77E-2041-B2B5-3FBF0A5F9F09}" srcOrd="0" destOrd="0" presId="urn:microsoft.com/office/officeart/2005/8/layout/cycle3"/>
    <dgm:cxn modelId="{D4C42E13-D81A-B74E-8EE8-4D76E054880A}" srcId="{60FE5014-2121-5545-9ADD-95D3B86360BE}" destId="{11E7C65E-712E-B744-B0AE-7CFF781EE77D}" srcOrd="2" destOrd="0" parTransId="{384A2A35-66A2-414B-8928-3859744F4BAA}" sibTransId="{063DCB03-670A-9440-B15D-FAA8277AD205}"/>
    <dgm:cxn modelId="{DBCA418F-F417-4443-BC2F-B0DEA0A3AE37}" srcId="{60FE5014-2121-5545-9ADD-95D3B86360BE}" destId="{DEE80D86-96D6-5242-8EF6-77D5A1A9A096}" srcOrd="3" destOrd="0" parTransId="{1A28968A-858F-CE42-B530-EAE518C79282}" sibTransId="{B0907383-E9EA-074C-8679-064786AFE9B9}"/>
    <dgm:cxn modelId="{DCAE10A9-87C0-A648-96A0-E3030A900703}" type="presParOf" srcId="{4EA9A519-2A4F-1D46-ADBE-A61FE3F55B70}" destId="{47470DC2-4FAA-2D46-9A74-543BDBBBE736}" srcOrd="0" destOrd="0" presId="urn:microsoft.com/office/officeart/2005/8/layout/cycle3"/>
    <dgm:cxn modelId="{35F502AA-5ED2-F949-8216-337A39AA0322}" type="presParOf" srcId="{47470DC2-4FAA-2D46-9A74-543BDBBBE736}" destId="{22F551CE-BA8D-4E4E-9737-979D98B85D8C}" srcOrd="0" destOrd="0" presId="urn:microsoft.com/office/officeart/2005/8/layout/cycle3"/>
    <dgm:cxn modelId="{255A40F5-2165-1149-8149-5F42E7CACCEE}" type="presParOf" srcId="{47470DC2-4FAA-2D46-9A74-543BDBBBE736}" destId="{9E402133-C6BF-F243-945C-121EF6B95316}" srcOrd="1" destOrd="0" presId="urn:microsoft.com/office/officeart/2005/8/layout/cycle3"/>
    <dgm:cxn modelId="{22C389B6-FEB1-3E44-B0B8-2DD967D67D8B}" type="presParOf" srcId="{47470DC2-4FAA-2D46-9A74-543BDBBBE736}" destId="{3C251B94-0801-2649-AA2C-2F915599AA27}" srcOrd="2" destOrd="0" presId="urn:microsoft.com/office/officeart/2005/8/layout/cycle3"/>
    <dgm:cxn modelId="{8D399DF2-B14B-084F-B771-D0EDBDE30E24}" type="presParOf" srcId="{47470DC2-4FAA-2D46-9A74-543BDBBBE736}" destId="{DA1317F7-86FA-EE45-AA5C-72D1ECAC2D1E}" srcOrd="3" destOrd="0" presId="urn:microsoft.com/office/officeart/2005/8/layout/cycle3"/>
    <dgm:cxn modelId="{868314A1-541B-9E46-A17D-C70DA110AD5A}" type="presParOf" srcId="{47470DC2-4FAA-2D46-9A74-543BDBBBE736}" destId="{8E3A8418-E77E-2041-B2B5-3FBF0A5F9F09}" srcOrd="4" destOrd="0" presId="urn:microsoft.com/office/officeart/2005/8/layout/cycle3"/>
    <dgm:cxn modelId="{CE4471E1-B364-9440-95EB-BECD5D14E5C7}" type="presParOf" srcId="{47470DC2-4FAA-2D46-9A74-543BDBBBE736}" destId="{772387B8-5FEB-0A43-9B01-D329A7A12B76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402133-C6BF-F243-945C-121EF6B95316}">
      <dsp:nvSpPr>
        <dsp:cNvPr id="0" name=""/>
        <dsp:cNvSpPr/>
      </dsp:nvSpPr>
      <dsp:spPr>
        <a:xfrm>
          <a:off x="368797" y="-6986"/>
          <a:ext cx="1848760" cy="1848760"/>
        </a:xfrm>
        <a:prstGeom prst="circularArrow">
          <a:avLst>
            <a:gd name="adj1" fmla="val 5544"/>
            <a:gd name="adj2" fmla="val 330680"/>
            <a:gd name="adj3" fmla="val 14036440"/>
            <a:gd name="adj4" fmla="val 17229373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2F551CE-BA8D-4E4E-9737-979D98B85D8C}">
      <dsp:nvSpPr>
        <dsp:cNvPr id="0" name=""/>
        <dsp:cNvSpPr/>
      </dsp:nvSpPr>
      <dsp:spPr>
        <a:xfrm>
          <a:off x="909896" y="933"/>
          <a:ext cx="766561" cy="38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YOU</a:t>
          </a:r>
          <a:endParaRPr lang="en-US" sz="1000" kern="1200" dirty="0"/>
        </a:p>
      </dsp:txBody>
      <dsp:txXfrm>
        <a:off x="928606" y="19643"/>
        <a:ext cx="729141" cy="345860"/>
      </dsp:txXfrm>
    </dsp:sp>
    <dsp:sp modelId="{3C251B94-0801-2649-AA2C-2F915599AA27}">
      <dsp:nvSpPr>
        <dsp:cNvPr id="0" name=""/>
        <dsp:cNvSpPr/>
      </dsp:nvSpPr>
      <dsp:spPr>
        <a:xfrm>
          <a:off x="1659694" y="545693"/>
          <a:ext cx="766561" cy="38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Education</a:t>
          </a:r>
          <a:endParaRPr lang="en-US" sz="1000" kern="1200" dirty="0"/>
        </a:p>
      </dsp:txBody>
      <dsp:txXfrm>
        <a:off x="1678404" y="564403"/>
        <a:ext cx="729141" cy="345860"/>
      </dsp:txXfrm>
    </dsp:sp>
    <dsp:sp modelId="{DA1317F7-86FA-EE45-AA5C-72D1ECAC2D1E}">
      <dsp:nvSpPr>
        <dsp:cNvPr id="0" name=""/>
        <dsp:cNvSpPr/>
      </dsp:nvSpPr>
      <dsp:spPr>
        <a:xfrm>
          <a:off x="1373297" y="1427133"/>
          <a:ext cx="766561" cy="38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Learning</a:t>
          </a:r>
          <a:endParaRPr lang="en-US" sz="1000" kern="1200" dirty="0"/>
        </a:p>
      </dsp:txBody>
      <dsp:txXfrm>
        <a:off x="1392007" y="1445843"/>
        <a:ext cx="729141" cy="345860"/>
      </dsp:txXfrm>
    </dsp:sp>
    <dsp:sp modelId="{8E3A8418-E77E-2041-B2B5-3FBF0A5F9F09}">
      <dsp:nvSpPr>
        <dsp:cNvPr id="0" name=""/>
        <dsp:cNvSpPr/>
      </dsp:nvSpPr>
      <dsp:spPr>
        <a:xfrm>
          <a:off x="446496" y="1427133"/>
          <a:ext cx="766561" cy="38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Grow</a:t>
          </a:r>
          <a:endParaRPr lang="en-US" sz="1000" kern="1200" dirty="0"/>
        </a:p>
      </dsp:txBody>
      <dsp:txXfrm>
        <a:off x="465206" y="1445843"/>
        <a:ext cx="729141" cy="345860"/>
      </dsp:txXfrm>
    </dsp:sp>
    <dsp:sp modelId="{772387B8-5FEB-0A43-9B01-D329A7A12B76}">
      <dsp:nvSpPr>
        <dsp:cNvPr id="0" name=""/>
        <dsp:cNvSpPr/>
      </dsp:nvSpPr>
      <dsp:spPr>
        <a:xfrm>
          <a:off x="160099" y="545693"/>
          <a:ext cx="766561" cy="38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Lead</a:t>
          </a:r>
          <a:endParaRPr lang="en-US" sz="1000" kern="1200" dirty="0"/>
        </a:p>
      </dsp:txBody>
      <dsp:txXfrm>
        <a:off x="178809" y="564403"/>
        <a:ext cx="729141" cy="3458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457AA2-C659-FB42-8A3D-6DB4F004D68B}" type="datetimeFigureOut">
              <a:rPr lang="en-US" smtClean="0"/>
              <a:t>12/1/16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E86DB-BA73-D042-B08C-8C84E3453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8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E86DB-BA73-D042-B08C-8C84E34534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0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E86DB-BA73-D042-B08C-8C84E34534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51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Kathryn Humphrey, SPE Discussion ’Successful Engineers…How to Be a Great One” 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Kathryn Humphrey, SPE Discussion ’Successful Engineers…How to Be a Great One”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Kathryn Humphrey, SPE Discussion ’Successful Engineers…How to Be a Great One” 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Kathryn Humphrey, SPE Discussion ’Successful Engineers…How to Be a Great One”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Kathryn Humphrey, SPE Discussion ’Successful Engineers…How to Be a Great One” 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Kathryn Humphrey, SPE Discussion ’Successful Engineers…How to Be a Great One”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Kathryn Humphrey, SPE Discussion ’Successful Engineers…How to Be a Great One” 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Kathryn Humphrey, SPE Discussion ’Successful Engineers…How to Be a Great One” 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Kathryn Humphrey, SPE Discussion ’Successful Engineers…How to Be a Great One” 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Kathryn Humphrey, SPE Discussion ’Successful Engineers…How to Be a Great One”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Kathryn Humphrey, SPE Discussion ’Successful Engineers…How to Be a Great One” 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12/2/2016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Kathryn Humphrey, SPE Discussion ’Successful Engineers…How to Be a Great One” 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Kathryn Humphrey, SPE Discussion ’Successful Engineers…How to Be a Great One” 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Kathryn Humphrey, SPE Discussion ’Successful Engineers…How to Be a Great One” 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Kathryn Humphrey, SPE Discussion ’Successful Engineers…How to Be a Great One”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Kathryn Humphrey, SPE Discussion ’Successful Engineers…How to Be a Great One”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12/2/2016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Kathryn Humphrey, SPE Discussion ’Successful Engineers…How to Be a Great One” 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Successful Engineers</a:t>
            </a:r>
            <a:r>
              <a:rPr lang="mr-IN" dirty="0" smtClean="0"/>
              <a:t>…</a:t>
            </a:r>
            <a:r>
              <a:rPr lang="en-US" dirty="0" smtClean="0"/>
              <a:t>How to Be a Great One?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Kathryn Humphrey</a:t>
            </a:r>
          </a:p>
          <a:p>
            <a:r>
              <a:rPr lang="en-US" dirty="0" smtClean="0"/>
              <a:t>Currently Principle Well Engineer at Add Energy &amp; Summerduck Resources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Kathryn Humphrey, SPE Discussion ’Successful Engineers…How to Be a Great One”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29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845" y="550958"/>
            <a:ext cx="8911687" cy="710914"/>
          </a:xfrm>
        </p:spPr>
        <p:txBody>
          <a:bodyPr>
            <a:normAutofit/>
          </a:bodyPr>
          <a:lstStyle/>
          <a:p>
            <a:r>
              <a:rPr lang="en-US" sz="2800" b="1" u="sng" dirty="0" smtClean="0"/>
              <a:t>Here are Kathryn </a:t>
            </a:r>
            <a:r>
              <a:rPr lang="en-US" sz="2800" b="1" u="sng" dirty="0" smtClean="0"/>
              <a:t>Humphrey’s Professional </a:t>
            </a:r>
            <a:r>
              <a:rPr lang="en-US" sz="2800" b="1" u="sng" dirty="0" smtClean="0"/>
              <a:t>Axioms</a:t>
            </a:r>
            <a:endParaRPr lang="en-US" sz="2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1695" y="1152907"/>
            <a:ext cx="11000758" cy="545592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There are ’shiny pipe people’ and ‘dirty pipe people’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right </a:t>
            </a:r>
            <a:r>
              <a:rPr lang="en-US" sz="2000" dirty="0" smtClean="0"/>
              <a:t>personal style is the one </a:t>
            </a:r>
            <a:r>
              <a:rPr lang="en-US" sz="2000" dirty="0"/>
              <a:t>that </a:t>
            </a:r>
            <a:r>
              <a:rPr lang="en-US" sz="2000" dirty="0" smtClean="0"/>
              <a:t>works </a:t>
            </a:r>
            <a:r>
              <a:rPr lang="en-US" sz="2000" dirty="0"/>
              <a:t>for </a:t>
            </a:r>
            <a:r>
              <a:rPr lang="en-US" sz="2000" dirty="0" smtClean="0"/>
              <a:t>you</a:t>
            </a:r>
            <a:endParaRPr lang="en-US" sz="2000" dirty="0"/>
          </a:p>
          <a:p>
            <a:r>
              <a:rPr lang="en-US" sz="2000" dirty="0"/>
              <a:t>T</a:t>
            </a:r>
            <a:r>
              <a:rPr lang="en-US" sz="2000" dirty="0" smtClean="0"/>
              <a:t>reat all people fairly and treat all people differently </a:t>
            </a:r>
          </a:p>
          <a:p>
            <a:r>
              <a:rPr lang="en-US" sz="2000" dirty="0" smtClean="0"/>
              <a:t>Every problem in the oil patch can be found in these four areas:</a:t>
            </a:r>
          </a:p>
          <a:p>
            <a:pPr lvl="1"/>
            <a:r>
              <a:rPr lang="en-US" sz="2000" b="1" dirty="0" smtClean="0"/>
              <a:t>Rock, Fluids, Steel or People</a:t>
            </a:r>
          </a:p>
          <a:p>
            <a:r>
              <a:rPr lang="en-US" sz="2000" dirty="0"/>
              <a:t>If you do what’s right for the reservoir and the wells, project economics </a:t>
            </a:r>
            <a:r>
              <a:rPr lang="en-US" sz="2000" dirty="0" smtClean="0"/>
              <a:t>usually work.</a:t>
            </a:r>
            <a:endParaRPr lang="en-US" sz="2000" dirty="0"/>
          </a:p>
          <a:p>
            <a:r>
              <a:rPr lang="en-US" sz="2000" dirty="0"/>
              <a:t>Make decisions as late as possible, but as early as necessary.</a:t>
            </a:r>
          </a:p>
          <a:p>
            <a:r>
              <a:rPr lang="en-US" sz="2000" dirty="0" smtClean="0"/>
              <a:t>Great Engineers deliver results while also affecting good outcomes for the future.</a:t>
            </a:r>
          </a:p>
          <a:p>
            <a:r>
              <a:rPr lang="en-US" sz="2000" dirty="0" smtClean="0"/>
              <a:t>Great Engineers need to be </a:t>
            </a:r>
            <a:r>
              <a:rPr lang="en-US" sz="2000" b="1" dirty="0" smtClean="0"/>
              <a:t>equal</a:t>
            </a:r>
            <a:r>
              <a:rPr lang="en-US" sz="2000" dirty="0" smtClean="0"/>
              <a:t> parts</a:t>
            </a:r>
          </a:p>
          <a:p>
            <a:pPr lvl="1">
              <a:tabLst>
                <a:tab pos="5297488" algn="ctr"/>
                <a:tab pos="9705975" algn="r"/>
              </a:tabLst>
            </a:pPr>
            <a:r>
              <a:rPr lang="en-US" sz="2000" b="1" dirty="0" smtClean="0"/>
              <a:t>Greedy</a:t>
            </a:r>
            <a:r>
              <a:rPr lang="en-US" sz="2000" dirty="0" smtClean="0"/>
              <a:t>	- Always want more or pay less - 	</a:t>
            </a:r>
            <a:r>
              <a:rPr lang="en-US" sz="2000" b="1" dirty="0" smtClean="0"/>
              <a:t>Ambitious</a:t>
            </a:r>
          </a:p>
          <a:p>
            <a:pPr lvl="1">
              <a:tabLst>
                <a:tab pos="5297488" algn="ctr"/>
                <a:tab pos="9705975" algn="r"/>
              </a:tabLst>
            </a:pPr>
            <a:r>
              <a:rPr lang="en-US" sz="2000" b="1" dirty="0" smtClean="0"/>
              <a:t>Lazy</a:t>
            </a:r>
            <a:r>
              <a:rPr lang="en-US" sz="2000" dirty="0" smtClean="0"/>
              <a:t>	- LOVE efficiency HATE re-work cycles -	</a:t>
            </a:r>
            <a:r>
              <a:rPr lang="en-US" sz="2000" b="1" dirty="0" smtClean="0"/>
              <a:t>Efficient</a:t>
            </a:r>
          </a:p>
          <a:p>
            <a:pPr lvl="1">
              <a:tabLst>
                <a:tab pos="5297488" algn="ctr"/>
                <a:tab pos="9705975" algn="r"/>
              </a:tabLst>
            </a:pPr>
            <a:r>
              <a:rPr lang="en-US" sz="2000" b="1" dirty="0" smtClean="0"/>
              <a:t>Ethical</a:t>
            </a:r>
            <a:r>
              <a:rPr lang="en-US" sz="2000" dirty="0" smtClean="0"/>
              <a:t>	- Be ethical, follow regulations and standards -	</a:t>
            </a:r>
            <a:r>
              <a:rPr lang="en-US" sz="2000" b="1" dirty="0" smtClean="0"/>
              <a:t>Ethical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Kathryn Humphrey, SPE Discussion ’Successful Engineers…How to Be a Great One”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8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 Production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3007" y="1584960"/>
            <a:ext cx="8494205" cy="4614672"/>
          </a:xfrm>
        </p:spPr>
        <p:txBody>
          <a:bodyPr>
            <a:normAutofit/>
          </a:bodyPr>
          <a:lstStyle/>
          <a:p>
            <a:r>
              <a:rPr lang="en-US" sz="2000" dirty="0"/>
              <a:t>P</a:t>
            </a:r>
            <a:r>
              <a:rPr lang="en-US" sz="2000" dirty="0" smtClean="0"/>
              <a:t>roducing MODU in GoM, moored in 7000’ water depth</a:t>
            </a:r>
          </a:p>
          <a:p>
            <a:r>
              <a:rPr lang="en-US" sz="2000" dirty="0" smtClean="0"/>
              <a:t>One of the biggest producers has an mechanical integrity problem: it loses annulus pressure when the well ramps up.</a:t>
            </a:r>
          </a:p>
          <a:p>
            <a:r>
              <a:rPr lang="en-US" sz="2000" dirty="0" smtClean="0"/>
              <a:t>Diagnostics prove </a:t>
            </a:r>
            <a:r>
              <a:rPr lang="en-US" sz="2000" dirty="0" smtClean="0"/>
              <a:t>it’s </a:t>
            </a:r>
            <a:r>
              <a:rPr lang="en-US" sz="2000" dirty="0" smtClean="0"/>
              <a:t>a one-way leak from the annulus to the tubing, below the </a:t>
            </a:r>
            <a:r>
              <a:rPr lang="en-US" sz="2000" dirty="0" smtClean="0"/>
              <a:t>SCSSSV, probably near the packer.  </a:t>
            </a:r>
            <a:r>
              <a:rPr lang="en-US" sz="2000" dirty="0" smtClean="0"/>
              <a:t>Therefore both primary &amp; secondary barriers are in place.</a:t>
            </a:r>
          </a:p>
          <a:p>
            <a:r>
              <a:rPr lang="en-US" sz="2000" dirty="0" smtClean="0"/>
              <a:t>What to do?</a:t>
            </a:r>
          </a:p>
          <a:p>
            <a:pPr lvl="1"/>
            <a:r>
              <a:rPr lang="en-US" sz="1800" dirty="0" smtClean="0"/>
              <a:t>Keep on production?</a:t>
            </a:r>
          </a:p>
          <a:p>
            <a:pPr lvl="1"/>
            <a:r>
              <a:rPr lang="en-US" sz="1800" dirty="0" smtClean="0"/>
              <a:t>Shut in?</a:t>
            </a:r>
          </a:p>
          <a:p>
            <a:pPr lvl="1"/>
            <a:r>
              <a:rPr lang="en-US" sz="1800" dirty="0" smtClean="0"/>
              <a:t>Workover?</a:t>
            </a:r>
          </a:p>
          <a:p>
            <a:r>
              <a:rPr lang="en-US" sz="2000" dirty="0" smtClean="0"/>
              <a:t>Let’s discuss options using the lens ‘Ambitious-Efficient-Ethical’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66" y="1584960"/>
            <a:ext cx="2879725" cy="4614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Kathryn Humphrey, SPE Discussion ’Successful Engineers…How to Be a Great One”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08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 Production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3008" y="1584960"/>
            <a:ext cx="8011604" cy="4614672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930785"/>
              </p:ext>
            </p:extLst>
          </p:nvPr>
        </p:nvGraphicFramePr>
        <p:xfrm>
          <a:off x="565150" y="1264555"/>
          <a:ext cx="11236324" cy="5533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567"/>
                <a:gridCol w="2658632"/>
                <a:gridCol w="2246617"/>
                <a:gridCol w="2410448"/>
                <a:gridCol w="25580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Considerations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Ambitious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Efficient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Ethical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Keep on Production?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5100" indent="-165100">
                        <a:buFont typeface="Arial" charset="0"/>
                        <a:buChar char="•"/>
                        <a:tabLst/>
                      </a:pPr>
                      <a:r>
                        <a:rPr lang="en-US" sz="1400" dirty="0" smtClean="0"/>
                        <a:t>18 mbd</a:t>
                      </a:r>
                    </a:p>
                    <a:p>
                      <a:pPr marL="165100" indent="-165100">
                        <a:buFont typeface="Arial" charset="0"/>
                        <a:buChar char="•"/>
                        <a:tabLst/>
                      </a:pPr>
                      <a:r>
                        <a:rPr lang="en-US" sz="1400" dirty="0" smtClean="0"/>
                        <a:t>Leak WILL become two-way eventually [soon]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Good</a:t>
                      </a:r>
                      <a:r>
                        <a:rPr lang="en-US" sz="1400" baseline="0" dirty="0" smtClean="0"/>
                        <a:t> for n</a:t>
                      </a:r>
                      <a:r>
                        <a:rPr lang="en-US" sz="1400" dirty="0" smtClean="0"/>
                        <a:t>ear term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Good</a:t>
                      </a:r>
                      <a:r>
                        <a:rPr lang="en-US" sz="1400" baseline="0" dirty="0" smtClean="0"/>
                        <a:t> for n</a:t>
                      </a:r>
                      <a:r>
                        <a:rPr lang="en-US" sz="1400" dirty="0" smtClean="0"/>
                        <a:t>ear</a:t>
                      </a:r>
                      <a:r>
                        <a:rPr lang="en-US" sz="1400" baseline="0" dirty="0" smtClean="0"/>
                        <a:t> term 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BOEMRE doesn’t have a rule for this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Shut in?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0" marR="0" lvl="0" indent="-1270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400" dirty="0" smtClean="0"/>
                        <a:t>HAZID &amp; HAZOP</a:t>
                      </a:r>
                      <a:r>
                        <a:rPr lang="en-US" sz="1400" baseline="0" dirty="0" smtClean="0"/>
                        <a:t> the situation.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Not very greedy!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It’s easy, but is it necessary?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</a:t>
                      </a:r>
                      <a:r>
                        <a:rPr lang="en-US" sz="1400" baseline="0" dirty="0" smtClean="0"/>
                        <a:t> regulations to consider, but additional failures would compromise the integrity envelope, especially on the annulus side.</a:t>
                      </a:r>
                      <a:endParaRPr lang="en-US" sz="1400" dirty="0"/>
                    </a:p>
                  </a:txBody>
                  <a:tcPr/>
                </a:tc>
              </a:tr>
              <a:tr h="104800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Workover?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5100" marR="0" indent="-1651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400" dirty="0" smtClean="0"/>
                        <a:t>Cost $35.0M</a:t>
                      </a:r>
                    </a:p>
                    <a:p>
                      <a:pPr marL="165100" marR="0" indent="-1651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400" dirty="0" smtClean="0"/>
                        <a:t>Must wait </a:t>
                      </a:r>
                      <a:r>
                        <a:rPr lang="en-US" sz="1400" u="sng" dirty="0" smtClean="0"/>
                        <a:t>3 </a:t>
                      </a:r>
                      <a:r>
                        <a:rPr lang="en-US" sz="1400" u="sng" dirty="0" smtClean="0"/>
                        <a:t>years</a:t>
                      </a:r>
                      <a:r>
                        <a:rPr lang="en-US" sz="1400" u="sng" baseline="0" dirty="0" smtClean="0"/>
                        <a:t> </a:t>
                      </a:r>
                      <a:r>
                        <a:rPr lang="en-US" sz="1400" u="none" dirty="0" smtClean="0"/>
                        <a:t>to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smtClean="0"/>
                        <a:t>get priority on</a:t>
                      </a:r>
                      <a:r>
                        <a:rPr lang="en-US" sz="1400" baseline="0" dirty="0" smtClean="0"/>
                        <a:t> rig schedule as new wells are higher NPV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Not very greedy!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charset="0"/>
                        <a:buNone/>
                        <a:tabLst/>
                      </a:pPr>
                      <a:r>
                        <a:rPr lang="en-US" sz="1400" baseline="0" dirty="0" smtClean="0"/>
                        <a:t>Ultimate repair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Once the leak becomes two-way, the primary</a:t>
                      </a:r>
                      <a:r>
                        <a:rPr lang="en-US" sz="1400" baseline="0" dirty="0" smtClean="0"/>
                        <a:t> barrier is lost and the well must be shut in.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Intervention</a:t>
                      </a:r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OTC 23941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5100" indent="-165100">
                        <a:buFont typeface="Arial" charset="0"/>
                        <a:buChar char="•"/>
                        <a:tabLst/>
                      </a:pPr>
                      <a:r>
                        <a:rPr lang="en-US" sz="1400" dirty="0" smtClean="0"/>
                        <a:t>Try pressure activated sealant</a:t>
                      </a:r>
                    </a:p>
                    <a:p>
                      <a:pPr marL="165100" indent="-165100">
                        <a:buFont typeface="Arial" charset="0"/>
                        <a:buChar char="•"/>
                        <a:tabLst/>
                      </a:pPr>
                      <a:r>
                        <a:rPr lang="en-US" sz="1400" dirty="0" smtClean="0"/>
                        <a:t>Deploy non-rig</a:t>
                      </a:r>
                    </a:p>
                    <a:p>
                      <a:pPr marL="165100" indent="-165100">
                        <a:buFont typeface="Arial" charset="0"/>
                        <a:buChar char="•"/>
                        <a:tabLst/>
                      </a:pPr>
                      <a:r>
                        <a:rPr lang="en-US" sz="1400" dirty="0" smtClean="0"/>
                        <a:t>Cost $1.2M</a:t>
                      </a:r>
                    </a:p>
                    <a:p>
                      <a:pPr marL="165100" indent="-165100">
                        <a:buFont typeface="Arial" charset="0"/>
                        <a:buChar char="•"/>
                        <a:tabLst/>
                      </a:pPr>
                      <a:r>
                        <a:rPr lang="en-US" sz="1400" dirty="0" smtClean="0"/>
                        <a:t>Execute</a:t>
                      </a:r>
                      <a:r>
                        <a:rPr lang="en-US" sz="1400" baseline="0" dirty="0" smtClean="0"/>
                        <a:t> in 1 year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0" indent="-114300">
                        <a:buFont typeface="Arial" charset="0"/>
                        <a:buChar char="•"/>
                        <a:tabLst/>
                      </a:pPr>
                      <a:r>
                        <a:rPr lang="en-US" sz="1400" dirty="0" smtClean="0"/>
                        <a:t>Risked</a:t>
                      </a:r>
                      <a:r>
                        <a:rPr lang="en-US" sz="1400" baseline="0" dirty="0" smtClean="0"/>
                        <a:t> opportunity</a:t>
                      </a:r>
                      <a:endParaRPr lang="en-US" sz="1400" dirty="0" smtClean="0"/>
                    </a:p>
                    <a:p>
                      <a:pPr marL="114300" indent="-114300">
                        <a:buFont typeface="Arial" charset="0"/>
                        <a:buChar char="•"/>
                        <a:tabLst/>
                      </a:pPr>
                      <a:r>
                        <a:rPr lang="en-US" sz="1400" dirty="0" smtClean="0"/>
                        <a:t>Keep producing at curtailed rate (-4 mbd)</a:t>
                      </a:r>
                    </a:p>
                    <a:p>
                      <a:pPr marL="114300" indent="-114300">
                        <a:buFont typeface="Arial" charset="0"/>
                        <a:buChar char="•"/>
                        <a:tabLst/>
                      </a:pPr>
                      <a:r>
                        <a:rPr lang="en-US" sz="1400" dirty="0" smtClean="0"/>
                        <a:t>Keep leak one-way</a:t>
                      </a:r>
                    </a:p>
                    <a:p>
                      <a:pPr marL="114300" marR="0" indent="-1143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400" baseline="0" dirty="0" smtClean="0"/>
                        <a:t>Trying a cheap option with a low Ps is a good risked gamble</a:t>
                      </a:r>
                      <a:endParaRPr lang="en-US" sz="1400" dirty="0" smtClean="0"/>
                    </a:p>
                    <a:p>
                      <a:pPr marL="114300" indent="-114300">
                        <a:buFont typeface="Arial" charset="0"/>
                        <a:buChar char="•"/>
                        <a:tabLst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5100" indent="-165100">
                        <a:buFont typeface="Arial" charset="0"/>
                        <a:buChar char="•"/>
                        <a:tabLst/>
                      </a:pPr>
                      <a:r>
                        <a:rPr lang="en-US" sz="1400" baseline="0" dirty="0" smtClean="0"/>
                        <a:t>No rig or intervention vessel, used drilling riser busy on nearby well.</a:t>
                      </a:r>
                    </a:p>
                    <a:p>
                      <a:pPr marL="165100" indent="-165100">
                        <a:buFont typeface="Arial" charset="0"/>
                        <a:buChar char="•"/>
                        <a:tabLst/>
                      </a:pPr>
                      <a:r>
                        <a:rPr lang="en-US" sz="1400" baseline="0" dirty="0" smtClean="0"/>
                        <a:t>Had to wait for that well on the schedule, but great to do SIMOPS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Aligned</a:t>
                      </a:r>
                      <a:r>
                        <a:rPr lang="en-US" sz="1400" baseline="0" dirty="0" smtClean="0"/>
                        <a:t> with regulations, procedures and internal processes using stage gate alignment.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1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3" name="Text Box 3"/>
          <p:cNvSpPr txBox="1">
            <a:spLocks noChangeArrowheads="1"/>
          </p:cNvSpPr>
          <p:nvPr/>
        </p:nvSpPr>
        <p:spPr bwMode="auto">
          <a:xfrm>
            <a:off x="6934200" y="2057401"/>
            <a:ext cx="286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x-none">
                <a:solidFill>
                  <a:schemeClr val="bg1"/>
                </a:solidFill>
                <a:latin typeface="Arial" charset="0"/>
              </a:rPr>
              <a:t>SV1 Penetrator (SCSSV1)</a:t>
            </a:r>
          </a:p>
        </p:txBody>
      </p:sp>
      <p:sp>
        <p:nvSpPr>
          <p:cNvPr id="312324" name="Line 4"/>
          <p:cNvSpPr>
            <a:spLocks noChangeShapeType="1"/>
          </p:cNvSpPr>
          <p:nvPr/>
        </p:nvSpPr>
        <p:spPr bwMode="auto">
          <a:xfrm>
            <a:off x="7543800" y="2438400"/>
            <a:ext cx="228600" cy="457200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12325" name="Picture 5" descr="Tree_07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85" y="1338834"/>
            <a:ext cx="5813426" cy="490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2326" name="Rectangle 6"/>
          <p:cNvSpPr>
            <a:spLocks noGrp="1" noChangeArrowheads="1"/>
          </p:cNvSpPr>
          <p:nvPr>
            <p:ph type="title"/>
          </p:nvPr>
        </p:nvSpPr>
        <p:spPr>
          <a:xfrm>
            <a:off x="1524000" y="296863"/>
            <a:ext cx="8229600" cy="825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pPr defTabSz="895350"/>
            <a:r>
              <a:rPr lang="en-US" altLang="x-none" sz="2400" dirty="0" smtClean="0"/>
              <a:t>Sealant </a:t>
            </a:r>
            <a:r>
              <a:rPr lang="en-US" altLang="x-none" sz="2400" dirty="0"/>
              <a:t>Subsea Delivery System</a:t>
            </a:r>
            <a:r>
              <a:rPr lang="en-US" altLang="x-none" sz="4000" dirty="0"/>
              <a:t> </a:t>
            </a:r>
          </a:p>
        </p:txBody>
      </p:sp>
      <p:sp>
        <p:nvSpPr>
          <p:cNvPr id="312327" name="Freeform 7"/>
          <p:cNvSpPr>
            <a:spLocks/>
          </p:cNvSpPr>
          <p:nvPr/>
        </p:nvSpPr>
        <p:spPr bwMode="auto">
          <a:xfrm>
            <a:off x="5148381" y="2492013"/>
            <a:ext cx="2692295" cy="3421423"/>
          </a:xfrm>
          <a:custGeom>
            <a:avLst/>
            <a:gdLst>
              <a:gd name="T0" fmla="*/ 1889 w 1896"/>
              <a:gd name="T1" fmla="*/ 0 h 2440"/>
              <a:gd name="T2" fmla="*/ 1841 w 1896"/>
              <a:gd name="T3" fmla="*/ 640 h 2440"/>
              <a:gd name="T4" fmla="*/ 1561 w 1896"/>
              <a:gd name="T5" fmla="*/ 936 h 2440"/>
              <a:gd name="T6" fmla="*/ 1217 w 1896"/>
              <a:gd name="T7" fmla="*/ 984 h 2440"/>
              <a:gd name="T8" fmla="*/ 753 w 1896"/>
              <a:gd name="T9" fmla="*/ 920 h 2440"/>
              <a:gd name="T10" fmla="*/ 385 w 1896"/>
              <a:gd name="T11" fmla="*/ 1000 h 2440"/>
              <a:gd name="T12" fmla="*/ 209 w 1896"/>
              <a:gd name="T13" fmla="*/ 1144 h 2440"/>
              <a:gd name="T14" fmla="*/ 281 w 1896"/>
              <a:gd name="T15" fmla="*/ 1328 h 2440"/>
              <a:gd name="T16" fmla="*/ 513 w 1896"/>
              <a:gd name="T17" fmla="*/ 1416 h 2440"/>
              <a:gd name="T18" fmla="*/ 601 w 1896"/>
              <a:gd name="T19" fmla="*/ 1528 h 2440"/>
              <a:gd name="T20" fmla="*/ 537 w 1896"/>
              <a:gd name="T21" fmla="*/ 1688 h 2440"/>
              <a:gd name="T22" fmla="*/ 153 w 1896"/>
              <a:gd name="T23" fmla="*/ 1904 h 2440"/>
              <a:gd name="T24" fmla="*/ 49 w 1896"/>
              <a:gd name="T25" fmla="*/ 2168 h 2440"/>
              <a:gd name="T26" fmla="*/ 449 w 1896"/>
              <a:gd name="T27" fmla="*/ 2408 h 2440"/>
              <a:gd name="T28" fmla="*/ 1249 w 1896"/>
              <a:gd name="T29" fmla="*/ 2360 h 2440"/>
              <a:gd name="T30" fmla="*/ 1689 w 1896"/>
              <a:gd name="T31" fmla="*/ 2216 h 2440"/>
              <a:gd name="T32" fmla="*/ 1873 w 1896"/>
              <a:gd name="T33" fmla="*/ 1664 h 2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896" h="2440">
                <a:moveTo>
                  <a:pt x="1889" y="0"/>
                </a:moveTo>
                <a:cubicBezTo>
                  <a:pt x="1892" y="242"/>
                  <a:pt x="1896" y="484"/>
                  <a:pt x="1841" y="640"/>
                </a:cubicBezTo>
                <a:cubicBezTo>
                  <a:pt x="1786" y="796"/>
                  <a:pt x="1665" y="879"/>
                  <a:pt x="1561" y="936"/>
                </a:cubicBezTo>
                <a:cubicBezTo>
                  <a:pt x="1457" y="993"/>
                  <a:pt x="1352" y="987"/>
                  <a:pt x="1217" y="984"/>
                </a:cubicBezTo>
                <a:cubicBezTo>
                  <a:pt x="1082" y="981"/>
                  <a:pt x="892" y="917"/>
                  <a:pt x="753" y="920"/>
                </a:cubicBezTo>
                <a:cubicBezTo>
                  <a:pt x="614" y="923"/>
                  <a:pt x="476" y="963"/>
                  <a:pt x="385" y="1000"/>
                </a:cubicBezTo>
                <a:cubicBezTo>
                  <a:pt x="294" y="1037"/>
                  <a:pt x="226" y="1089"/>
                  <a:pt x="209" y="1144"/>
                </a:cubicBezTo>
                <a:cubicBezTo>
                  <a:pt x="192" y="1199"/>
                  <a:pt x="230" y="1283"/>
                  <a:pt x="281" y="1328"/>
                </a:cubicBezTo>
                <a:cubicBezTo>
                  <a:pt x="332" y="1373"/>
                  <a:pt x="460" y="1383"/>
                  <a:pt x="513" y="1416"/>
                </a:cubicBezTo>
                <a:cubicBezTo>
                  <a:pt x="566" y="1449"/>
                  <a:pt x="597" y="1483"/>
                  <a:pt x="601" y="1528"/>
                </a:cubicBezTo>
                <a:cubicBezTo>
                  <a:pt x="605" y="1573"/>
                  <a:pt x="612" y="1625"/>
                  <a:pt x="537" y="1688"/>
                </a:cubicBezTo>
                <a:cubicBezTo>
                  <a:pt x="462" y="1751"/>
                  <a:pt x="234" y="1824"/>
                  <a:pt x="153" y="1904"/>
                </a:cubicBezTo>
                <a:cubicBezTo>
                  <a:pt x="72" y="1984"/>
                  <a:pt x="0" y="2084"/>
                  <a:pt x="49" y="2168"/>
                </a:cubicBezTo>
                <a:cubicBezTo>
                  <a:pt x="98" y="2252"/>
                  <a:pt x="249" y="2376"/>
                  <a:pt x="449" y="2408"/>
                </a:cubicBezTo>
                <a:cubicBezTo>
                  <a:pt x="649" y="2440"/>
                  <a:pt x="1042" y="2392"/>
                  <a:pt x="1249" y="2360"/>
                </a:cubicBezTo>
                <a:cubicBezTo>
                  <a:pt x="1456" y="2328"/>
                  <a:pt x="1585" y="2332"/>
                  <a:pt x="1689" y="2216"/>
                </a:cubicBezTo>
                <a:cubicBezTo>
                  <a:pt x="1793" y="2100"/>
                  <a:pt x="1885" y="1725"/>
                  <a:pt x="1873" y="166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Kathryn Humphrey, SPE Discussion ’Successful Engineers…How to Be a Great One”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9" name="Object 17"/>
          <p:cNvGraphicFramePr>
            <a:graphicFrameLocks noGrp="1" noChangeAspect="1"/>
          </p:cNvGraphicFramePr>
          <p:nvPr>
            <p:ph idx="1"/>
          </p:nvPr>
        </p:nvGraphicFramePr>
        <p:xfrm>
          <a:off x="5037139" y="2286001"/>
          <a:ext cx="5318125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Image" r:id="rId3" imgW="5460317" imgH="4647619" progId="PhotoshopElements.Image.7">
                  <p:embed/>
                </p:oleObj>
              </mc:Choice>
              <mc:Fallback>
                <p:oleObj name="Image" r:id="rId3" imgW="5460317" imgH="4647619" progId="PhotoshopElements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7139" y="2286001"/>
                        <a:ext cx="5318125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1955800" y="58738"/>
            <a:ext cx="8229600" cy="825500"/>
          </a:xfrm>
          <a:noFill/>
          <a:ln/>
        </p:spPr>
        <p:txBody>
          <a:bodyPr/>
          <a:lstStyle/>
          <a:p>
            <a:pPr defTabSz="895350"/>
            <a:r>
              <a:rPr lang="en-US" altLang="x-none" sz="2800" dirty="0" smtClean="0"/>
              <a:t>Sealant </a:t>
            </a:r>
            <a:r>
              <a:rPr lang="en-US" altLang="x-none" sz="2800" dirty="0"/>
              <a:t>Subsea Delivery System</a:t>
            </a:r>
            <a:r>
              <a:rPr lang="en-US" altLang="x-none" dirty="0"/>
              <a:t> 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219200" y="1181101"/>
            <a:ext cx="3606800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buSzPct val="160000"/>
              <a:buFontTx/>
              <a:buChar char="•"/>
            </a:pPr>
            <a:r>
              <a:rPr lang="en-US" altLang="x-none" sz="1600" b="1" dirty="0"/>
              <a:t>The </a:t>
            </a:r>
            <a:r>
              <a:rPr lang="en-US" altLang="x-none" sz="1600" b="1" dirty="0" smtClean="0"/>
              <a:t>Sealant </a:t>
            </a:r>
            <a:r>
              <a:rPr lang="en-US" altLang="x-none" sz="1600" b="1" dirty="0"/>
              <a:t>material is loaded and stored in multiple piston-style accumulators arraigned on a typical subsea mud-mat</a:t>
            </a:r>
            <a:r>
              <a:rPr lang="en-US" altLang="x-none" sz="1600" b="1" dirty="0" smtClean="0"/>
              <a:t>.</a:t>
            </a:r>
          </a:p>
          <a:p>
            <a:pPr>
              <a:buSzPct val="160000"/>
              <a:buFontTx/>
              <a:buChar char="•"/>
            </a:pPr>
            <a:endParaRPr lang="en-US" altLang="x-none" sz="1600" b="1" dirty="0"/>
          </a:p>
          <a:p>
            <a:pPr>
              <a:buSzPct val="160000"/>
              <a:buFontTx/>
              <a:buChar char="•"/>
            </a:pPr>
            <a:r>
              <a:rPr lang="en-US" altLang="x-none" sz="1600" b="1" dirty="0"/>
              <a:t>The manifold system is configured to allow for the </a:t>
            </a:r>
            <a:r>
              <a:rPr lang="en-US" altLang="x-none" sz="1600" b="1" dirty="0" smtClean="0"/>
              <a:t>Sealant </a:t>
            </a:r>
            <a:r>
              <a:rPr lang="en-US" altLang="x-none" sz="1600" b="1" dirty="0"/>
              <a:t>to be injected into the annulus by </a:t>
            </a:r>
            <a:r>
              <a:rPr lang="en-US" altLang="x-none" sz="1600" b="1" dirty="0" smtClean="0"/>
              <a:t>ROV </a:t>
            </a:r>
            <a:r>
              <a:rPr lang="en-US" altLang="x-none" sz="1600" b="1" dirty="0"/>
              <a:t>supplied </a:t>
            </a:r>
            <a:r>
              <a:rPr lang="en-US" altLang="x-none" sz="1600" b="1" dirty="0" smtClean="0"/>
              <a:t>ambient </a:t>
            </a:r>
            <a:r>
              <a:rPr lang="en-US" altLang="x-none" sz="1600" b="1" dirty="0"/>
              <a:t>hydrostatic </a:t>
            </a:r>
            <a:r>
              <a:rPr lang="en-US" altLang="x-none" sz="1600" b="1" dirty="0" smtClean="0"/>
              <a:t>pressure </a:t>
            </a:r>
            <a:r>
              <a:rPr lang="en-US" altLang="x-none" sz="1600" b="1" dirty="0"/>
              <a:t>on the  backside of cylinders</a:t>
            </a:r>
            <a:r>
              <a:rPr lang="en-US" altLang="x-none" sz="1600" b="1" dirty="0" smtClean="0"/>
              <a:t>.</a:t>
            </a:r>
          </a:p>
          <a:p>
            <a:pPr>
              <a:buSzPct val="160000"/>
              <a:buFontTx/>
              <a:buChar char="•"/>
            </a:pPr>
            <a:endParaRPr lang="en-US" altLang="x-none" sz="1600" b="1" dirty="0"/>
          </a:p>
          <a:p>
            <a:pPr>
              <a:buSzPct val="160000"/>
              <a:buFontTx/>
              <a:buChar char="•"/>
            </a:pPr>
            <a:r>
              <a:rPr lang="en-US" altLang="x-none" sz="1600" b="1" dirty="0" smtClean="0"/>
              <a:t>Injection </a:t>
            </a:r>
            <a:r>
              <a:rPr lang="en-US" altLang="x-none" sz="1600" b="1" dirty="0"/>
              <a:t>rates and pressures are controlled by the ROV</a:t>
            </a:r>
            <a:r>
              <a:rPr lang="en-US" altLang="x-none" sz="1600" b="1" dirty="0" smtClean="0"/>
              <a:t>.</a:t>
            </a:r>
          </a:p>
          <a:p>
            <a:pPr>
              <a:buSzPct val="160000"/>
              <a:buFontTx/>
              <a:buChar char="•"/>
            </a:pPr>
            <a:endParaRPr lang="en-US" altLang="x-none" sz="1600" b="1" dirty="0"/>
          </a:p>
          <a:p>
            <a:pPr>
              <a:buSzPct val="160000"/>
              <a:buFontTx/>
              <a:buChar char="•"/>
            </a:pPr>
            <a:r>
              <a:rPr lang="en-US" altLang="x-none" sz="1600" b="1" dirty="0" smtClean="0"/>
              <a:t>Capacity </a:t>
            </a:r>
            <a:r>
              <a:rPr lang="en-US" altLang="x-none" sz="1600" b="1" dirty="0"/>
              <a:t>of reservoir is expected to be 250-500 gallons.</a:t>
            </a:r>
          </a:p>
        </p:txBody>
      </p:sp>
      <p:pic>
        <p:nvPicPr>
          <p:cNvPr id="3093" name="Picture 21" descr="Seal-tite Cyclinders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1209676"/>
            <a:ext cx="2946400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7513639" y="1444626"/>
            <a:ext cx="1044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x-none" sz="1000" b="1"/>
              <a:t>Control Fluid /</a:t>
            </a:r>
          </a:p>
          <a:p>
            <a:pPr algn="ctr"/>
            <a:r>
              <a:rPr lang="en-US" altLang="x-none" sz="1000" b="1"/>
              <a:t> Seawater</a:t>
            </a:r>
          </a:p>
        </p:txBody>
      </p:sp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6540501" y="1508126"/>
            <a:ext cx="68159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1000" dirty="0" smtClean="0"/>
              <a:t>Sealant</a:t>
            </a:r>
            <a:endParaRPr lang="en-US" altLang="x-none" sz="1000" dirty="0"/>
          </a:p>
        </p:txBody>
      </p:sp>
      <p:sp>
        <p:nvSpPr>
          <p:cNvPr id="3097" name="Line 25"/>
          <p:cNvSpPr>
            <a:spLocks noChangeShapeType="1"/>
          </p:cNvSpPr>
          <p:nvPr/>
        </p:nvSpPr>
        <p:spPr bwMode="auto">
          <a:xfrm flipH="1">
            <a:off x="5753100" y="1676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4876801" y="1571626"/>
            <a:ext cx="84189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1000"/>
              <a:t>To Annulus</a:t>
            </a:r>
          </a:p>
        </p:txBody>
      </p:sp>
      <p:sp>
        <p:nvSpPr>
          <p:cNvPr id="3099" name="Line 27"/>
          <p:cNvSpPr>
            <a:spLocks noChangeShapeType="1"/>
          </p:cNvSpPr>
          <p:nvPr/>
        </p:nvSpPr>
        <p:spPr bwMode="auto">
          <a:xfrm flipH="1">
            <a:off x="7378700" y="2197100"/>
            <a:ext cx="419100" cy="939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0" name="Line 28"/>
          <p:cNvSpPr>
            <a:spLocks noChangeShapeType="1"/>
          </p:cNvSpPr>
          <p:nvPr/>
        </p:nvSpPr>
        <p:spPr bwMode="auto">
          <a:xfrm flipH="1">
            <a:off x="8737600" y="1676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1" name="Text Box 29"/>
          <p:cNvSpPr txBox="1">
            <a:spLocks noChangeArrowheads="1"/>
          </p:cNvSpPr>
          <p:nvPr/>
        </p:nvSpPr>
        <p:spPr bwMode="auto">
          <a:xfrm>
            <a:off x="9402764" y="1381125"/>
            <a:ext cx="110479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1000" dirty="0" smtClean="0"/>
              <a:t>ROV Ambient  </a:t>
            </a:r>
            <a:endParaRPr lang="en-US" altLang="x-none" sz="1000" dirty="0"/>
          </a:p>
          <a:p>
            <a:r>
              <a:rPr lang="en-US" altLang="x-none" sz="1000" dirty="0" smtClean="0"/>
              <a:t>Pressure </a:t>
            </a:r>
            <a:endParaRPr lang="en-US" altLang="x-none" sz="1000" dirty="0"/>
          </a:p>
          <a:p>
            <a:r>
              <a:rPr lang="en-US" altLang="x-none" sz="1000" dirty="0"/>
              <a:t>Supply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Kathryn Humphrey, SPE Discussion ’Successful Engineers…How to Be a Great One”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732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7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0" y="173038"/>
            <a:ext cx="9220200" cy="825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normAutofit fontScale="90000"/>
          </a:bodyPr>
          <a:lstStyle/>
          <a:p>
            <a:pPr defTabSz="895350"/>
            <a:r>
              <a:rPr lang="en-US" altLang="x-none" dirty="0" smtClean="0"/>
              <a:t>Sealant </a:t>
            </a:r>
            <a:r>
              <a:rPr lang="en-US" altLang="x-none" dirty="0"/>
              <a:t>Subsea Delivery </a:t>
            </a:r>
            <a:r>
              <a:rPr lang="en-US" altLang="x-none" smtClean="0"/>
              <a:t>System Flow Path</a:t>
            </a:r>
            <a:r>
              <a:rPr lang="en-US" altLang="x-none" sz="4400" smtClean="0"/>
              <a:t> </a:t>
            </a:r>
            <a:endParaRPr lang="en-US" altLang="x-none" sz="4400" dirty="0"/>
          </a:p>
        </p:txBody>
      </p:sp>
      <p:grpSp>
        <p:nvGrpSpPr>
          <p:cNvPr id="313348" name="Group 4"/>
          <p:cNvGrpSpPr>
            <a:grpSpLocks/>
          </p:cNvGrpSpPr>
          <p:nvPr/>
        </p:nvGrpSpPr>
        <p:grpSpPr bwMode="auto">
          <a:xfrm>
            <a:off x="1828801" y="1350963"/>
            <a:ext cx="7654925" cy="4341812"/>
            <a:chOff x="136" y="871"/>
            <a:chExt cx="5228" cy="2987"/>
          </a:xfrm>
        </p:grpSpPr>
        <p:pic>
          <p:nvPicPr>
            <p:cNvPr id="31334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" y="871"/>
              <a:ext cx="4942" cy="2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13350" name="Text Box 6"/>
            <p:cNvSpPr txBox="1">
              <a:spLocks noChangeArrowheads="1"/>
            </p:cNvSpPr>
            <p:nvPr/>
          </p:nvSpPr>
          <p:spPr bwMode="auto">
            <a:xfrm>
              <a:off x="3408" y="1296"/>
              <a:ext cx="195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x-none">
                  <a:solidFill>
                    <a:schemeClr val="bg1"/>
                  </a:solidFill>
                  <a:latin typeface="Arial" charset="0"/>
                </a:rPr>
                <a:t>SV1 Penetrator (SCSSV1)</a:t>
              </a:r>
            </a:p>
          </p:txBody>
        </p:sp>
        <p:sp>
          <p:nvSpPr>
            <p:cNvPr id="313351" name="Line 7"/>
            <p:cNvSpPr>
              <a:spLocks noChangeShapeType="1"/>
            </p:cNvSpPr>
            <p:nvPr/>
          </p:nvSpPr>
          <p:spPr bwMode="auto">
            <a:xfrm>
              <a:off x="3792" y="1536"/>
              <a:ext cx="144" cy="288"/>
            </a:xfrm>
            <a:prstGeom prst="line">
              <a:avLst/>
            </a:prstGeom>
            <a:noFill/>
            <a:ln w="4445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352" name="Line 8"/>
            <p:cNvSpPr>
              <a:spLocks noChangeShapeType="1"/>
            </p:cNvSpPr>
            <p:nvPr/>
          </p:nvSpPr>
          <p:spPr bwMode="auto">
            <a:xfrm>
              <a:off x="136" y="2088"/>
              <a:ext cx="6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353" name="Line 9"/>
            <p:cNvSpPr>
              <a:spLocks noChangeShapeType="1"/>
            </p:cNvSpPr>
            <p:nvPr/>
          </p:nvSpPr>
          <p:spPr bwMode="auto">
            <a:xfrm>
              <a:off x="784" y="2088"/>
              <a:ext cx="0" cy="5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354" name="Line 10"/>
            <p:cNvSpPr>
              <a:spLocks noChangeShapeType="1"/>
            </p:cNvSpPr>
            <p:nvPr/>
          </p:nvSpPr>
          <p:spPr bwMode="auto">
            <a:xfrm>
              <a:off x="784" y="2600"/>
              <a:ext cx="10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355" name="Line 11"/>
            <p:cNvSpPr>
              <a:spLocks noChangeShapeType="1"/>
            </p:cNvSpPr>
            <p:nvPr/>
          </p:nvSpPr>
          <p:spPr bwMode="auto">
            <a:xfrm flipV="1">
              <a:off x="1864" y="2368"/>
              <a:ext cx="0" cy="2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356" name="Line 12"/>
            <p:cNvSpPr>
              <a:spLocks noChangeShapeType="1"/>
            </p:cNvSpPr>
            <p:nvPr/>
          </p:nvSpPr>
          <p:spPr bwMode="auto">
            <a:xfrm flipV="1">
              <a:off x="1864" y="2360"/>
              <a:ext cx="2416" cy="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357" name="Line 13"/>
            <p:cNvSpPr>
              <a:spLocks noChangeShapeType="1"/>
            </p:cNvSpPr>
            <p:nvPr/>
          </p:nvSpPr>
          <p:spPr bwMode="auto">
            <a:xfrm>
              <a:off x="4288" y="2368"/>
              <a:ext cx="8" cy="10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3359" name="Text Box 15"/>
          <p:cNvSpPr txBox="1">
            <a:spLocks noChangeArrowheads="1"/>
          </p:cNvSpPr>
          <p:nvPr/>
        </p:nvSpPr>
        <p:spPr bwMode="auto">
          <a:xfrm rot="16200000">
            <a:off x="885826" y="2740026"/>
            <a:ext cx="15208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1000">
                <a:latin typeface="Arial" charset="0"/>
              </a:rPr>
              <a:t>From Subsea Reservoir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Kathryn Humphrey, SPE Discussion ’Successful Engineers…How to Be a Great One”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1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altLang="x-none" sz="2000" dirty="0" smtClean="0"/>
              <a:t>Sealant Intervention History </a:t>
            </a:r>
            <a:r>
              <a:rPr lang="mr-IN" altLang="x-none" sz="2000" dirty="0" smtClean="0"/>
              <a:t>–</a:t>
            </a:r>
            <a:r>
              <a:rPr lang="en-US" altLang="x-none" sz="2000" dirty="0" smtClean="0"/>
              <a:t> it worked (and is still holding 7 years later)</a:t>
            </a:r>
            <a:endParaRPr lang="en-US" altLang="x-none" sz="20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822325"/>
            <a:ext cx="9144000" cy="603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362201" y="3200401"/>
            <a:ext cx="549275" cy="2381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900"/>
              <a:t>Bank 1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971801" y="3200401"/>
            <a:ext cx="517525" cy="2381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900"/>
              <a:t>Bank2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6781801" y="3200401"/>
            <a:ext cx="549275" cy="2381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900"/>
              <a:t>Bank 3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8001000" y="1447800"/>
            <a:ext cx="914400" cy="37465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 sz="900"/>
              <a:t>Drawing the well down…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7391401" y="3200401"/>
            <a:ext cx="549275" cy="2381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900"/>
              <a:t>Bank 4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6172200" y="1295401"/>
            <a:ext cx="1676400" cy="2381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 sz="900"/>
              <a:t>Testing the well…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5562601" y="4191000"/>
            <a:ext cx="1981633" cy="23083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900"/>
              <a:t>Incremental rate up to 10 mbod</a:t>
            </a:r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 flipH="1">
            <a:off x="5181600" y="4419600"/>
            <a:ext cx="762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7391400" y="4419600"/>
            <a:ext cx="685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3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Intervention Worked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1887" y="1662113"/>
            <a:ext cx="10372725" cy="446832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Not all engineered gambles work.  Both successes and failures should be congratulated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Ambitious or ’Greedy?’</a:t>
            </a:r>
          </a:p>
          <a:p>
            <a:pPr lvl="1"/>
            <a:r>
              <a:rPr lang="en-US" dirty="0" smtClean="0"/>
              <a:t>I was not going to shut in a well that posed no risk to people or the environment.</a:t>
            </a:r>
          </a:p>
          <a:p>
            <a:pPr lvl="1"/>
            <a:r>
              <a:rPr lang="en-US" dirty="0" smtClean="0"/>
              <a:t>I was not going to let the leak become two-way, therefore adding risk to a future rig workover.</a:t>
            </a:r>
          </a:p>
          <a:p>
            <a:pPr lvl="1"/>
            <a:r>
              <a:rPr lang="en-US" dirty="0" smtClean="0"/>
              <a:t>The intervention cost for the incremental production was $0.14/</a:t>
            </a:r>
            <a:r>
              <a:rPr lang="en-US" dirty="0" err="1" smtClean="0"/>
              <a:t>boe</a:t>
            </a:r>
            <a:endParaRPr lang="en-US" dirty="0" smtClean="0"/>
          </a:p>
          <a:p>
            <a:r>
              <a:rPr lang="en-US" dirty="0" smtClean="0"/>
              <a:t>Efficient or ‘Lazy?’</a:t>
            </a:r>
          </a:p>
          <a:p>
            <a:pPr lvl="1"/>
            <a:r>
              <a:rPr lang="en-US" dirty="0" smtClean="0"/>
              <a:t>Since the intervention had a low Ps, better make the attempt cheap and use resources that are low cost (convenient drilling riser, ambient sea bed pressures</a:t>
            </a:r>
            <a:r>
              <a:rPr lang="mr-IN" dirty="0" smtClean="0"/>
              <a:t>…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Waiting for the cheap opportunity had low cost and ultimately preserved value</a:t>
            </a:r>
          </a:p>
          <a:p>
            <a:r>
              <a:rPr lang="en-US" dirty="0" smtClean="0"/>
              <a:t>Ethical?</a:t>
            </a:r>
          </a:p>
          <a:p>
            <a:pPr lvl="1"/>
            <a:r>
              <a:rPr lang="en-US" dirty="0" smtClean="0"/>
              <a:t>Timely reporting and discussion with regulatory bodies</a:t>
            </a:r>
          </a:p>
          <a:p>
            <a:pPr lvl="1"/>
            <a:r>
              <a:rPr lang="en-US" dirty="0" smtClean="0"/>
              <a:t>Internal cross-disciplinary reviews and collaboration</a:t>
            </a:r>
          </a:p>
          <a:p>
            <a:pPr lvl="1"/>
            <a:r>
              <a:rPr lang="en-US" dirty="0" smtClean="0"/>
              <a:t>Open and transparent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Kathryn Humphrey, SPE Discussion ’Successful Engineers…How to Be a Great One”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63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0572" y="1755648"/>
            <a:ext cx="8915400" cy="479145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There’s a pattern to the life of a Petroleum Engineer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Education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Learning in the Field and Office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People Management (Self and Others)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Finding and embracing </a:t>
            </a:r>
            <a:r>
              <a:rPr lang="en-US" sz="2000" dirty="0" smtClean="0"/>
              <a:t>wisdom</a:t>
            </a:r>
          </a:p>
          <a:p>
            <a:pPr>
              <a:buFont typeface="+mj-lt"/>
              <a:buAutoNum type="arabicPeriod"/>
            </a:pPr>
            <a:endParaRPr lang="en-US" sz="2000" dirty="0" smtClean="0"/>
          </a:p>
          <a:p>
            <a:r>
              <a:rPr lang="en-US" sz="2000" dirty="0" smtClean="0"/>
              <a:t>Our engineering should always be safe, and we try to make projects economic considering the fluctuations in commodity price.</a:t>
            </a:r>
            <a:endParaRPr lang="en-US" sz="2000" dirty="0" smtClean="0"/>
          </a:p>
          <a:p>
            <a:r>
              <a:rPr lang="en-US" sz="2000" dirty="0" smtClean="0"/>
              <a:t>Finally, thank you.  I use my axioms </a:t>
            </a:r>
            <a:r>
              <a:rPr lang="en-US" sz="2000" dirty="0" smtClean="0"/>
              <a:t>all the time, and </a:t>
            </a:r>
            <a:r>
              <a:rPr lang="en-US" sz="2000" dirty="0" smtClean="0"/>
              <a:t>perhaps at least once </a:t>
            </a:r>
            <a:r>
              <a:rPr lang="en-US" sz="2000" dirty="0" smtClean="0"/>
              <a:t>too often in front of an SPE coordinator.  I </a:t>
            </a:r>
            <a:r>
              <a:rPr lang="en-US" sz="2000" dirty="0" smtClean="0"/>
              <a:t>had </a:t>
            </a:r>
            <a:r>
              <a:rPr lang="en-US" sz="2000" dirty="0" smtClean="0"/>
              <a:t>to </a:t>
            </a:r>
            <a:r>
              <a:rPr lang="en-US" sz="2000" dirty="0" smtClean="0"/>
              <a:t>write it down sometime, </a:t>
            </a:r>
            <a:r>
              <a:rPr lang="en-US" sz="2000" dirty="0" smtClean="0"/>
              <a:t>so </a:t>
            </a:r>
            <a:r>
              <a:rPr lang="en-US" sz="2000" dirty="0" smtClean="0"/>
              <a:t>I appreciate you letting </a:t>
            </a:r>
            <a:r>
              <a:rPr lang="en-US" sz="2000" dirty="0" smtClean="0"/>
              <a:t>me share it </a:t>
            </a:r>
            <a:r>
              <a:rPr lang="en-US" sz="2000" dirty="0" smtClean="0"/>
              <a:t>today</a:t>
            </a:r>
            <a:r>
              <a:rPr lang="en-US" sz="2000" dirty="0" smtClean="0"/>
              <a:t>.  </a:t>
            </a:r>
            <a:endParaRPr lang="en-US" sz="2000" dirty="0" smtClean="0"/>
          </a:p>
          <a:p>
            <a:endParaRPr lang="en-US" sz="20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1795309"/>
              </p:ext>
            </p:extLst>
          </p:nvPr>
        </p:nvGraphicFramePr>
        <p:xfrm>
          <a:off x="8258174" y="2130864"/>
          <a:ext cx="2586355" cy="1811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Kathryn Humphrey, SPE Discussion ’Successful Engineers…How to Be a Great One”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55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6854" y="669830"/>
            <a:ext cx="8911687" cy="1280890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Talking Points for How to be </a:t>
            </a:r>
            <a:r>
              <a:rPr lang="en-US" sz="3000" b="1" smtClean="0"/>
              <a:t>a Great Engineer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0784" y="1676400"/>
            <a:ext cx="9803828" cy="479583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Success can be </a:t>
            </a:r>
            <a:r>
              <a:rPr lang="en-US" sz="2800" dirty="0" smtClean="0"/>
              <a:t>measured but </a:t>
            </a:r>
            <a:r>
              <a:rPr lang="en-US" sz="2600" dirty="0" smtClean="0"/>
              <a:t>‘greatness</a:t>
            </a:r>
            <a:r>
              <a:rPr lang="en-US" sz="2600" dirty="0" smtClean="0"/>
              <a:t>’ is an objective, not a </a:t>
            </a:r>
            <a:r>
              <a:rPr lang="en-US" sz="2600" dirty="0" smtClean="0"/>
              <a:t>distinction.  </a:t>
            </a:r>
            <a:endParaRPr lang="en-US" sz="2600" dirty="0" smtClean="0"/>
          </a:p>
          <a:p>
            <a:r>
              <a:rPr lang="en-US" sz="2800" dirty="0" smtClean="0"/>
              <a:t>Internal definitions of a ‘good engineer’</a:t>
            </a:r>
          </a:p>
          <a:p>
            <a:r>
              <a:rPr lang="en-US" sz="2800" dirty="0" smtClean="0"/>
              <a:t>External definitions of engineering standards</a:t>
            </a:r>
          </a:p>
          <a:p>
            <a:r>
              <a:rPr lang="en-US" sz="2800" dirty="0" smtClean="0"/>
              <a:t>Shades of leadership and teamwork</a:t>
            </a:r>
          </a:p>
          <a:p>
            <a:r>
              <a:rPr lang="en-US" sz="2800" dirty="0" smtClean="0"/>
              <a:t>My </a:t>
            </a:r>
            <a:r>
              <a:rPr lang="en-US" sz="2800" dirty="0" smtClean="0"/>
              <a:t>axioms </a:t>
            </a:r>
            <a:r>
              <a:rPr lang="en-US" sz="2800" dirty="0" smtClean="0"/>
              <a:t>for how to become a successful </a:t>
            </a:r>
            <a:r>
              <a:rPr lang="en-US" sz="2800" dirty="0" smtClean="0"/>
              <a:t>engineer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and a story</a:t>
            </a:r>
            <a:r>
              <a:rPr lang="mr-IN" sz="2800" dirty="0" smtClean="0"/>
              <a:t>…</a:t>
            </a:r>
            <a:endParaRPr lang="en-US" sz="2800" dirty="0" smtClean="0"/>
          </a:p>
          <a:p>
            <a:r>
              <a:rPr lang="en-US" sz="2800" dirty="0" smtClean="0"/>
              <a:t>Wrap up discussion as time allows</a:t>
            </a:r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Kathryn Humphrey, SPE Discussion ’Successful Engineers…How to Be a Great One”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91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Internalize the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6252" y="1548384"/>
            <a:ext cx="4536207" cy="4834128"/>
          </a:xfrm>
        </p:spPr>
        <p:txBody>
          <a:bodyPr>
            <a:noAutofit/>
          </a:bodyPr>
          <a:lstStyle/>
          <a:p>
            <a:r>
              <a:rPr lang="en-US" sz="2000" dirty="0" smtClean="0"/>
              <a:t>He or She</a:t>
            </a:r>
            <a:r>
              <a:rPr lang="mr-IN" sz="2000" dirty="0" smtClean="0"/>
              <a:t>…</a:t>
            </a:r>
            <a:endParaRPr lang="en-US" sz="2000" dirty="0" smtClean="0"/>
          </a:p>
          <a:p>
            <a:pPr lvl="1"/>
            <a:r>
              <a:rPr lang="en-US" sz="1800" dirty="0" smtClean="0"/>
              <a:t>Has a Master’s Degree</a:t>
            </a:r>
          </a:p>
          <a:p>
            <a:pPr lvl="1"/>
            <a:r>
              <a:rPr lang="en-US" sz="1800" dirty="0" smtClean="0"/>
              <a:t>Has a PhD</a:t>
            </a:r>
          </a:p>
          <a:p>
            <a:pPr lvl="1"/>
            <a:r>
              <a:rPr lang="en-US" sz="1800" dirty="0"/>
              <a:t>Is a Vice President</a:t>
            </a:r>
          </a:p>
          <a:p>
            <a:pPr lvl="1"/>
            <a:r>
              <a:rPr lang="en-US" sz="1800" dirty="0" smtClean="0"/>
              <a:t>Had a 3.9 GPA</a:t>
            </a:r>
          </a:p>
          <a:p>
            <a:pPr lvl="1"/>
            <a:r>
              <a:rPr lang="en-US" sz="1800" dirty="0" smtClean="0"/>
              <a:t>Has been promoted very fast</a:t>
            </a:r>
          </a:p>
          <a:p>
            <a:pPr lvl="1"/>
            <a:r>
              <a:rPr lang="en-US" sz="1800" dirty="0" smtClean="0"/>
              <a:t>Is so popular with management</a:t>
            </a:r>
          </a:p>
          <a:p>
            <a:pPr lvl="1"/>
            <a:r>
              <a:rPr lang="en-US" sz="1800" dirty="0" smtClean="0"/>
              <a:t>Always get recognized</a:t>
            </a:r>
          </a:p>
          <a:p>
            <a:pPr lvl="1"/>
            <a:r>
              <a:rPr lang="en-US" sz="1800" dirty="0" smtClean="0"/>
              <a:t>Has written a lot of technical papers</a:t>
            </a:r>
          </a:p>
          <a:p>
            <a:pPr lvl="1"/>
            <a:r>
              <a:rPr lang="en-US" sz="1800" dirty="0" smtClean="0"/>
              <a:t>Never makes mistakes</a:t>
            </a:r>
          </a:p>
          <a:p>
            <a:pPr lvl="1"/>
            <a:endParaRPr lang="en-US" sz="18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499624" y="1387216"/>
            <a:ext cx="4536207" cy="4980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 smtClean="0"/>
          </a:p>
          <a:p>
            <a:pPr lvl="1"/>
            <a:r>
              <a:rPr lang="en-US" sz="1800" dirty="0" smtClean="0"/>
              <a:t>Never needs help</a:t>
            </a:r>
          </a:p>
          <a:p>
            <a:pPr lvl="1"/>
            <a:r>
              <a:rPr lang="en-US" sz="1800" dirty="0" smtClean="0"/>
              <a:t>Always knows the answer</a:t>
            </a:r>
          </a:p>
          <a:p>
            <a:pPr lvl="1"/>
            <a:r>
              <a:rPr lang="en-US" sz="1800" dirty="0" smtClean="0"/>
              <a:t>Invented using technologies</a:t>
            </a:r>
          </a:p>
          <a:p>
            <a:pPr lvl="1"/>
            <a:r>
              <a:rPr lang="en-US" sz="1800" dirty="0" smtClean="0"/>
              <a:t>Is so poised and confident</a:t>
            </a:r>
          </a:p>
          <a:p>
            <a:pPr lvl="1"/>
            <a:r>
              <a:rPr lang="en-US" sz="1800" dirty="0" smtClean="0"/>
              <a:t>Is a licensed engineer</a:t>
            </a:r>
          </a:p>
          <a:p>
            <a:pPr lvl="1"/>
            <a:r>
              <a:rPr lang="en-US" sz="2000" dirty="0"/>
              <a:t> </a:t>
            </a:r>
            <a:r>
              <a:rPr lang="en-US" sz="2000" dirty="0"/>
              <a:t>Delivers successful projects</a:t>
            </a:r>
          </a:p>
          <a:p>
            <a:pPr lvl="1"/>
            <a:r>
              <a:rPr lang="en-US" sz="2000" dirty="0" smtClean="0"/>
              <a:t> </a:t>
            </a:r>
            <a:endParaRPr lang="en-US" sz="2000" dirty="0" smtClean="0"/>
          </a:p>
          <a:p>
            <a:pPr lvl="1"/>
            <a:r>
              <a:rPr lang="en-US" sz="2000" dirty="0"/>
              <a:t> </a:t>
            </a:r>
            <a:endParaRPr lang="en-US" sz="2000" dirty="0" smtClean="0"/>
          </a:p>
          <a:p>
            <a:pPr lvl="1"/>
            <a:r>
              <a:rPr lang="en-US" sz="2000" dirty="0"/>
              <a:t> </a:t>
            </a:r>
            <a:r>
              <a:rPr lang="en-US" sz="2000" dirty="0" smtClean="0"/>
              <a:t> </a:t>
            </a:r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Kathryn Humphrey, SPE Discussion ’Successful Engineers…How to Be a Great One”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28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3363" y="589604"/>
            <a:ext cx="9449550" cy="1280890"/>
          </a:xfrm>
        </p:spPr>
        <p:txBody>
          <a:bodyPr/>
          <a:lstStyle/>
          <a:p>
            <a:r>
              <a:rPr lang="en-US" smtClean="0"/>
              <a:t>External Descriptors for Good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3363" y="1484458"/>
            <a:ext cx="8915400" cy="498491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Societies of Engineers</a:t>
            </a:r>
          </a:p>
          <a:p>
            <a:pPr lvl="1"/>
            <a:r>
              <a:rPr lang="en-US" sz="2000" dirty="0" smtClean="0"/>
              <a:t>Society of Petroleum Engineers</a:t>
            </a:r>
          </a:p>
          <a:p>
            <a:pPr lvl="1"/>
            <a:r>
              <a:rPr lang="en-US" sz="2000" dirty="0" smtClean="0"/>
              <a:t>American Society of Mechanical Engineers</a:t>
            </a:r>
          </a:p>
          <a:p>
            <a:pPr lvl="1"/>
            <a:r>
              <a:rPr lang="en-US" sz="2000" dirty="0" smtClean="0"/>
              <a:t>American Society of Civil Engineers</a:t>
            </a:r>
          </a:p>
          <a:p>
            <a:pPr lvl="1"/>
            <a:r>
              <a:rPr lang="en-US" sz="2000" dirty="0" smtClean="0"/>
              <a:t>etc.</a:t>
            </a:r>
          </a:p>
          <a:p>
            <a:r>
              <a:rPr lang="en-US" sz="2400" dirty="0" smtClean="0"/>
              <a:t>ASME’s </a:t>
            </a:r>
            <a:r>
              <a:rPr lang="en-US" sz="2400" i="1" dirty="0" smtClean="0"/>
              <a:t>The Unwritten Laws of Engineering</a:t>
            </a:r>
            <a:endParaRPr lang="en-US" sz="2400" dirty="0" smtClean="0"/>
          </a:p>
          <a:p>
            <a:r>
              <a:rPr lang="en-US" sz="2400" dirty="0" smtClean="0"/>
              <a:t>Ritual of the Calling of an Engineer (Canada)</a:t>
            </a:r>
          </a:p>
          <a:p>
            <a:r>
              <a:rPr lang="en-US" sz="2400" dirty="0" smtClean="0"/>
              <a:t>Societies of Professional or Chartered </a:t>
            </a:r>
            <a:r>
              <a:rPr lang="en-US" sz="2400" dirty="0" smtClean="0"/>
              <a:t>Engineers</a:t>
            </a:r>
          </a:p>
          <a:p>
            <a:r>
              <a:rPr lang="en-US" sz="2400" dirty="0" smtClean="0"/>
              <a:t>Why is grading us as engineers necessary?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Kathryn Humphrey, SPE Discussion ’Successful Engineers…How to Be a Great One”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85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to Remain Vigilant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849004"/>
              </p:ext>
            </p:extLst>
          </p:nvPr>
        </p:nvGraphicFramePr>
        <p:xfrm>
          <a:off x="1272477" y="1721755"/>
          <a:ext cx="10431842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7731"/>
                <a:gridCol w="841248"/>
                <a:gridCol w="1097280"/>
                <a:gridCol w="1344794"/>
                <a:gridCol w="1160662"/>
                <a:gridCol w="1819864"/>
                <a:gridCol w="14902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Spill </a:t>
                      </a:r>
                      <a:r>
                        <a:rPr lang="en-US" sz="1200" dirty="0" smtClean="0"/>
                        <a:t>(</a:t>
                      </a:r>
                      <a:r>
                        <a:rPr lang="en-US" sz="1200" dirty="0" err="1" smtClean="0"/>
                        <a:t>mmbo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 Lives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 $M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What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Piper Alpha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North Sea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Platform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Alexander </a:t>
                      </a:r>
                      <a:r>
                        <a:rPr lang="en-US" dirty="0" err="1" smtClean="0"/>
                        <a:t>Kielland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North Sea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Platform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Seacrest Drillship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 China Sea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Rig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Ocean Ranger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Canada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Rig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Glomar</a:t>
                      </a:r>
                      <a:r>
                        <a:rPr lang="en-US" baseline="0" dirty="0" smtClean="0"/>
                        <a:t> Java Sea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 China Sea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Rig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Bohai</a:t>
                      </a:r>
                      <a:r>
                        <a:rPr lang="en-US" dirty="0" smtClean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72</a:t>
                      </a:r>
                      <a:r>
                        <a:rPr lang="en-US" baseline="0" dirty="0" smtClean="0"/>
                        <a:t> 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China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Rig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</a:t>
                      </a:r>
                      <a:r>
                        <a:rPr lang="mr-IN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Macondo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4,000+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GoM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Rig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PBU A-22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Alaska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Well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Kathryn Humphrey, SPE Discussion ’Successful Engineers…How to Be a Great One”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22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to Remain Humble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3696626"/>
              </p:ext>
            </p:extLst>
          </p:nvPr>
        </p:nvGraphicFramePr>
        <p:xfrm>
          <a:off x="1272477" y="1721755"/>
          <a:ext cx="10431842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5667"/>
                <a:gridCol w="950976"/>
                <a:gridCol w="1024128"/>
                <a:gridCol w="1280160"/>
                <a:gridCol w="1060704"/>
                <a:gridCol w="1737360"/>
                <a:gridCol w="221284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Spill </a:t>
                      </a:r>
                      <a:r>
                        <a:rPr lang="en-US" sz="1200" dirty="0" smtClean="0"/>
                        <a:t>(</a:t>
                      </a:r>
                      <a:r>
                        <a:rPr lang="en-US" sz="1200" dirty="0" err="1" smtClean="0"/>
                        <a:t>mmbo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 Lives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 </a:t>
                      </a:r>
                    </a:p>
                    <a:p>
                      <a:pPr algn="ctr"/>
                      <a:r>
                        <a:rPr lang="en-US" sz="1400" dirty="0" smtClean="0"/>
                        <a:t>2010 $M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What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Macondo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4,000+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GoM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Rig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Kuwait Fires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Kuwait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Wells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Ixotoc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GoM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Rig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Express + Captain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Tobago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Tankers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Fergana Valley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Uzbekistan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Field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ABT Summer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Angola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Tanker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Nowruz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Persian Gulf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Tanker+Platform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Amoco Cadiz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Tanker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Odyssey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Canada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Rig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399211" y="5761105"/>
            <a:ext cx="5270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Let’s look an example of an ethics standard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Kathryn Humphrey, SPE Discussion ’Successful Engineers…How to Be a Great One”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5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5501" y="486950"/>
            <a:ext cx="9602660" cy="1280890"/>
          </a:xfrm>
        </p:spPr>
        <p:txBody>
          <a:bodyPr>
            <a:normAutofit fontScale="90000"/>
          </a:bodyPr>
          <a:lstStyle/>
          <a:p>
            <a:r>
              <a:rPr lang="en-US" sz="2000" dirty="0" smtClean="0"/>
              <a:t>Taken from </a:t>
            </a:r>
            <a:r>
              <a:rPr lang="en-US" sz="3100" dirty="0" smtClean="0"/>
              <a:t>The Ritual of the Calling of an Engineer</a:t>
            </a:r>
            <a:br>
              <a:rPr lang="en-US" sz="3100" dirty="0" smtClean="0"/>
            </a:br>
            <a:r>
              <a:rPr lang="en-US" sz="3100" dirty="0"/>
              <a:t> </a:t>
            </a:r>
            <a:r>
              <a:rPr lang="en-US" sz="3100" dirty="0" smtClean="0"/>
              <a:t>           </a:t>
            </a:r>
            <a:r>
              <a:rPr lang="en-US" sz="2000" dirty="0" smtClean="0"/>
              <a:t>Greg Evans 2011</a:t>
            </a:r>
            <a:r>
              <a:rPr lang="en-US" sz="3100" dirty="0"/>
              <a:t> </a:t>
            </a:r>
            <a:r>
              <a:rPr lang="en-US" sz="2000" dirty="0" smtClean="0"/>
              <a:t>Words by </a:t>
            </a:r>
            <a:r>
              <a:rPr lang="en-US" sz="2000" b="1" dirty="0"/>
              <a:t>Rudyard Kipling (1865 – 1936)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4462" y="1743456"/>
            <a:ext cx="10527601" cy="4760976"/>
          </a:xfrm>
        </p:spPr>
        <p:txBody>
          <a:bodyPr>
            <a:normAutofit/>
          </a:bodyPr>
          <a:lstStyle/>
          <a:p>
            <a:r>
              <a:rPr lang="en-US" b="1" dirty="0" smtClean="0"/>
              <a:t>I </a:t>
            </a:r>
            <a:r>
              <a:rPr lang="en-US" b="1" dirty="0"/>
              <a:t>will not henceforward suffer or pass, or be privy to the passing of, Bad Workmanship or Faulty Material </a:t>
            </a:r>
            <a:r>
              <a:rPr lang="en-US" dirty="0"/>
              <a:t>in aught that concerns my works before mankind as an Engineer, or in my dealings with my own Soul before my Maker. </a:t>
            </a:r>
          </a:p>
          <a:p>
            <a:r>
              <a:rPr lang="en-US" b="1" dirty="0" smtClean="0"/>
              <a:t>My </a:t>
            </a:r>
            <a:r>
              <a:rPr lang="en-US" b="1" dirty="0"/>
              <a:t>time I will not refuse; my Thought I will not grudge; my Care I will not deny </a:t>
            </a:r>
            <a:r>
              <a:rPr lang="en-US" dirty="0"/>
              <a:t>towards the </a:t>
            </a:r>
            <a:r>
              <a:rPr lang="en-US" dirty="0" err="1"/>
              <a:t>honour</a:t>
            </a:r>
            <a:r>
              <a:rPr lang="en-US" dirty="0"/>
              <a:t>, use, stability and perfection of any works to which I may be called to set my hand. </a:t>
            </a:r>
          </a:p>
          <a:p>
            <a:r>
              <a:rPr lang="en-US" dirty="0"/>
              <a:t>My fair wages for that </a:t>
            </a:r>
            <a:r>
              <a:rPr lang="en-US" b="1" dirty="0"/>
              <a:t>work I will openly take</a:t>
            </a:r>
            <a:r>
              <a:rPr lang="en-US" dirty="0"/>
              <a:t>. My Reputation in my Calling I will </a:t>
            </a:r>
            <a:r>
              <a:rPr lang="en-US" dirty="0" err="1"/>
              <a:t>honourably</a:t>
            </a:r>
            <a:r>
              <a:rPr lang="en-US" dirty="0"/>
              <a:t> guard; but, I will in no way go about to compass or wrest judgment or </a:t>
            </a:r>
            <a:r>
              <a:rPr lang="en-US" dirty="0" smtClean="0"/>
              <a:t>gratification.</a:t>
            </a:r>
            <a:endParaRPr lang="en-US" dirty="0"/>
          </a:p>
          <a:p>
            <a:r>
              <a:rPr lang="en-US" dirty="0" smtClean="0"/>
              <a:t>I </a:t>
            </a:r>
            <a:r>
              <a:rPr lang="en-US" dirty="0"/>
              <a:t>will early and warily strive my uttermost </a:t>
            </a:r>
            <a:r>
              <a:rPr lang="en-US" b="1" dirty="0"/>
              <a:t>against professional jealousy </a:t>
            </a:r>
            <a:r>
              <a:rPr lang="en-US" dirty="0"/>
              <a:t>or the belittling of my working colleagues, in any field of their </a:t>
            </a:r>
            <a:r>
              <a:rPr lang="en-US" dirty="0" err="1" smtClean="0"/>
              <a:t>labour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014663" y="5424045"/>
            <a:ext cx="8808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Okay wow, now how do I learn to work like this?  Whose example do I follow?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Kathryn Humphrey, SPE Discussion ’Successful Engineers…How to Be a Great One”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01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Typical Pattern of </a:t>
            </a:r>
            <a:r>
              <a:rPr lang="en-US" sz="3200" smtClean="0"/>
              <a:t>Engineering Growth</a:t>
            </a:r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7964" y="1264555"/>
            <a:ext cx="9756648" cy="527304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‘Challenger’ programs for the first three years of employment</a:t>
            </a:r>
          </a:p>
          <a:p>
            <a:pPr lvl="1"/>
            <a:r>
              <a:rPr lang="en-US" sz="1800" dirty="0" smtClean="0"/>
              <a:t>Field work</a:t>
            </a:r>
          </a:p>
          <a:p>
            <a:pPr lvl="1"/>
            <a:r>
              <a:rPr lang="en-US" sz="1800" dirty="0" smtClean="0"/>
              <a:t>Mentorship</a:t>
            </a:r>
          </a:p>
          <a:p>
            <a:pPr lvl="1"/>
            <a:r>
              <a:rPr lang="en-US" sz="1800" dirty="0" smtClean="0"/>
              <a:t>Training classes</a:t>
            </a:r>
          </a:p>
          <a:p>
            <a:r>
              <a:rPr lang="en-US" sz="2000" dirty="0" smtClean="0"/>
              <a:t>Mid-career development</a:t>
            </a:r>
          </a:p>
          <a:p>
            <a:pPr lvl="1"/>
            <a:r>
              <a:rPr lang="en-US" sz="1800" dirty="0" smtClean="0"/>
              <a:t>Excellence Programs are too rare</a:t>
            </a:r>
          </a:p>
          <a:p>
            <a:pPr lvl="1"/>
            <a:r>
              <a:rPr lang="en-US" sz="1800" dirty="0" smtClean="0"/>
              <a:t>Technical networks often become social ‘good old boy’ networks</a:t>
            </a:r>
          </a:p>
          <a:p>
            <a:pPr lvl="1"/>
            <a:r>
              <a:rPr lang="en-US" sz="1800" dirty="0" smtClean="0"/>
              <a:t>Stand out by hard </a:t>
            </a:r>
            <a:r>
              <a:rPr lang="en-US" sz="1800" dirty="0" smtClean="0"/>
              <a:t>work, fortune and/or networks</a:t>
            </a:r>
            <a:endParaRPr lang="en-US" sz="1800" dirty="0" smtClean="0"/>
          </a:p>
          <a:p>
            <a:pPr lvl="1"/>
            <a:r>
              <a:rPr lang="en-US" sz="1800" dirty="0" smtClean="0"/>
              <a:t>Can be ‘self-made’ by actively competing for key assignments (doing what no one else will do)</a:t>
            </a:r>
          </a:p>
          <a:p>
            <a:r>
              <a:rPr lang="en-US" sz="2000" dirty="0" smtClean="0"/>
              <a:t>What is ‘good enough?’  What is ‘great’?</a:t>
            </a:r>
          </a:p>
          <a:p>
            <a:r>
              <a:rPr lang="en-US" sz="2000" dirty="0" smtClean="0"/>
              <a:t>What we </a:t>
            </a:r>
            <a:r>
              <a:rPr lang="en-US" sz="2000" u="sng" dirty="0" smtClean="0"/>
              <a:t>are</a:t>
            </a:r>
            <a:r>
              <a:rPr lang="en-US" sz="2000" dirty="0" smtClean="0"/>
              <a:t> given is often </a:t>
            </a:r>
            <a:r>
              <a:rPr lang="en-US" sz="2000" dirty="0" smtClean="0"/>
              <a:t>leadership </a:t>
            </a:r>
            <a:r>
              <a:rPr lang="en-US" sz="2000" dirty="0" smtClean="0"/>
              <a:t>training</a:t>
            </a:r>
            <a:r>
              <a:rPr lang="mr-IN" sz="2000" dirty="0" smtClean="0"/>
              <a:t>…</a:t>
            </a:r>
            <a:endParaRPr lang="en-US" sz="2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Kathryn Humphrey, SPE Discussion ’Successful Engineers…How to Be a Great One”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90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 Training for Personality 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5084" y="1530090"/>
            <a:ext cx="8915400" cy="4767263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Meyers-Briggs</a:t>
            </a:r>
          </a:p>
          <a:p>
            <a:pPr lvl="1">
              <a:tabLst>
                <a:tab pos="2168525" algn="l"/>
                <a:tab pos="2738438" algn="l"/>
              </a:tabLst>
            </a:pPr>
            <a:r>
              <a:rPr lang="en-US" sz="2400" dirty="0" smtClean="0"/>
              <a:t>Introverted	vs	Extroverted</a:t>
            </a:r>
          </a:p>
          <a:p>
            <a:pPr lvl="1">
              <a:tabLst>
                <a:tab pos="2168525" algn="l"/>
                <a:tab pos="2738438" algn="l"/>
              </a:tabLst>
            </a:pPr>
            <a:r>
              <a:rPr lang="en-US" sz="2400" dirty="0" smtClean="0"/>
              <a:t>Sensing	vs	Intuitive</a:t>
            </a:r>
          </a:p>
          <a:p>
            <a:pPr lvl="1">
              <a:tabLst>
                <a:tab pos="2168525" algn="l"/>
                <a:tab pos="2738438" algn="l"/>
              </a:tabLst>
            </a:pPr>
            <a:r>
              <a:rPr lang="en-US" sz="2400" dirty="0" smtClean="0"/>
              <a:t>Thinking	vs	Feeling</a:t>
            </a:r>
          </a:p>
          <a:p>
            <a:pPr lvl="1">
              <a:tabLst>
                <a:tab pos="2168525" algn="l"/>
                <a:tab pos="2738438" algn="l"/>
              </a:tabLst>
            </a:pPr>
            <a:r>
              <a:rPr lang="en-US" sz="2400" dirty="0" smtClean="0"/>
              <a:t>Judging	vs	</a:t>
            </a:r>
            <a:r>
              <a:rPr lang="en-US" sz="2400" dirty="0" smtClean="0"/>
              <a:t>Perceiving</a:t>
            </a:r>
            <a:endParaRPr lang="en-US" sz="2400" dirty="0" smtClean="0"/>
          </a:p>
          <a:p>
            <a:r>
              <a:rPr lang="en-US" sz="2400" dirty="0" smtClean="0"/>
              <a:t>This is all good stuff, but none of the descriptors </a:t>
            </a:r>
            <a:r>
              <a:rPr lang="en-US" sz="2400" dirty="0" smtClean="0"/>
              <a:t>should ever be force-ranked</a:t>
            </a:r>
            <a:r>
              <a:rPr lang="en-US" sz="2400" dirty="0" smtClean="0"/>
              <a:t>!!  </a:t>
            </a:r>
            <a:r>
              <a:rPr lang="en-US" sz="2400" dirty="0" smtClean="0"/>
              <a:t>All are good, just different.</a:t>
            </a:r>
            <a:endParaRPr lang="en-US" sz="2400" dirty="0" smtClean="0"/>
          </a:p>
          <a:p>
            <a:r>
              <a:rPr lang="en-US" sz="2400" dirty="0" smtClean="0"/>
              <a:t>So </a:t>
            </a:r>
            <a:r>
              <a:rPr lang="en-US" sz="2400" dirty="0" smtClean="0"/>
              <a:t>how do we get to be better engineers?!?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048768" y="1530090"/>
            <a:ext cx="3358564" cy="27912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Insights</a:t>
            </a:r>
          </a:p>
          <a:p>
            <a:pPr lvl="1"/>
            <a:r>
              <a:rPr lang="en-US" sz="2400" dirty="0" smtClean="0"/>
              <a:t>Fiery Red</a:t>
            </a:r>
          </a:p>
          <a:p>
            <a:pPr lvl="1"/>
            <a:r>
              <a:rPr lang="en-US" sz="2400" dirty="0" smtClean="0"/>
              <a:t>Sunshine Yellow</a:t>
            </a:r>
          </a:p>
          <a:p>
            <a:pPr lvl="1"/>
            <a:r>
              <a:rPr lang="en-US" sz="2400" dirty="0" smtClean="0"/>
              <a:t>Earth Green</a:t>
            </a:r>
          </a:p>
          <a:p>
            <a:pPr lvl="1"/>
            <a:r>
              <a:rPr lang="en-US" sz="2400" dirty="0" smtClean="0"/>
              <a:t>Cool Blue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00738" y="5562896"/>
            <a:ext cx="3905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Here’s what I’ve come up with</a:t>
            </a:r>
            <a:r>
              <a:rPr lang="mr-IN" dirty="0" smtClean="0"/>
              <a:t>…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Kathryn Humphrey, SPE Discussion ’Successful Engineers…How to Be a Great One”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92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555</TotalTime>
  <Words>1707</Words>
  <Application>Microsoft Macintosh PowerPoint</Application>
  <PresentationFormat>Widescreen</PresentationFormat>
  <Paragraphs>365</Paragraphs>
  <Slides>18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Calibri</vt:lpstr>
      <vt:lpstr>Century Gothic</vt:lpstr>
      <vt:lpstr>Mangal</vt:lpstr>
      <vt:lpstr>Wingdings 3</vt:lpstr>
      <vt:lpstr>Arial</vt:lpstr>
      <vt:lpstr>Wisp</vt:lpstr>
      <vt:lpstr>Image</vt:lpstr>
      <vt:lpstr>Successful Engineers…How to Be a Great One?</vt:lpstr>
      <vt:lpstr>Talking Points for How to be a Great Engineer</vt:lpstr>
      <vt:lpstr>How We Internalize the Message</vt:lpstr>
      <vt:lpstr>External Descriptors for Good Engineering</vt:lpstr>
      <vt:lpstr>Reasons to Remain Vigilant</vt:lpstr>
      <vt:lpstr>Reasons to Remain Humble</vt:lpstr>
      <vt:lpstr>Taken from The Ritual of the Calling of an Engineer             Greg Evans 2011 Words by Rudyard Kipling (1865 – 1936)  </vt:lpstr>
      <vt:lpstr>The Typical Pattern of Engineering Growth</vt:lpstr>
      <vt:lpstr>Leadership Training for Personality Traits</vt:lpstr>
      <vt:lpstr>Here are Kathryn Humphrey’s Professional Axioms</vt:lpstr>
      <vt:lpstr>An Example Production Problem</vt:lpstr>
      <vt:lpstr>An Example Production Problem</vt:lpstr>
      <vt:lpstr>Sealant Subsea Delivery System </vt:lpstr>
      <vt:lpstr>Sealant Subsea Delivery System </vt:lpstr>
      <vt:lpstr>Sealant Subsea Delivery System Flow Path </vt:lpstr>
      <vt:lpstr>Sealant Intervention History – it worked (and is still holding 7 years later)</vt:lpstr>
      <vt:lpstr>The Intervention Worked</vt:lpstr>
      <vt:lpstr>Final Thoughts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Successful Engineers…How to Be a Great One?</dc:title>
  <dc:creator>Kathryn Humphrey</dc:creator>
  <cp:lastModifiedBy>Kathryn Humphrey</cp:lastModifiedBy>
  <cp:revision>56</cp:revision>
  <dcterms:created xsi:type="dcterms:W3CDTF">2016-11-30T16:53:00Z</dcterms:created>
  <dcterms:modified xsi:type="dcterms:W3CDTF">2016-12-01T20:37:53Z</dcterms:modified>
</cp:coreProperties>
</file>