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97" r:id="rId2"/>
  </p:sldMasterIdLst>
  <p:notesMasterIdLst>
    <p:notesMasterId r:id="rId28"/>
  </p:notesMasterIdLst>
  <p:handoutMasterIdLst>
    <p:handoutMasterId r:id="rId29"/>
  </p:handoutMasterIdLst>
  <p:sldIdLst>
    <p:sldId id="479" r:id="rId3"/>
    <p:sldId id="504" r:id="rId4"/>
    <p:sldId id="511" r:id="rId5"/>
    <p:sldId id="542" r:id="rId6"/>
    <p:sldId id="543" r:id="rId7"/>
    <p:sldId id="544" r:id="rId8"/>
    <p:sldId id="558" r:id="rId9"/>
    <p:sldId id="545" r:id="rId10"/>
    <p:sldId id="554" r:id="rId11"/>
    <p:sldId id="555" r:id="rId12"/>
    <p:sldId id="562" r:id="rId13"/>
    <p:sldId id="573" r:id="rId14"/>
    <p:sldId id="559" r:id="rId15"/>
    <p:sldId id="557" r:id="rId16"/>
    <p:sldId id="549" r:id="rId17"/>
    <p:sldId id="550" r:id="rId18"/>
    <p:sldId id="551" r:id="rId19"/>
    <p:sldId id="560" r:id="rId20"/>
    <p:sldId id="563" r:id="rId21"/>
    <p:sldId id="564" r:id="rId22"/>
    <p:sldId id="565" r:id="rId23"/>
    <p:sldId id="569" r:id="rId24"/>
    <p:sldId id="570" r:id="rId25"/>
    <p:sldId id="571" r:id="rId26"/>
    <p:sldId id="531" r:id="rId27"/>
  </p:sldIdLst>
  <p:sldSz cx="9144000" cy="6858000" type="letter"/>
  <p:notesSz cx="6797675" cy="9926638"/>
  <p:custDataLst>
    <p:tags r:id="rId30"/>
  </p:custDataLst>
  <p:defaultTextStyle>
    <a:defPPr>
      <a:defRPr lang="en-US"/>
    </a:defPPr>
    <a:lvl1pPr marL="0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1pPr>
    <a:lvl2pPr marL="456726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2pPr>
    <a:lvl3pPr marL="913448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3pPr>
    <a:lvl4pPr marL="1370169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4pPr>
    <a:lvl5pPr marL="1826900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5pPr>
    <a:lvl6pPr marL="2283615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6pPr>
    <a:lvl7pPr marL="2740342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7pPr>
    <a:lvl8pPr marL="3197063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8pPr>
    <a:lvl9pPr marL="3653797" algn="l" defTabSz="456726" rtl="0" eaLnBrk="1" latinLnBrk="0" hangingPunct="1">
      <a:defRPr sz="18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70CF23-34C7-4A98-9D52-6FB736DD86AA}">
          <p14:sldIdLst>
            <p14:sldId id="479"/>
            <p14:sldId id="504"/>
          </p14:sldIdLst>
        </p14:section>
        <p14:section name="Untitled Section" id="{82551604-2224-4FF0-8645-01D5AB8D6AF1}">
          <p14:sldIdLst>
            <p14:sldId id="511"/>
            <p14:sldId id="542"/>
            <p14:sldId id="543"/>
            <p14:sldId id="544"/>
            <p14:sldId id="558"/>
            <p14:sldId id="545"/>
            <p14:sldId id="554"/>
            <p14:sldId id="555"/>
            <p14:sldId id="562"/>
            <p14:sldId id="573"/>
            <p14:sldId id="559"/>
            <p14:sldId id="557"/>
            <p14:sldId id="549"/>
            <p14:sldId id="550"/>
            <p14:sldId id="551"/>
            <p14:sldId id="560"/>
            <p14:sldId id="563"/>
            <p14:sldId id="564"/>
            <p14:sldId id="565"/>
            <p14:sldId id="569"/>
            <p14:sldId id="570"/>
            <p14:sldId id="571"/>
            <p14:sldId id="531"/>
          </p14:sldIdLst>
        </p14:section>
        <p14:section name="Macro" id="{E494B33D-8DDE-4D29-8F1B-9D878C01DE7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orient="horz" pos="3543" userDrawn="1">
          <p15:clr>
            <a:srgbClr val="A4A3A4"/>
          </p15:clr>
        </p15:guide>
        <p15:guide id="3" orient="horz" pos="1865" userDrawn="1">
          <p15:clr>
            <a:srgbClr val="A4A3A4"/>
          </p15:clr>
        </p15:guide>
        <p15:guide id="4" orient="horz" pos="2682" userDrawn="1">
          <p15:clr>
            <a:srgbClr val="A4A3A4"/>
          </p15:clr>
        </p15:guide>
        <p15:guide id="5" pos="3863" userDrawn="1">
          <p15:clr>
            <a:srgbClr val="A4A3A4"/>
          </p15:clr>
        </p15:guide>
        <p15:guide id="6" pos="1882" userDrawn="1">
          <p15:clr>
            <a:srgbClr val="A4A3A4"/>
          </p15:clr>
        </p15:guide>
        <p15:guide id="7" orient="horz" pos="3537">
          <p15:clr>
            <a:srgbClr val="A4A3A4"/>
          </p15:clr>
        </p15:guide>
        <p15:guide id="8" orient="horz" pos="1326">
          <p15:clr>
            <a:srgbClr val="A4A3A4"/>
          </p15:clr>
        </p15:guide>
        <p15:guide id="9" orient="horz" pos="3971">
          <p15:clr>
            <a:srgbClr val="A4A3A4"/>
          </p15:clr>
        </p15:guide>
        <p15:guide id="10" orient="horz" pos="3410">
          <p15:clr>
            <a:srgbClr val="A4A3A4"/>
          </p15:clr>
        </p15:guide>
        <p15:guide id="11" pos="401">
          <p15:clr>
            <a:srgbClr val="A4A3A4"/>
          </p15:clr>
        </p15:guide>
        <p15:guide id="12" pos="5374">
          <p15:clr>
            <a:srgbClr val="A4A3A4"/>
          </p15:clr>
        </p15:guide>
        <p15:guide id="13" orient="horz" pos="1048">
          <p15:clr>
            <a:srgbClr val="A4A3A4"/>
          </p15:clr>
        </p15:guide>
        <p15:guide id="14" orient="horz" pos="1872">
          <p15:clr>
            <a:srgbClr val="A4A3A4"/>
          </p15:clr>
        </p15:guide>
        <p15:guide id="15" pos="1513">
          <p15:clr>
            <a:srgbClr val="A4A3A4"/>
          </p15:clr>
        </p15:guide>
        <p15:guide id="16" pos="4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en Thorsen Vatnamot" initials="KTV" lastIdx="15" clrIdx="0"/>
  <p:cmAuthor id="29" name="Zac Williams" initials="ZW" lastIdx="30" clrIdx="29">
    <p:extLst/>
  </p:cmAuthor>
  <p:cmAuthor id="1" name="Shantanu Agarwal" initials="" lastIdx="1" clrIdx="1"/>
  <p:cmAuthor id="30" name="Crystal" initials="C" lastIdx="22" clrIdx="30"/>
  <p:cmAuthor id="2" name="Microsoft Office User" initials="Office" lastIdx="1" clrIdx="2">
    <p:extLst/>
  </p:cmAuthor>
  <p:cmAuthor id="3" name="Microsoft Office User" initials="Office [2]" lastIdx="1" clrIdx="3">
    <p:extLst/>
  </p:cmAuthor>
  <p:cmAuthor id="4" name="Microsoft Office User" initials="Office [3]" lastIdx="1" clrIdx="4">
    <p:extLst/>
  </p:cmAuthor>
  <p:cmAuthor id="5" name="Microsoft Office User" initials="Office [4]" lastIdx="1" clrIdx="5">
    <p:extLst/>
  </p:cmAuthor>
  <p:cmAuthor id="6" name="Microsoft Office User" initials="Office [5]" lastIdx="1" clrIdx="6">
    <p:extLst/>
  </p:cmAuthor>
  <p:cmAuthor id="7" name="Microsoft Office User" initials="Office [6]" lastIdx="1" clrIdx="7">
    <p:extLst/>
  </p:cmAuthor>
  <p:cmAuthor id="8" name="Microsoft Office User" initials="Office [7]" lastIdx="1" clrIdx="8">
    <p:extLst/>
  </p:cmAuthor>
  <p:cmAuthor id="9" name="Microsoft Office User" initials="Office [8]" lastIdx="1" clrIdx="9">
    <p:extLst/>
  </p:cmAuthor>
  <p:cmAuthor id="10" name="Microsoft Office User" initials="Office [9]" lastIdx="1" clrIdx="10">
    <p:extLst/>
  </p:cmAuthor>
  <p:cmAuthor id="11" name="Microsoft Office User" initials="Office [10]" lastIdx="1" clrIdx="11">
    <p:extLst/>
  </p:cmAuthor>
  <p:cmAuthor id="12" name="Microsoft Office User" initials="Office [11]" lastIdx="1" clrIdx="12">
    <p:extLst/>
  </p:cmAuthor>
  <p:cmAuthor id="13" name="Microsoft Office User" initials="Office [12]" lastIdx="1" clrIdx="13">
    <p:extLst/>
  </p:cmAuthor>
  <p:cmAuthor id="14" name="Microsoft Office User" initials="Office [13]" lastIdx="1" clrIdx="14">
    <p:extLst/>
  </p:cmAuthor>
  <p:cmAuthor id="15" name="Microsoft Office User" initials="Office [14]" lastIdx="1" clrIdx="15">
    <p:extLst/>
  </p:cmAuthor>
  <p:cmAuthor id="16" name="Microsoft Office User" initials="Office [15]" lastIdx="1" clrIdx="16">
    <p:extLst/>
  </p:cmAuthor>
  <p:cmAuthor id="17" name="Microsoft Office User" initials="Office [16]" lastIdx="1" clrIdx="17">
    <p:extLst/>
  </p:cmAuthor>
  <p:cmAuthor id="18" name="Microsoft Office User" initials="Office [17]" lastIdx="1" clrIdx="18">
    <p:extLst/>
  </p:cmAuthor>
  <p:cmAuthor id="19" name="Microsoft Office User" initials="Office [18]" lastIdx="1" clrIdx="19">
    <p:extLst/>
  </p:cmAuthor>
  <p:cmAuthor id="20" name="Microsoft Office User" initials="Office [19]" lastIdx="1" clrIdx="20">
    <p:extLst/>
  </p:cmAuthor>
  <p:cmAuthor id="21" name="Microsoft Office User" initials="Office [20]" lastIdx="1" clrIdx="21">
    <p:extLst/>
  </p:cmAuthor>
  <p:cmAuthor id="22" name="Microsoft Office User" initials="Office [21]" lastIdx="1" clrIdx="22">
    <p:extLst/>
  </p:cmAuthor>
  <p:cmAuthor id="23" name="Microsoft Office User" initials="Office [22]" lastIdx="1" clrIdx="23">
    <p:extLst/>
  </p:cmAuthor>
  <p:cmAuthor id="24" name="Microsoft Office User" initials="Office [23]" lastIdx="1" clrIdx="24">
    <p:extLst/>
  </p:cmAuthor>
  <p:cmAuthor id="25" name="Microsoft Office User" initials="Office [24]" lastIdx="1" clrIdx="25">
    <p:extLst/>
  </p:cmAuthor>
  <p:cmAuthor id="26" name="Microsoft Office User" initials="Office [25]" lastIdx="1" clrIdx="26">
    <p:extLst/>
  </p:cmAuthor>
  <p:cmAuthor id="27" name="Microsoft Office User" initials="Office [26]" lastIdx="1" clrIdx="27">
    <p:extLst/>
  </p:cmAuthor>
  <p:cmAuthor id="28" name="Microsoft Office User" initials="Office [27]" lastIdx="1" clrIdx="28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BCD"/>
    <a:srgbClr val="FAF6F4"/>
    <a:srgbClr val="EFE4DD"/>
    <a:srgbClr val="FFFFFF"/>
    <a:srgbClr val="C0C0C0"/>
    <a:srgbClr val="595959"/>
    <a:srgbClr val="F7921E"/>
    <a:srgbClr val="9AC4E3"/>
    <a:srgbClr val="E2E9F1"/>
    <a:srgbClr val="F0A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93125" autoAdjust="0"/>
  </p:normalViewPr>
  <p:slideViewPr>
    <p:cSldViewPr snapToGrid="0" snapToObjects="1" showGuides="1">
      <p:cViewPr varScale="1">
        <p:scale>
          <a:sx n="71" d="100"/>
          <a:sy n="71" d="100"/>
        </p:scale>
        <p:origin x="1338" y="72"/>
      </p:cViewPr>
      <p:guideLst>
        <p:guide orient="horz" pos="958"/>
        <p:guide orient="horz" pos="3543"/>
        <p:guide orient="horz" pos="1865"/>
        <p:guide orient="horz" pos="2682"/>
        <p:guide pos="3863"/>
        <p:guide pos="1882"/>
        <p:guide orient="horz" pos="3537"/>
        <p:guide orient="horz" pos="1326"/>
        <p:guide orient="horz" pos="3971"/>
        <p:guide orient="horz" pos="3410"/>
        <p:guide pos="401"/>
        <p:guide pos="5374"/>
        <p:guide orient="horz" pos="1048"/>
        <p:guide orient="horz" pos="1872"/>
        <p:guide pos="1513"/>
        <p:guide pos="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>
      <p:cViewPr>
        <p:scale>
          <a:sx n="88" d="100"/>
          <a:sy n="88" d="100"/>
        </p:scale>
        <p:origin x="3888" y="1328"/>
      </p:cViewPr>
      <p:guideLst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ilybernard:Desktop:IEA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ilybernard:Desktop:IEA%20graphs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ilybernard:Desktop:IEA%20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milybernard:Desktop:IEA%20graphs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kjetilnorheim\Desktop\dump\BP%20oil%20consumption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4401176219102E-2"/>
          <c:y val="4.4234626029325798E-2"/>
          <c:w val="0.85752540794485299"/>
          <c:h val="0.830375186255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Oil</c:v>
                </c:pt>
              </c:strCache>
            </c:strRef>
          </c:tx>
          <c:spPr>
            <a:ln w="19050" cmpd="sng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3000</c:v>
                </c:pt>
                <c:pt idx="1">
                  <c:v>2950</c:v>
                </c:pt>
                <c:pt idx="2">
                  <c:v>2900</c:v>
                </c:pt>
                <c:pt idx="3">
                  <c:v>2850</c:v>
                </c:pt>
                <c:pt idx="4">
                  <c:v>2800</c:v>
                </c:pt>
                <c:pt idx="5">
                  <c:v>2800</c:v>
                </c:pt>
                <c:pt idx="6">
                  <c:v>2850</c:v>
                </c:pt>
                <c:pt idx="7">
                  <c:v>2950</c:v>
                </c:pt>
                <c:pt idx="8">
                  <c:v>3000</c:v>
                </c:pt>
                <c:pt idx="9">
                  <c:v>3100</c:v>
                </c:pt>
                <c:pt idx="10">
                  <c:v>3100</c:v>
                </c:pt>
                <c:pt idx="11">
                  <c:v>3100</c:v>
                </c:pt>
                <c:pt idx="12">
                  <c:v>3150</c:v>
                </c:pt>
                <c:pt idx="13">
                  <c:v>3200</c:v>
                </c:pt>
                <c:pt idx="14">
                  <c:v>3250</c:v>
                </c:pt>
                <c:pt idx="15">
                  <c:v>3300</c:v>
                </c:pt>
                <c:pt idx="16">
                  <c:v>3350</c:v>
                </c:pt>
                <c:pt idx="17">
                  <c:v>3400</c:v>
                </c:pt>
                <c:pt idx="18">
                  <c:v>3500</c:v>
                </c:pt>
                <c:pt idx="19">
                  <c:v>3550</c:v>
                </c:pt>
                <c:pt idx="20">
                  <c:v>3600</c:v>
                </c:pt>
                <c:pt idx="21">
                  <c:v>3675</c:v>
                </c:pt>
                <c:pt idx="22">
                  <c:v>3750</c:v>
                </c:pt>
                <c:pt idx="23">
                  <c:v>3825</c:v>
                </c:pt>
                <c:pt idx="24">
                  <c:v>3900</c:v>
                </c:pt>
                <c:pt idx="25">
                  <c:v>3950</c:v>
                </c:pt>
                <c:pt idx="26">
                  <c:v>4030</c:v>
                </c:pt>
                <c:pt idx="27">
                  <c:v>4110</c:v>
                </c:pt>
                <c:pt idx="28">
                  <c:v>4190</c:v>
                </c:pt>
                <c:pt idx="29">
                  <c:v>4270</c:v>
                </c:pt>
                <c:pt idx="30">
                  <c:v>4350</c:v>
                </c:pt>
                <c:pt idx="31">
                  <c:v>4425</c:v>
                </c:pt>
                <c:pt idx="32">
                  <c:v>4500</c:v>
                </c:pt>
                <c:pt idx="33">
                  <c:v>4575</c:v>
                </c:pt>
                <c:pt idx="34">
                  <c:v>4650</c:v>
                </c:pt>
                <c:pt idx="35">
                  <c:v>4725</c:v>
                </c:pt>
                <c:pt idx="36">
                  <c:v>4800</c:v>
                </c:pt>
                <c:pt idx="37">
                  <c:v>4875</c:v>
                </c:pt>
                <c:pt idx="38">
                  <c:v>4950</c:v>
                </c:pt>
                <c:pt idx="39">
                  <c:v>5025</c:v>
                </c:pt>
                <c:pt idx="40">
                  <c:v>5100</c:v>
                </c:pt>
                <c:pt idx="41">
                  <c:v>5160</c:v>
                </c:pt>
                <c:pt idx="42">
                  <c:v>5220</c:v>
                </c:pt>
                <c:pt idx="43">
                  <c:v>5280</c:v>
                </c:pt>
                <c:pt idx="44">
                  <c:v>5340</c:v>
                </c:pt>
                <c:pt idx="45">
                  <c:v>5400</c:v>
                </c:pt>
                <c:pt idx="46">
                  <c:v>5460</c:v>
                </c:pt>
                <c:pt idx="47">
                  <c:v>5520</c:v>
                </c:pt>
                <c:pt idx="48">
                  <c:v>5580</c:v>
                </c:pt>
                <c:pt idx="49">
                  <c:v>5640</c:v>
                </c:pt>
                <c:pt idx="50">
                  <c:v>5700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63-4A50-BCF2-ACBB673018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Oil - 2013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Sheet1!$C$2:$C$52</c:f>
            </c:numRef>
          </c:val>
          <c:smooth val="0"/>
          <c:extLst>
            <c:ext xmlns:c16="http://schemas.microsoft.com/office/drawing/2014/chart" uri="{C3380CC4-5D6E-409C-BE32-E72D297353CC}">
              <c16:uniqueId val="{00000001-8463-4A50-BCF2-ACBB673018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Coal</c:v>
                </c:pt>
              </c:strCache>
            </c:strRef>
          </c:tx>
          <c:spPr>
            <a:ln w="19050" cmpd="sng">
              <a:solidFill>
                <a:srgbClr val="624C7E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Sheet1!$D$2:$D$52</c:f>
              <c:numCache>
                <c:formatCode>General</c:formatCode>
                <c:ptCount val="51"/>
                <c:pt idx="0">
                  <c:v>1750</c:v>
                </c:pt>
                <c:pt idx="1">
                  <c:v>1775</c:v>
                </c:pt>
                <c:pt idx="2">
                  <c:v>1800</c:v>
                </c:pt>
                <c:pt idx="3">
                  <c:v>1825</c:v>
                </c:pt>
                <c:pt idx="4">
                  <c:v>1850</c:v>
                </c:pt>
                <c:pt idx="5">
                  <c:v>1900</c:v>
                </c:pt>
                <c:pt idx="6">
                  <c:v>1900</c:v>
                </c:pt>
                <c:pt idx="7">
                  <c:v>1950</c:v>
                </c:pt>
                <c:pt idx="8">
                  <c:v>2000</c:v>
                </c:pt>
                <c:pt idx="9">
                  <c:v>2100</c:v>
                </c:pt>
                <c:pt idx="10">
                  <c:v>2100</c:v>
                </c:pt>
                <c:pt idx="11">
                  <c:v>2050</c:v>
                </c:pt>
                <c:pt idx="12">
                  <c:v>2075</c:v>
                </c:pt>
                <c:pt idx="13">
                  <c:v>2100</c:v>
                </c:pt>
                <c:pt idx="14">
                  <c:v>2175</c:v>
                </c:pt>
                <c:pt idx="15">
                  <c:v>2250</c:v>
                </c:pt>
                <c:pt idx="16">
                  <c:v>2275</c:v>
                </c:pt>
                <c:pt idx="17">
                  <c:v>2280</c:v>
                </c:pt>
                <c:pt idx="18">
                  <c:v>2250</c:v>
                </c:pt>
                <c:pt idx="19">
                  <c:v>2275</c:v>
                </c:pt>
                <c:pt idx="20">
                  <c:v>2300</c:v>
                </c:pt>
                <c:pt idx="21">
                  <c:v>2275</c:v>
                </c:pt>
                <c:pt idx="22">
                  <c:v>2335</c:v>
                </c:pt>
                <c:pt idx="23">
                  <c:v>2395</c:v>
                </c:pt>
                <c:pt idx="24">
                  <c:v>2455</c:v>
                </c:pt>
                <c:pt idx="25">
                  <c:v>2500</c:v>
                </c:pt>
                <c:pt idx="26">
                  <c:v>2550</c:v>
                </c:pt>
                <c:pt idx="27">
                  <c:v>2560</c:v>
                </c:pt>
                <c:pt idx="28">
                  <c:v>2570</c:v>
                </c:pt>
                <c:pt idx="29">
                  <c:v>2580</c:v>
                </c:pt>
                <c:pt idx="30">
                  <c:v>2600</c:v>
                </c:pt>
                <c:pt idx="31">
                  <c:v>2650</c:v>
                </c:pt>
                <c:pt idx="32">
                  <c:v>2700</c:v>
                </c:pt>
                <c:pt idx="33">
                  <c:v>2750</c:v>
                </c:pt>
                <c:pt idx="34">
                  <c:v>2800</c:v>
                </c:pt>
                <c:pt idx="35">
                  <c:v>2850</c:v>
                </c:pt>
                <c:pt idx="36">
                  <c:v>2905</c:v>
                </c:pt>
                <c:pt idx="37">
                  <c:v>2960</c:v>
                </c:pt>
                <c:pt idx="38">
                  <c:v>3015</c:v>
                </c:pt>
                <c:pt idx="39">
                  <c:v>3070</c:v>
                </c:pt>
                <c:pt idx="40">
                  <c:v>3125</c:v>
                </c:pt>
                <c:pt idx="41">
                  <c:v>3160</c:v>
                </c:pt>
                <c:pt idx="42">
                  <c:v>3195</c:v>
                </c:pt>
                <c:pt idx="43">
                  <c:v>3230</c:v>
                </c:pt>
                <c:pt idx="44">
                  <c:v>3265</c:v>
                </c:pt>
                <c:pt idx="45">
                  <c:v>3300</c:v>
                </c:pt>
                <c:pt idx="46">
                  <c:v>3340</c:v>
                </c:pt>
                <c:pt idx="47">
                  <c:v>3380</c:v>
                </c:pt>
                <c:pt idx="48">
                  <c:v>3420</c:v>
                </c:pt>
                <c:pt idx="49">
                  <c:v>3460</c:v>
                </c:pt>
                <c:pt idx="50">
                  <c:v>3500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463-4A50-BCF2-ACBB673018B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Coal - 2013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Sheet1!$E$2:$E$52</c:f>
            </c:numRef>
          </c:val>
          <c:smooth val="0"/>
          <c:extLst>
            <c:ext xmlns:c16="http://schemas.microsoft.com/office/drawing/2014/chart" uri="{C3380CC4-5D6E-409C-BE32-E72D297353CC}">
              <c16:uniqueId val="{00000003-8463-4A50-BCF2-ACBB673018B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Gas</c:v>
                </c:pt>
              </c:strCache>
            </c:strRef>
          </c:tx>
          <c:spPr>
            <a:ln w="19050" cmpd="sng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Sheet1!$F$2:$F$52</c:f>
              <c:numCache>
                <c:formatCode>General</c:formatCode>
                <c:ptCount val="51"/>
                <c:pt idx="0">
                  <c:v>1175</c:v>
                </c:pt>
                <c:pt idx="1">
                  <c:v>1200</c:v>
                </c:pt>
                <c:pt idx="2">
                  <c:v>1225</c:v>
                </c:pt>
                <c:pt idx="3">
                  <c:v>1250</c:v>
                </c:pt>
                <c:pt idx="4">
                  <c:v>1275</c:v>
                </c:pt>
                <c:pt idx="5">
                  <c:v>1300</c:v>
                </c:pt>
                <c:pt idx="6">
                  <c:v>1360</c:v>
                </c:pt>
                <c:pt idx="7">
                  <c:v>1420</c:v>
                </c:pt>
                <c:pt idx="8">
                  <c:v>1480</c:v>
                </c:pt>
                <c:pt idx="9">
                  <c:v>1540</c:v>
                </c:pt>
                <c:pt idx="10">
                  <c:v>1600</c:v>
                </c:pt>
                <c:pt idx="11">
                  <c:v>1640</c:v>
                </c:pt>
                <c:pt idx="12">
                  <c:v>1680</c:v>
                </c:pt>
                <c:pt idx="13">
                  <c:v>1720</c:v>
                </c:pt>
                <c:pt idx="14">
                  <c:v>1760</c:v>
                </c:pt>
                <c:pt idx="15">
                  <c:v>1800</c:v>
                </c:pt>
                <c:pt idx="16">
                  <c:v>1870</c:v>
                </c:pt>
                <c:pt idx="17">
                  <c:v>1940</c:v>
                </c:pt>
                <c:pt idx="18">
                  <c:v>2010</c:v>
                </c:pt>
                <c:pt idx="19">
                  <c:v>2080</c:v>
                </c:pt>
                <c:pt idx="20">
                  <c:v>2150</c:v>
                </c:pt>
                <c:pt idx="21">
                  <c:v>2190</c:v>
                </c:pt>
                <c:pt idx="22">
                  <c:v>2230</c:v>
                </c:pt>
                <c:pt idx="23">
                  <c:v>2270</c:v>
                </c:pt>
                <c:pt idx="24">
                  <c:v>2310</c:v>
                </c:pt>
                <c:pt idx="25">
                  <c:v>2350</c:v>
                </c:pt>
                <c:pt idx="26">
                  <c:v>2400</c:v>
                </c:pt>
                <c:pt idx="27">
                  <c:v>2450</c:v>
                </c:pt>
                <c:pt idx="28">
                  <c:v>2500</c:v>
                </c:pt>
                <c:pt idx="29">
                  <c:v>2550</c:v>
                </c:pt>
                <c:pt idx="30">
                  <c:v>2600</c:v>
                </c:pt>
                <c:pt idx="31">
                  <c:v>2690</c:v>
                </c:pt>
                <c:pt idx="32">
                  <c:v>2780</c:v>
                </c:pt>
                <c:pt idx="33">
                  <c:v>2870</c:v>
                </c:pt>
                <c:pt idx="34">
                  <c:v>2960</c:v>
                </c:pt>
                <c:pt idx="35">
                  <c:v>3050</c:v>
                </c:pt>
                <c:pt idx="36">
                  <c:v>3120</c:v>
                </c:pt>
                <c:pt idx="37">
                  <c:v>3190</c:v>
                </c:pt>
                <c:pt idx="38">
                  <c:v>3260</c:v>
                </c:pt>
                <c:pt idx="39">
                  <c:v>3330</c:v>
                </c:pt>
                <c:pt idx="40">
                  <c:v>3400</c:v>
                </c:pt>
                <c:pt idx="41">
                  <c:v>3490</c:v>
                </c:pt>
                <c:pt idx="42">
                  <c:v>3580</c:v>
                </c:pt>
                <c:pt idx="43">
                  <c:v>3670</c:v>
                </c:pt>
                <c:pt idx="44">
                  <c:v>3760</c:v>
                </c:pt>
                <c:pt idx="45">
                  <c:v>3850</c:v>
                </c:pt>
                <c:pt idx="46">
                  <c:v>3910</c:v>
                </c:pt>
                <c:pt idx="47">
                  <c:v>3970</c:v>
                </c:pt>
                <c:pt idx="48">
                  <c:v>4030</c:v>
                </c:pt>
                <c:pt idx="49">
                  <c:v>4090</c:v>
                </c:pt>
                <c:pt idx="50">
                  <c:v>4150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463-4A50-BCF2-ACBB673018B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Gas - 2013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Sheet1!$G$2:$G$52</c:f>
            </c:numRef>
          </c:val>
          <c:smooth val="0"/>
          <c:extLst>
            <c:ext xmlns:c16="http://schemas.microsoft.com/office/drawing/2014/chart" uri="{C3380CC4-5D6E-409C-BE32-E72D297353CC}">
              <c16:uniqueId val="{00000005-8463-4A50-BCF2-ACBB673018B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Nuclear</c:v>
                </c:pt>
              </c:strCache>
            </c:strRef>
          </c:tx>
          <c:spPr>
            <a:ln w="19050" cmpd="sng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Sheet1!$H$2:$H$52</c:f>
              <c:numCache>
                <c:formatCode>General</c:formatCode>
                <c:ptCount val="51"/>
                <c:pt idx="0">
                  <c:v>200</c:v>
                </c:pt>
                <c:pt idx="1">
                  <c:v>240</c:v>
                </c:pt>
                <c:pt idx="2">
                  <c:v>280</c:v>
                </c:pt>
                <c:pt idx="3">
                  <c:v>320</c:v>
                </c:pt>
                <c:pt idx="4">
                  <c:v>360</c:v>
                </c:pt>
                <c:pt idx="5">
                  <c:v>400</c:v>
                </c:pt>
                <c:pt idx="6">
                  <c:v>430</c:v>
                </c:pt>
                <c:pt idx="7">
                  <c:v>460</c:v>
                </c:pt>
                <c:pt idx="8">
                  <c:v>490</c:v>
                </c:pt>
                <c:pt idx="9">
                  <c:v>510</c:v>
                </c:pt>
                <c:pt idx="10">
                  <c:v>540</c:v>
                </c:pt>
                <c:pt idx="11">
                  <c:v>552</c:v>
                </c:pt>
                <c:pt idx="12">
                  <c:v>564</c:v>
                </c:pt>
                <c:pt idx="13">
                  <c:v>576</c:v>
                </c:pt>
                <c:pt idx="14">
                  <c:v>588</c:v>
                </c:pt>
                <c:pt idx="15">
                  <c:v>600</c:v>
                </c:pt>
                <c:pt idx="16">
                  <c:v>620</c:v>
                </c:pt>
                <c:pt idx="17">
                  <c:v>640</c:v>
                </c:pt>
                <c:pt idx="18">
                  <c:v>660</c:v>
                </c:pt>
                <c:pt idx="19">
                  <c:v>680</c:v>
                </c:pt>
                <c:pt idx="20">
                  <c:v>700</c:v>
                </c:pt>
                <c:pt idx="21">
                  <c:v>720</c:v>
                </c:pt>
                <c:pt idx="22">
                  <c:v>720</c:v>
                </c:pt>
                <c:pt idx="23">
                  <c:v>720</c:v>
                </c:pt>
                <c:pt idx="24">
                  <c:v>720</c:v>
                </c:pt>
                <c:pt idx="25">
                  <c:v>720</c:v>
                </c:pt>
                <c:pt idx="26">
                  <c:v>720</c:v>
                </c:pt>
                <c:pt idx="27">
                  <c:v>720</c:v>
                </c:pt>
                <c:pt idx="28">
                  <c:v>720</c:v>
                </c:pt>
                <c:pt idx="29">
                  <c:v>720</c:v>
                </c:pt>
                <c:pt idx="30">
                  <c:v>720</c:v>
                </c:pt>
                <c:pt idx="31">
                  <c:v>720</c:v>
                </c:pt>
                <c:pt idx="32">
                  <c:v>720</c:v>
                </c:pt>
                <c:pt idx="33">
                  <c:v>720</c:v>
                </c:pt>
                <c:pt idx="34">
                  <c:v>720</c:v>
                </c:pt>
                <c:pt idx="35">
                  <c:v>720</c:v>
                </c:pt>
                <c:pt idx="36">
                  <c:v>720</c:v>
                </c:pt>
                <c:pt idx="37">
                  <c:v>720</c:v>
                </c:pt>
                <c:pt idx="38">
                  <c:v>720</c:v>
                </c:pt>
                <c:pt idx="39">
                  <c:v>720</c:v>
                </c:pt>
                <c:pt idx="40">
                  <c:v>720</c:v>
                </c:pt>
                <c:pt idx="41">
                  <c:v>720</c:v>
                </c:pt>
                <c:pt idx="42">
                  <c:v>720</c:v>
                </c:pt>
                <c:pt idx="43">
                  <c:v>720</c:v>
                </c:pt>
                <c:pt idx="44">
                  <c:v>720</c:v>
                </c:pt>
                <c:pt idx="45">
                  <c:v>720</c:v>
                </c:pt>
                <c:pt idx="46">
                  <c:v>720</c:v>
                </c:pt>
                <c:pt idx="47">
                  <c:v>720</c:v>
                </c:pt>
                <c:pt idx="48">
                  <c:v>720</c:v>
                </c:pt>
                <c:pt idx="49">
                  <c:v>720</c:v>
                </c:pt>
                <c:pt idx="50">
                  <c:v>720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463-4A50-BCF2-ACBB673018BB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Nuclear - 2013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Sheet1!$I$2:$I$52</c:f>
            </c:numRef>
          </c:val>
          <c:smooth val="0"/>
          <c:extLst>
            <c:ext xmlns:c16="http://schemas.microsoft.com/office/drawing/2014/chart" uri="{C3380CC4-5D6E-409C-BE32-E72D297353CC}">
              <c16:uniqueId val="{00000007-8463-4A50-BCF2-ACBB673018BB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Biomass</c:v>
                </c:pt>
              </c:strCache>
            </c:strRef>
          </c:tx>
          <c:spPr>
            <a:ln w="19050" cmpd="sng"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Sheet1!$J$2:$J$52</c:f>
              <c:numCache>
                <c:formatCode>General</c:formatCode>
                <c:ptCount val="51"/>
                <c:pt idx="0">
                  <c:v>800</c:v>
                </c:pt>
                <c:pt idx="1">
                  <c:v>815</c:v>
                </c:pt>
                <c:pt idx="2">
                  <c:v>830</c:v>
                </c:pt>
                <c:pt idx="3">
                  <c:v>845</c:v>
                </c:pt>
                <c:pt idx="4">
                  <c:v>860</c:v>
                </c:pt>
                <c:pt idx="5">
                  <c:v>875</c:v>
                </c:pt>
                <c:pt idx="6">
                  <c:v>879</c:v>
                </c:pt>
                <c:pt idx="7">
                  <c:v>883</c:v>
                </c:pt>
                <c:pt idx="8">
                  <c:v>887</c:v>
                </c:pt>
                <c:pt idx="9">
                  <c:v>891</c:v>
                </c:pt>
                <c:pt idx="10">
                  <c:v>895</c:v>
                </c:pt>
                <c:pt idx="11">
                  <c:v>916</c:v>
                </c:pt>
                <c:pt idx="12">
                  <c:v>937</c:v>
                </c:pt>
                <c:pt idx="13">
                  <c:v>958</c:v>
                </c:pt>
                <c:pt idx="14">
                  <c:v>979</c:v>
                </c:pt>
                <c:pt idx="15">
                  <c:v>1000</c:v>
                </c:pt>
                <c:pt idx="16">
                  <c:v>1025</c:v>
                </c:pt>
                <c:pt idx="17">
                  <c:v>1050</c:v>
                </c:pt>
                <c:pt idx="18">
                  <c:v>1075</c:v>
                </c:pt>
                <c:pt idx="19">
                  <c:v>1100</c:v>
                </c:pt>
                <c:pt idx="20">
                  <c:v>1100</c:v>
                </c:pt>
                <c:pt idx="21">
                  <c:v>1120</c:v>
                </c:pt>
                <c:pt idx="22">
                  <c:v>1140</c:v>
                </c:pt>
                <c:pt idx="23">
                  <c:v>1160</c:v>
                </c:pt>
                <c:pt idx="24">
                  <c:v>1180</c:v>
                </c:pt>
                <c:pt idx="25">
                  <c:v>1200</c:v>
                </c:pt>
                <c:pt idx="26">
                  <c:v>1220</c:v>
                </c:pt>
                <c:pt idx="27">
                  <c:v>1240</c:v>
                </c:pt>
                <c:pt idx="28">
                  <c:v>1260</c:v>
                </c:pt>
                <c:pt idx="29">
                  <c:v>1280</c:v>
                </c:pt>
                <c:pt idx="30">
                  <c:v>1300</c:v>
                </c:pt>
                <c:pt idx="31">
                  <c:v>1320</c:v>
                </c:pt>
                <c:pt idx="32">
                  <c:v>1340</c:v>
                </c:pt>
                <c:pt idx="33">
                  <c:v>1360</c:v>
                </c:pt>
                <c:pt idx="34">
                  <c:v>1380</c:v>
                </c:pt>
                <c:pt idx="35">
                  <c:v>1400</c:v>
                </c:pt>
                <c:pt idx="36">
                  <c:v>1420</c:v>
                </c:pt>
                <c:pt idx="37">
                  <c:v>1440</c:v>
                </c:pt>
                <c:pt idx="38">
                  <c:v>1460</c:v>
                </c:pt>
                <c:pt idx="39">
                  <c:v>1480</c:v>
                </c:pt>
                <c:pt idx="40">
                  <c:v>1500</c:v>
                </c:pt>
                <c:pt idx="41">
                  <c:v>1520</c:v>
                </c:pt>
                <c:pt idx="42">
                  <c:v>1540</c:v>
                </c:pt>
                <c:pt idx="43">
                  <c:v>1560</c:v>
                </c:pt>
                <c:pt idx="44">
                  <c:v>1580</c:v>
                </c:pt>
                <c:pt idx="45">
                  <c:v>1600</c:v>
                </c:pt>
                <c:pt idx="46">
                  <c:v>1640</c:v>
                </c:pt>
                <c:pt idx="47">
                  <c:v>1680</c:v>
                </c:pt>
                <c:pt idx="48">
                  <c:v>1720</c:v>
                </c:pt>
                <c:pt idx="49">
                  <c:v>1760</c:v>
                </c:pt>
                <c:pt idx="50">
                  <c:v>1800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463-4A50-BCF2-ACBB673018BB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Biomass - 2013</c:v>
                </c:pt>
              </c:strCache>
            </c:strRef>
          </c:tx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Sheet1!$K$2:$K$52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09-8463-4A50-BCF2-ACBB673018BB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Hydro</c:v>
                </c:pt>
              </c:strCache>
            </c:strRef>
          </c:tx>
          <c:spPr>
            <a:ln w="19050" cmpd="sng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Sheet1!$L$2:$L$52</c:f>
              <c:numCache>
                <c:formatCode>General</c:formatCode>
                <c:ptCount val="51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250</c:v>
                </c:pt>
                <c:pt idx="20">
                  <c:v>250</c:v>
                </c:pt>
                <c:pt idx="21">
                  <c:v>260</c:v>
                </c:pt>
                <c:pt idx="22">
                  <c:v>270</c:v>
                </c:pt>
                <c:pt idx="23">
                  <c:v>280</c:v>
                </c:pt>
                <c:pt idx="24">
                  <c:v>290</c:v>
                </c:pt>
                <c:pt idx="25">
                  <c:v>300</c:v>
                </c:pt>
                <c:pt idx="26">
                  <c:v>310</c:v>
                </c:pt>
                <c:pt idx="27">
                  <c:v>320</c:v>
                </c:pt>
                <c:pt idx="28">
                  <c:v>330</c:v>
                </c:pt>
                <c:pt idx="29">
                  <c:v>340</c:v>
                </c:pt>
                <c:pt idx="30">
                  <c:v>350</c:v>
                </c:pt>
                <c:pt idx="31">
                  <c:v>350</c:v>
                </c:pt>
                <c:pt idx="32">
                  <c:v>350</c:v>
                </c:pt>
                <c:pt idx="33">
                  <c:v>350</c:v>
                </c:pt>
                <c:pt idx="34">
                  <c:v>350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400</c:v>
                </c:pt>
                <c:pt idx="42">
                  <c:v>400</c:v>
                </c:pt>
                <c:pt idx="43">
                  <c:v>400</c:v>
                </c:pt>
                <c:pt idx="44">
                  <c:v>400</c:v>
                </c:pt>
                <c:pt idx="45">
                  <c:v>400</c:v>
                </c:pt>
                <c:pt idx="46">
                  <c:v>420</c:v>
                </c:pt>
                <c:pt idx="47">
                  <c:v>430</c:v>
                </c:pt>
                <c:pt idx="48">
                  <c:v>440</c:v>
                </c:pt>
                <c:pt idx="49">
                  <c:v>450</c:v>
                </c:pt>
                <c:pt idx="50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463-4A50-BCF2-ACBB67301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106688"/>
        <c:axId val="173108224"/>
      </c:lineChart>
      <c:catAx>
        <c:axId val="17310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3108224"/>
        <c:crosses val="autoZero"/>
        <c:auto val="1"/>
        <c:lblAlgn val="ctr"/>
        <c:lblOffset val="100"/>
        <c:tickLblSkip val="10"/>
        <c:noMultiLvlLbl val="0"/>
      </c:catAx>
      <c:valAx>
        <c:axId val="173108224"/>
        <c:scaling>
          <c:orientation val="minMax"/>
        </c:scaling>
        <c:delete val="0"/>
        <c:axPos val="l"/>
        <c:majorGridlines>
          <c:spPr>
            <a:ln w="3175" cmpd="sng"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73106688"/>
        <c:crosses val="autoZero"/>
        <c:crossBetween val="between"/>
      </c:valAx>
    </c:plotArea>
    <c:plotVisOnly val="1"/>
    <c:dispBlanksAs val="gap"/>
    <c:showDLblsOverMax val="0"/>
  </c:chart>
  <c:spPr>
    <a:ln w="3175" cmpd="sng"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879949010826803E-2"/>
          <c:y val="6.0185185185185203E-2"/>
          <c:w val="0.922916651405573"/>
          <c:h val="0.87962962962962998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Oil </c:v>
                </c:pt>
              </c:strCache>
            </c:strRef>
          </c:tx>
          <c:spPr>
            <a:ln w="19050" cmpd="sng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Sheet2!$B$2:$B$52</c:f>
              <c:numCache>
                <c:formatCode>General</c:formatCode>
                <c:ptCount val="51"/>
                <c:pt idx="0">
                  <c:v>3000</c:v>
                </c:pt>
                <c:pt idx="1">
                  <c:v>2950</c:v>
                </c:pt>
                <c:pt idx="2">
                  <c:v>2900</c:v>
                </c:pt>
                <c:pt idx="3">
                  <c:v>2850</c:v>
                </c:pt>
                <c:pt idx="4">
                  <c:v>2800</c:v>
                </c:pt>
                <c:pt idx="5">
                  <c:v>2800</c:v>
                </c:pt>
                <c:pt idx="6">
                  <c:v>2850</c:v>
                </c:pt>
                <c:pt idx="7">
                  <c:v>2950</c:v>
                </c:pt>
                <c:pt idx="8">
                  <c:v>3000</c:v>
                </c:pt>
                <c:pt idx="9">
                  <c:v>3100</c:v>
                </c:pt>
                <c:pt idx="10">
                  <c:v>3100</c:v>
                </c:pt>
                <c:pt idx="11">
                  <c:v>3100</c:v>
                </c:pt>
                <c:pt idx="12">
                  <c:v>3150</c:v>
                </c:pt>
                <c:pt idx="13">
                  <c:v>3200</c:v>
                </c:pt>
                <c:pt idx="14">
                  <c:v>3250</c:v>
                </c:pt>
                <c:pt idx="15">
                  <c:v>3300</c:v>
                </c:pt>
                <c:pt idx="16">
                  <c:v>3350</c:v>
                </c:pt>
                <c:pt idx="17">
                  <c:v>3400</c:v>
                </c:pt>
                <c:pt idx="18">
                  <c:v>3500</c:v>
                </c:pt>
                <c:pt idx="19">
                  <c:v>3550</c:v>
                </c:pt>
                <c:pt idx="20">
                  <c:v>3600</c:v>
                </c:pt>
                <c:pt idx="21">
                  <c:v>3675</c:v>
                </c:pt>
                <c:pt idx="22">
                  <c:v>3750</c:v>
                </c:pt>
                <c:pt idx="23">
                  <c:v>3825</c:v>
                </c:pt>
                <c:pt idx="24">
                  <c:v>3900</c:v>
                </c:pt>
                <c:pt idx="25">
                  <c:v>3929</c:v>
                </c:pt>
                <c:pt idx="26">
                  <c:v>3958</c:v>
                </c:pt>
                <c:pt idx="27">
                  <c:v>3987</c:v>
                </c:pt>
                <c:pt idx="28">
                  <c:v>4016</c:v>
                </c:pt>
                <c:pt idx="29">
                  <c:v>4045</c:v>
                </c:pt>
                <c:pt idx="30">
                  <c:v>4074</c:v>
                </c:pt>
                <c:pt idx="31">
                  <c:v>4108</c:v>
                </c:pt>
                <c:pt idx="32">
                  <c:v>4156</c:v>
                </c:pt>
                <c:pt idx="33">
                  <c:v>4204</c:v>
                </c:pt>
                <c:pt idx="34">
                  <c:v>4252</c:v>
                </c:pt>
                <c:pt idx="35">
                  <c:v>4300</c:v>
                </c:pt>
                <c:pt idx="36">
                  <c:v>4348</c:v>
                </c:pt>
                <c:pt idx="37">
                  <c:v>4396</c:v>
                </c:pt>
                <c:pt idx="38">
                  <c:v>4444</c:v>
                </c:pt>
                <c:pt idx="39">
                  <c:v>4492</c:v>
                </c:pt>
                <c:pt idx="40">
                  <c:v>4546</c:v>
                </c:pt>
                <c:pt idx="41">
                  <c:v>4582</c:v>
                </c:pt>
                <c:pt idx="42">
                  <c:v>4618</c:v>
                </c:pt>
                <c:pt idx="43">
                  <c:v>4654</c:v>
                </c:pt>
                <c:pt idx="44">
                  <c:v>4690</c:v>
                </c:pt>
                <c:pt idx="45">
                  <c:v>4726</c:v>
                </c:pt>
                <c:pt idx="46">
                  <c:v>4762</c:v>
                </c:pt>
                <c:pt idx="47">
                  <c:v>4798</c:v>
                </c:pt>
                <c:pt idx="48">
                  <c:v>4834</c:v>
                </c:pt>
                <c:pt idx="49">
                  <c:v>4870</c:v>
                </c:pt>
                <c:pt idx="50">
                  <c:v>4906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69-4C1E-BCAE-D22DA2D53AB7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Coal</c:v>
                </c:pt>
              </c:strCache>
            </c:strRef>
          </c:tx>
          <c:spPr>
            <a:ln w="19050" cmpd="sng">
              <a:solidFill>
                <a:srgbClr val="AA1DFF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Sheet2!$C$2:$C$52</c:f>
              <c:numCache>
                <c:formatCode>General</c:formatCode>
                <c:ptCount val="51"/>
                <c:pt idx="0">
                  <c:v>1750</c:v>
                </c:pt>
                <c:pt idx="1">
                  <c:v>1775</c:v>
                </c:pt>
                <c:pt idx="2">
                  <c:v>1800</c:v>
                </c:pt>
                <c:pt idx="3">
                  <c:v>1825</c:v>
                </c:pt>
                <c:pt idx="4">
                  <c:v>1850</c:v>
                </c:pt>
                <c:pt idx="5">
                  <c:v>1900</c:v>
                </c:pt>
                <c:pt idx="6">
                  <c:v>1900</c:v>
                </c:pt>
                <c:pt idx="7">
                  <c:v>1950</c:v>
                </c:pt>
                <c:pt idx="8">
                  <c:v>2000</c:v>
                </c:pt>
                <c:pt idx="9">
                  <c:v>2100</c:v>
                </c:pt>
                <c:pt idx="10">
                  <c:v>2100</c:v>
                </c:pt>
                <c:pt idx="11">
                  <c:v>2050</c:v>
                </c:pt>
                <c:pt idx="12">
                  <c:v>2075</c:v>
                </c:pt>
                <c:pt idx="13">
                  <c:v>2100</c:v>
                </c:pt>
                <c:pt idx="14">
                  <c:v>2175</c:v>
                </c:pt>
                <c:pt idx="15">
                  <c:v>2250</c:v>
                </c:pt>
                <c:pt idx="16">
                  <c:v>2275</c:v>
                </c:pt>
                <c:pt idx="17">
                  <c:v>2280</c:v>
                </c:pt>
                <c:pt idx="18">
                  <c:v>2250</c:v>
                </c:pt>
                <c:pt idx="19">
                  <c:v>2275</c:v>
                </c:pt>
                <c:pt idx="20">
                  <c:v>2300</c:v>
                </c:pt>
                <c:pt idx="21">
                  <c:v>2275</c:v>
                </c:pt>
                <c:pt idx="22">
                  <c:v>2335</c:v>
                </c:pt>
                <c:pt idx="23">
                  <c:v>2395</c:v>
                </c:pt>
                <c:pt idx="24">
                  <c:v>2455</c:v>
                </c:pt>
                <c:pt idx="25">
                  <c:v>2643</c:v>
                </c:pt>
                <c:pt idx="26">
                  <c:v>2831</c:v>
                </c:pt>
                <c:pt idx="27">
                  <c:v>3019</c:v>
                </c:pt>
                <c:pt idx="28">
                  <c:v>3207</c:v>
                </c:pt>
                <c:pt idx="29">
                  <c:v>3395</c:v>
                </c:pt>
                <c:pt idx="30">
                  <c:v>3583</c:v>
                </c:pt>
                <c:pt idx="31">
                  <c:v>3773</c:v>
                </c:pt>
                <c:pt idx="32">
                  <c:v>3851</c:v>
                </c:pt>
                <c:pt idx="33">
                  <c:v>3929</c:v>
                </c:pt>
                <c:pt idx="34">
                  <c:v>4007</c:v>
                </c:pt>
                <c:pt idx="35">
                  <c:v>4085</c:v>
                </c:pt>
                <c:pt idx="36">
                  <c:v>4163</c:v>
                </c:pt>
                <c:pt idx="37">
                  <c:v>4241</c:v>
                </c:pt>
                <c:pt idx="38">
                  <c:v>4319</c:v>
                </c:pt>
                <c:pt idx="39">
                  <c:v>4397</c:v>
                </c:pt>
                <c:pt idx="40">
                  <c:v>4483</c:v>
                </c:pt>
                <c:pt idx="41">
                  <c:v>4546</c:v>
                </c:pt>
                <c:pt idx="42">
                  <c:v>4609</c:v>
                </c:pt>
                <c:pt idx="43">
                  <c:v>4672</c:v>
                </c:pt>
                <c:pt idx="44">
                  <c:v>4735</c:v>
                </c:pt>
                <c:pt idx="45">
                  <c:v>4798</c:v>
                </c:pt>
                <c:pt idx="46">
                  <c:v>4861</c:v>
                </c:pt>
                <c:pt idx="47">
                  <c:v>4924</c:v>
                </c:pt>
                <c:pt idx="48">
                  <c:v>4987</c:v>
                </c:pt>
                <c:pt idx="49">
                  <c:v>5050</c:v>
                </c:pt>
                <c:pt idx="50">
                  <c:v>5113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69-4C1E-BCAE-D22DA2D53AB7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Gas </c:v>
                </c:pt>
              </c:strCache>
            </c:strRef>
          </c:tx>
          <c:spPr>
            <a:ln w="19050" cmpd="sng">
              <a:solidFill>
                <a:srgbClr val="3FFF4F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Sheet2!$D$2:$D$52</c:f>
              <c:numCache>
                <c:formatCode>General</c:formatCode>
                <c:ptCount val="51"/>
                <c:pt idx="0">
                  <c:v>1175</c:v>
                </c:pt>
                <c:pt idx="1">
                  <c:v>1200</c:v>
                </c:pt>
                <c:pt idx="2">
                  <c:v>1225</c:v>
                </c:pt>
                <c:pt idx="3">
                  <c:v>1250</c:v>
                </c:pt>
                <c:pt idx="4">
                  <c:v>1275</c:v>
                </c:pt>
                <c:pt idx="5">
                  <c:v>1300</c:v>
                </c:pt>
                <c:pt idx="6">
                  <c:v>1360</c:v>
                </c:pt>
                <c:pt idx="7">
                  <c:v>1420</c:v>
                </c:pt>
                <c:pt idx="8">
                  <c:v>1480</c:v>
                </c:pt>
                <c:pt idx="9">
                  <c:v>1540</c:v>
                </c:pt>
                <c:pt idx="10">
                  <c:v>1600</c:v>
                </c:pt>
                <c:pt idx="11">
                  <c:v>1640</c:v>
                </c:pt>
                <c:pt idx="12">
                  <c:v>1680</c:v>
                </c:pt>
                <c:pt idx="13">
                  <c:v>1720</c:v>
                </c:pt>
                <c:pt idx="14">
                  <c:v>1760</c:v>
                </c:pt>
                <c:pt idx="15">
                  <c:v>1800</c:v>
                </c:pt>
                <c:pt idx="16">
                  <c:v>1870</c:v>
                </c:pt>
                <c:pt idx="17">
                  <c:v>1940</c:v>
                </c:pt>
                <c:pt idx="18">
                  <c:v>2010</c:v>
                </c:pt>
                <c:pt idx="19">
                  <c:v>2080</c:v>
                </c:pt>
                <c:pt idx="20">
                  <c:v>2150</c:v>
                </c:pt>
                <c:pt idx="21">
                  <c:v>2190</c:v>
                </c:pt>
                <c:pt idx="22">
                  <c:v>2230</c:v>
                </c:pt>
                <c:pt idx="23">
                  <c:v>2270</c:v>
                </c:pt>
                <c:pt idx="24">
                  <c:v>2310</c:v>
                </c:pt>
                <c:pt idx="25">
                  <c:v>2378</c:v>
                </c:pt>
                <c:pt idx="26">
                  <c:v>2446</c:v>
                </c:pt>
                <c:pt idx="27">
                  <c:v>2514</c:v>
                </c:pt>
                <c:pt idx="28">
                  <c:v>2582</c:v>
                </c:pt>
                <c:pt idx="29">
                  <c:v>2650</c:v>
                </c:pt>
                <c:pt idx="30">
                  <c:v>2718</c:v>
                </c:pt>
                <c:pt idx="31">
                  <c:v>2787</c:v>
                </c:pt>
                <c:pt idx="32">
                  <c:v>2847</c:v>
                </c:pt>
                <c:pt idx="33">
                  <c:v>2907</c:v>
                </c:pt>
                <c:pt idx="34">
                  <c:v>2967</c:v>
                </c:pt>
                <c:pt idx="35">
                  <c:v>3027</c:v>
                </c:pt>
                <c:pt idx="36">
                  <c:v>3087</c:v>
                </c:pt>
                <c:pt idx="37">
                  <c:v>3147</c:v>
                </c:pt>
                <c:pt idx="38">
                  <c:v>3207</c:v>
                </c:pt>
                <c:pt idx="39">
                  <c:v>3267</c:v>
                </c:pt>
                <c:pt idx="40">
                  <c:v>3335</c:v>
                </c:pt>
                <c:pt idx="41">
                  <c:v>3403</c:v>
                </c:pt>
                <c:pt idx="42">
                  <c:v>3471</c:v>
                </c:pt>
                <c:pt idx="43">
                  <c:v>3539</c:v>
                </c:pt>
                <c:pt idx="44">
                  <c:v>3607</c:v>
                </c:pt>
                <c:pt idx="45">
                  <c:v>3675</c:v>
                </c:pt>
                <c:pt idx="46">
                  <c:v>3743</c:v>
                </c:pt>
                <c:pt idx="47">
                  <c:v>3811</c:v>
                </c:pt>
                <c:pt idx="48">
                  <c:v>3879</c:v>
                </c:pt>
                <c:pt idx="49">
                  <c:v>3947</c:v>
                </c:pt>
                <c:pt idx="50">
                  <c:v>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669-4C1E-BCAE-D22DA2D53AB7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Nuclear </c:v>
                </c:pt>
              </c:strCache>
            </c:strRef>
          </c:tx>
          <c:spPr>
            <a:ln w="19050" cmpd="sng">
              <a:solidFill>
                <a:srgbClr val="FFDD6E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Sheet2!$E$2:$E$52</c:f>
              <c:numCache>
                <c:formatCode>General</c:formatCode>
                <c:ptCount val="51"/>
                <c:pt idx="0">
                  <c:v>200</c:v>
                </c:pt>
                <c:pt idx="1">
                  <c:v>240</c:v>
                </c:pt>
                <c:pt idx="2">
                  <c:v>280</c:v>
                </c:pt>
                <c:pt idx="3">
                  <c:v>320</c:v>
                </c:pt>
                <c:pt idx="4">
                  <c:v>360</c:v>
                </c:pt>
                <c:pt idx="5">
                  <c:v>400</c:v>
                </c:pt>
                <c:pt idx="6">
                  <c:v>430</c:v>
                </c:pt>
                <c:pt idx="7">
                  <c:v>460</c:v>
                </c:pt>
                <c:pt idx="8">
                  <c:v>490</c:v>
                </c:pt>
                <c:pt idx="9">
                  <c:v>510</c:v>
                </c:pt>
                <c:pt idx="10">
                  <c:v>540</c:v>
                </c:pt>
                <c:pt idx="11">
                  <c:v>552</c:v>
                </c:pt>
                <c:pt idx="12">
                  <c:v>564</c:v>
                </c:pt>
                <c:pt idx="13">
                  <c:v>576</c:v>
                </c:pt>
                <c:pt idx="14">
                  <c:v>588</c:v>
                </c:pt>
                <c:pt idx="15">
                  <c:v>600</c:v>
                </c:pt>
                <c:pt idx="16">
                  <c:v>620</c:v>
                </c:pt>
                <c:pt idx="17">
                  <c:v>640</c:v>
                </c:pt>
                <c:pt idx="18">
                  <c:v>660</c:v>
                </c:pt>
                <c:pt idx="19">
                  <c:v>680</c:v>
                </c:pt>
                <c:pt idx="20">
                  <c:v>700</c:v>
                </c:pt>
                <c:pt idx="21">
                  <c:v>720</c:v>
                </c:pt>
                <c:pt idx="22">
                  <c:v>720</c:v>
                </c:pt>
                <c:pt idx="23">
                  <c:v>720</c:v>
                </c:pt>
                <c:pt idx="24">
                  <c:v>720</c:v>
                </c:pt>
                <c:pt idx="25">
                  <c:v>714</c:v>
                </c:pt>
                <c:pt idx="26">
                  <c:v>708</c:v>
                </c:pt>
                <c:pt idx="27">
                  <c:v>702</c:v>
                </c:pt>
                <c:pt idx="28">
                  <c:v>696</c:v>
                </c:pt>
                <c:pt idx="29">
                  <c:v>690</c:v>
                </c:pt>
                <c:pt idx="30">
                  <c:v>684</c:v>
                </c:pt>
                <c:pt idx="31">
                  <c:v>674</c:v>
                </c:pt>
                <c:pt idx="32">
                  <c:v>695</c:v>
                </c:pt>
                <c:pt idx="33">
                  <c:v>716</c:v>
                </c:pt>
                <c:pt idx="34">
                  <c:v>737</c:v>
                </c:pt>
                <c:pt idx="35">
                  <c:v>758</c:v>
                </c:pt>
                <c:pt idx="36">
                  <c:v>779</c:v>
                </c:pt>
                <c:pt idx="37">
                  <c:v>800</c:v>
                </c:pt>
                <c:pt idx="38">
                  <c:v>821</c:v>
                </c:pt>
                <c:pt idx="39">
                  <c:v>842</c:v>
                </c:pt>
                <c:pt idx="40">
                  <c:v>866</c:v>
                </c:pt>
                <c:pt idx="41">
                  <c:v>876</c:v>
                </c:pt>
                <c:pt idx="42">
                  <c:v>886</c:v>
                </c:pt>
                <c:pt idx="43">
                  <c:v>896</c:v>
                </c:pt>
                <c:pt idx="44">
                  <c:v>906</c:v>
                </c:pt>
                <c:pt idx="45">
                  <c:v>916</c:v>
                </c:pt>
                <c:pt idx="46">
                  <c:v>926</c:v>
                </c:pt>
                <c:pt idx="47">
                  <c:v>936</c:v>
                </c:pt>
                <c:pt idx="48">
                  <c:v>946</c:v>
                </c:pt>
                <c:pt idx="49">
                  <c:v>956</c:v>
                </c:pt>
                <c:pt idx="50">
                  <c:v>966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669-4C1E-BCAE-D22DA2D53AB7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Biomass </c:v>
                </c:pt>
              </c:strCache>
            </c:strRef>
          </c:tx>
          <c:spPr>
            <a:ln w="19050" cmpd="sng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Sheet2!$F$2:$F$52</c:f>
              <c:numCache>
                <c:formatCode>General</c:formatCode>
                <c:ptCount val="51"/>
                <c:pt idx="0">
                  <c:v>800</c:v>
                </c:pt>
                <c:pt idx="1">
                  <c:v>815</c:v>
                </c:pt>
                <c:pt idx="2">
                  <c:v>830</c:v>
                </c:pt>
                <c:pt idx="3">
                  <c:v>845</c:v>
                </c:pt>
                <c:pt idx="4">
                  <c:v>860</c:v>
                </c:pt>
                <c:pt idx="5">
                  <c:v>875</c:v>
                </c:pt>
                <c:pt idx="6">
                  <c:v>879</c:v>
                </c:pt>
                <c:pt idx="7">
                  <c:v>883</c:v>
                </c:pt>
                <c:pt idx="8">
                  <c:v>887</c:v>
                </c:pt>
                <c:pt idx="9">
                  <c:v>891</c:v>
                </c:pt>
                <c:pt idx="10">
                  <c:v>895</c:v>
                </c:pt>
                <c:pt idx="11">
                  <c:v>916</c:v>
                </c:pt>
                <c:pt idx="12">
                  <c:v>937</c:v>
                </c:pt>
                <c:pt idx="13">
                  <c:v>958</c:v>
                </c:pt>
                <c:pt idx="14">
                  <c:v>979</c:v>
                </c:pt>
                <c:pt idx="15">
                  <c:v>1000</c:v>
                </c:pt>
                <c:pt idx="16">
                  <c:v>1025</c:v>
                </c:pt>
                <c:pt idx="17">
                  <c:v>1050</c:v>
                </c:pt>
                <c:pt idx="18">
                  <c:v>1075</c:v>
                </c:pt>
                <c:pt idx="19">
                  <c:v>1100</c:v>
                </c:pt>
                <c:pt idx="20">
                  <c:v>1100</c:v>
                </c:pt>
                <c:pt idx="21">
                  <c:v>1120</c:v>
                </c:pt>
                <c:pt idx="22">
                  <c:v>1140</c:v>
                </c:pt>
                <c:pt idx="23">
                  <c:v>1160</c:v>
                </c:pt>
                <c:pt idx="24">
                  <c:v>1180</c:v>
                </c:pt>
                <c:pt idx="25">
                  <c:v>1197</c:v>
                </c:pt>
                <c:pt idx="26">
                  <c:v>1214</c:v>
                </c:pt>
                <c:pt idx="27">
                  <c:v>1231</c:v>
                </c:pt>
                <c:pt idx="28">
                  <c:v>1248</c:v>
                </c:pt>
                <c:pt idx="29">
                  <c:v>1265</c:v>
                </c:pt>
                <c:pt idx="30">
                  <c:v>1282</c:v>
                </c:pt>
                <c:pt idx="31">
                  <c:v>1300</c:v>
                </c:pt>
                <c:pt idx="32">
                  <c:v>1319</c:v>
                </c:pt>
                <c:pt idx="33">
                  <c:v>1338</c:v>
                </c:pt>
                <c:pt idx="34">
                  <c:v>1357</c:v>
                </c:pt>
                <c:pt idx="35">
                  <c:v>1376</c:v>
                </c:pt>
                <c:pt idx="36">
                  <c:v>1395</c:v>
                </c:pt>
                <c:pt idx="37">
                  <c:v>1414</c:v>
                </c:pt>
                <c:pt idx="38">
                  <c:v>1433</c:v>
                </c:pt>
                <c:pt idx="39">
                  <c:v>1452</c:v>
                </c:pt>
                <c:pt idx="40">
                  <c:v>1472</c:v>
                </c:pt>
                <c:pt idx="41">
                  <c:v>1489</c:v>
                </c:pt>
                <c:pt idx="42">
                  <c:v>1506</c:v>
                </c:pt>
                <c:pt idx="43">
                  <c:v>1523</c:v>
                </c:pt>
                <c:pt idx="44">
                  <c:v>1540</c:v>
                </c:pt>
                <c:pt idx="45">
                  <c:v>1557</c:v>
                </c:pt>
                <c:pt idx="46">
                  <c:v>1574</c:v>
                </c:pt>
                <c:pt idx="47">
                  <c:v>1591</c:v>
                </c:pt>
                <c:pt idx="48">
                  <c:v>1608</c:v>
                </c:pt>
                <c:pt idx="49">
                  <c:v>1625</c:v>
                </c:pt>
                <c:pt idx="50">
                  <c:v>1642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669-4C1E-BCAE-D22DA2D53AB7}"/>
            </c:ext>
          </c:extLst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Hydro </c:v>
                </c:pt>
              </c:strCache>
            </c:strRef>
          </c:tx>
          <c:spPr>
            <a:ln w="19050" cmpd="sng"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Sheet2!$G$2:$G$52</c:f>
              <c:numCache>
                <c:formatCode>General</c:formatCode>
                <c:ptCount val="51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250</c:v>
                </c:pt>
                <c:pt idx="20">
                  <c:v>250</c:v>
                </c:pt>
                <c:pt idx="21">
                  <c:v>260</c:v>
                </c:pt>
                <c:pt idx="22">
                  <c:v>270</c:v>
                </c:pt>
                <c:pt idx="23">
                  <c:v>280</c:v>
                </c:pt>
                <c:pt idx="24">
                  <c:v>290</c:v>
                </c:pt>
                <c:pt idx="25">
                  <c:v>291</c:v>
                </c:pt>
                <c:pt idx="26">
                  <c:v>292</c:v>
                </c:pt>
                <c:pt idx="27">
                  <c:v>293</c:v>
                </c:pt>
                <c:pt idx="28">
                  <c:v>295</c:v>
                </c:pt>
                <c:pt idx="29">
                  <c:v>297</c:v>
                </c:pt>
                <c:pt idx="30">
                  <c:v>299</c:v>
                </c:pt>
                <c:pt idx="31">
                  <c:v>300</c:v>
                </c:pt>
                <c:pt idx="32">
                  <c:v>308</c:v>
                </c:pt>
                <c:pt idx="33">
                  <c:v>316</c:v>
                </c:pt>
                <c:pt idx="34">
                  <c:v>324</c:v>
                </c:pt>
                <c:pt idx="35">
                  <c:v>332</c:v>
                </c:pt>
                <c:pt idx="36">
                  <c:v>340</c:v>
                </c:pt>
                <c:pt idx="37">
                  <c:v>348</c:v>
                </c:pt>
                <c:pt idx="38">
                  <c:v>356</c:v>
                </c:pt>
                <c:pt idx="39">
                  <c:v>364</c:v>
                </c:pt>
                <c:pt idx="40">
                  <c:v>379</c:v>
                </c:pt>
                <c:pt idx="41">
                  <c:v>385</c:v>
                </c:pt>
                <c:pt idx="42">
                  <c:v>391</c:v>
                </c:pt>
                <c:pt idx="43">
                  <c:v>397</c:v>
                </c:pt>
                <c:pt idx="44">
                  <c:v>403</c:v>
                </c:pt>
                <c:pt idx="45">
                  <c:v>409</c:v>
                </c:pt>
                <c:pt idx="46">
                  <c:v>415</c:v>
                </c:pt>
                <c:pt idx="47">
                  <c:v>421</c:v>
                </c:pt>
                <c:pt idx="48">
                  <c:v>427</c:v>
                </c:pt>
                <c:pt idx="49">
                  <c:v>433</c:v>
                </c:pt>
                <c:pt idx="50">
                  <c:v>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669-4C1E-BCAE-D22DA2D53A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144320"/>
        <c:axId val="173023232"/>
      </c:lineChart>
      <c:catAx>
        <c:axId val="173144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3023232"/>
        <c:crosses val="autoZero"/>
        <c:auto val="1"/>
        <c:lblAlgn val="ctr"/>
        <c:lblOffset val="100"/>
        <c:tickLblSkip val="10"/>
        <c:noMultiLvlLbl val="0"/>
      </c:catAx>
      <c:valAx>
        <c:axId val="173023232"/>
        <c:scaling>
          <c:orientation val="minMax"/>
          <c:max val="6000"/>
        </c:scaling>
        <c:delete val="1"/>
        <c:axPos val="l"/>
        <c:numFmt formatCode="General" sourceLinked="1"/>
        <c:majorTickMark val="out"/>
        <c:minorTickMark val="none"/>
        <c:tickLblPos val="nextTo"/>
        <c:crossAx val="173144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Oil </c:v>
                </c:pt>
              </c:strCache>
            </c:strRef>
          </c:tx>
          <c:spPr>
            <a:ln w="28575" cmpd="sng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Sheet2!$B$2:$B$52</c:f>
              <c:numCache>
                <c:formatCode>General</c:formatCode>
                <c:ptCount val="51"/>
                <c:pt idx="0">
                  <c:v>3000</c:v>
                </c:pt>
                <c:pt idx="1">
                  <c:v>2950</c:v>
                </c:pt>
                <c:pt idx="2">
                  <c:v>2900</c:v>
                </c:pt>
                <c:pt idx="3">
                  <c:v>2850</c:v>
                </c:pt>
                <c:pt idx="4">
                  <c:v>2800</c:v>
                </c:pt>
                <c:pt idx="5">
                  <c:v>2800</c:v>
                </c:pt>
                <c:pt idx="6">
                  <c:v>2850</c:v>
                </c:pt>
                <c:pt idx="7">
                  <c:v>2950</c:v>
                </c:pt>
                <c:pt idx="8">
                  <c:v>3000</c:v>
                </c:pt>
                <c:pt idx="9">
                  <c:v>3100</c:v>
                </c:pt>
                <c:pt idx="10">
                  <c:v>3100</c:v>
                </c:pt>
                <c:pt idx="11">
                  <c:v>3100</c:v>
                </c:pt>
                <c:pt idx="12">
                  <c:v>3150</c:v>
                </c:pt>
                <c:pt idx="13">
                  <c:v>3200</c:v>
                </c:pt>
                <c:pt idx="14">
                  <c:v>3250</c:v>
                </c:pt>
                <c:pt idx="15">
                  <c:v>3300</c:v>
                </c:pt>
                <c:pt idx="16">
                  <c:v>3350</c:v>
                </c:pt>
                <c:pt idx="17">
                  <c:v>3400</c:v>
                </c:pt>
                <c:pt idx="18">
                  <c:v>3500</c:v>
                </c:pt>
                <c:pt idx="19">
                  <c:v>3550</c:v>
                </c:pt>
                <c:pt idx="20">
                  <c:v>3600</c:v>
                </c:pt>
                <c:pt idx="21">
                  <c:v>3700</c:v>
                </c:pt>
                <c:pt idx="22">
                  <c:v>3800</c:v>
                </c:pt>
                <c:pt idx="23">
                  <c:v>3900</c:v>
                </c:pt>
                <c:pt idx="24">
                  <c:v>3900</c:v>
                </c:pt>
                <c:pt idx="25">
                  <c:v>4000</c:v>
                </c:pt>
                <c:pt idx="26">
                  <c:v>4020</c:v>
                </c:pt>
                <c:pt idx="27">
                  <c:v>4040</c:v>
                </c:pt>
                <c:pt idx="28">
                  <c:v>4020</c:v>
                </c:pt>
                <c:pt idx="29">
                  <c:v>4000</c:v>
                </c:pt>
                <c:pt idx="30">
                  <c:v>4150</c:v>
                </c:pt>
                <c:pt idx="31">
                  <c:v>4175</c:v>
                </c:pt>
                <c:pt idx="32">
                  <c:v>4192</c:v>
                </c:pt>
                <c:pt idx="33">
                  <c:v>4209</c:v>
                </c:pt>
                <c:pt idx="34">
                  <c:v>4226</c:v>
                </c:pt>
                <c:pt idx="35">
                  <c:v>4243</c:v>
                </c:pt>
                <c:pt idx="36">
                  <c:v>4260</c:v>
                </c:pt>
                <c:pt idx="37">
                  <c:v>4277</c:v>
                </c:pt>
                <c:pt idx="38">
                  <c:v>4294</c:v>
                </c:pt>
                <c:pt idx="39">
                  <c:v>4311</c:v>
                </c:pt>
                <c:pt idx="40">
                  <c:v>4328</c:v>
                </c:pt>
                <c:pt idx="41">
                  <c:v>4345</c:v>
                </c:pt>
                <c:pt idx="42">
                  <c:v>4362</c:v>
                </c:pt>
                <c:pt idx="43">
                  <c:v>4379</c:v>
                </c:pt>
                <c:pt idx="44">
                  <c:v>4400</c:v>
                </c:pt>
                <c:pt idx="45">
                  <c:v>4450</c:v>
                </c:pt>
                <c:pt idx="46">
                  <c:v>4500</c:v>
                </c:pt>
                <c:pt idx="47">
                  <c:v>4550</c:v>
                </c:pt>
                <c:pt idx="48">
                  <c:v>4600</c:v>
                </c:pt>
                <c:pt idx="49">
                  <c:v>4650</c:v>
                </c:pt>
                <c:pt idx="50">
                  <c:v>4700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16-4059-B387-25F4A7E5BBC4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Coal</c:v>
                </c:pt>
              </c:strCache>
            </c:strRef>
          </c:tx>
          <c:spPr>
            <a:ln w="28575" cmpd="sng">
              <a:solidFill>
                <a:srgbClr val="9F0EA8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Sheet2!$C$2:$C$52</c:f>
              <c:numCache>
                <c:formatCode>General</c:formatCode>
                <c:ptCount val="51"/>
                <c:pt idx="0">
                  <c:v>1750</c:v>
                </c:pt>
                <c:pt idx="1">
                  <c:v>1775</c:v>
                </c:pt>
                <c:pt idx="2">
                  <c:v>1800</c:v>
                </c:pt>
                <c:pt idx="3">
                  <c:v>1825</c:v>
                </c:pt>
                <c:pt idx="4">
                  <c:v>1850</c:v>
                </c:pt>
                <c:pt idx="5">
                  <c:v>1900</c:v>
                </c:pt>
                <c:pt idx="6">
                  <c:v>1900</c:v>
                </c:pt>
                <c:pt idx="7">
                  <c:v>1950</c:v>
                </c:pt>
                <c:pt idx="8">
                  <c:v>2000</c:v>
                </c:pt>
                <c:pt idx="9">
                  <c:v>2100</c:v>
                </c:pt>
                <c:pt idx="10">
                  <c:v>2100</c:v>
                </c:pt>
                <c:pt idx="11">
                  <c:v>2050</c:v>
                </c:pt>
                <c:pt idx="12">
                  <c:v>2075</c:v>
                </c:pt>
                <c:pt idx="13">
                  <c:v>2100</c:v>
                </c:pt>
                <c:pt idx="14">
                  <c:v>2175</c:v>
                </c:pt>
                <c:pt idx="15">
                  <c:v>2250</c:v>
                </c:pt>
                <c:pt idx="16">
                  <c:v>2275</c:v>
                </c:pt>
                <c:pt idx="17">
                  <c:v>2280</c:v>
                </c:pt>
                <c:pt idx="18">
                  <c:v>2250</c:v>
                </c:pt>
                <c:pt idx="19">
                  <c:v>2275</c:v>
                </c:pt>
                <c:pt idx="20">
                  <c:v>2300</c:v>
                </c:pt>
                <c:pt idx="21">
                  <c:v>2425</c:v>
                </c:pt>
                <c:pt idx="22">
                  <c:v>2550</c:v>
                </c:pt>
                <c:pt idx="23">
                  <c:v>2675</c:v>
                </c:pt>
                <c:pt idx="24">
                  <c:v>2800</c:v>
                </c:pt>
                <c:pt idx="25">
                  <c:v>2925</c:v>
                </c:pt>
                <c:pt idx="26">
                  <c:v>3050</c:v>
                </c:pt>
                <c:pt idx="27">
                  <c:v>3175</c:v>
                </c:pt>
                <c:pt idx="28">
                  <c:v>3300</c:v>
                </c:pt>
                <c:pt idx="29">
                  <c:v>3425</c:v>
                </c:pt>
                <c:pt idx="30">
                  <c:v>3550</c:v>
                </c:pt>
                <c:pt idx="31">
                  <c:v>3700</c:v>
                </c:pt>
                <c:pt idx="32">
                  <c:v>3738</c:v>
                </c:pt>
                <c:pt idx="33">
                  <c:v>3776</c:v>
                </c:pt>
                <c:pt idx="34">
                  <c:v>3814</c:v>
                </c:pt>
                <c:pt idx="35">
                  <c:v>3852</c:v>
                </c:pt>
                <c:pt idx="36">
                  <c:v>3890</c:v>
                </c:pt>
                <c:pt idx="37">
                  <c:v>3928</c:v>
                </c:pt>
                <c:pt idx="38">
                  <c:v>3966</c:v>
                </c:pt>
                <c:pt idx="39">
                  <c:v>4004</c:v>
                </c:pt>
                <c:pt idx="40">
                  <c:v>4042</c:v>
                </c:pt>
                <c:pt idx="41">
                  <c:v>4080</c:v>
                </c:pt>
                <c:pt idx="42">
                  <c:v>4118</c:v>
                </c:pt>
                <c:pt idx="43">
                  <c:v>4156</c:v>
                </c:pt>
                <c:pt idx="44">
                  <c:v>4194</c:v>
                </c:pt>
                <c:pt idx="45">
                  <c:v>4232</c:v>
                </c:pt>
                <c:pt idx="46">
                  <c:v>4270</c:v>
                </c:pt>
                <c:pt idx="47">
                  <c:v>4308</c:v>
                </c:pt>
                <c:pt idx="48">
                  <c:v>4346</c:v>
                </c:pt>
                <c:pt idx="49">
                  <c:v>4384</c:v>
                </c:pt>
                <c:pt idx="50">
                  <c:v>4400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16-4059-B387-25F4A7E5BBC4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Gas </c:v>
                </c:pt>
              </c:strCache>
            </c:strRef>
          </c:tx>
          <c:spPr>
            <a:ln w="28575" cmpd="sng"/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Sheet2!$D$2:$D$52</c:f>
              <c:numCache>
                <c:formatCode>General</c:formatCode>
                <c:ptCount val="51"/>
                <c:pt idx="0">
                  <c:v>1175</c:v>
                </c:pt>
                <c:pt idx="1">
                  <c:v>1200</c:v>
                </c:pt>
                <c:pt idx="2">
                  <c:v>1225</c:v>
                </c:pt>
                <c:pt idx="3">
                  <c:v>1250</c:v>
                </c:pt>
                <c:pt idx="4">
                  <c:v>1275</c:v>
                </c:pt>
                <c:pt idx="5">
                  <c:v>1300</c:v>
                </c:pt>
                <c:pt idx="6">
                  <c:v>1360</c:v>
                </c:pt>
                <c:pt idx="7">
                  <c:v>1420</c:v>
                </c:pt>
                <c:pt idx="8">
                  <c:v>1480</c:v>
                </c:pt>
                <c:pt idx="9">
                  <c:v>1540</c:v>
                </c:pt>
                <c:pt idx="10">
                  <c:v>1600</c:v>
                </c:pt>
                <c:pt idx="11">
                  <c:v>1640</c:v>
                </c:pt>
                <c:pt idx="12">
                  <c:v>1680</c:v>
                </c:pt>
                <c:pt idx="13">
                  <c:v>1720</c:v>
                </c:pt>
                <c:pt idx="14">
                  <c:v>1760</c:v>
                </c:pt>
                <c:pt idx="15">
                  <c:v>1800</c:v>
                </c:pt>
                <c:pt idx="16">
                  <c:v>1870</c:v>
                </c:pt>
                <c:pt idx="17">
                  <c:v>1940</c:v>
                </c:pt>
                <c:pt idx="18">
                  <c:v>2010</c:v>
                </c:pt>
                <c:pt idx="19">
                  <c:v>2080</c:v>
                </c:pt>
                <c:pt idx="20">
                  <c:v>2150</c:v>
                </c:pt>
                <c:pt idx="21">
                  <c:v>2190</c:v>
                </c:pt>
                <c:pt idx="22">
                  <c:v>2250</c:v>
                </c:pt>
                <c:pt idx="23">
                  <c:v>2310</c:v>
                </c:pt>
                <c:pt idx="24">
                  <c:v>2370</c:v>
                </c:pt>
                <c:pt idx="25">
                  <c:v>2430</c:v>
                </c:pt>
                <c:pt idx="26">
                  <c:v>2490</c:v>
                </c:pt>
                <c:pt idx="27">
                  <c:v>2550</c:v>
                </c:pt>
                <c:pt idx="28">
                  <c:v>2500</c:v>
                </c:pt>
                <c:pt idx="29">
                  <c:v>2600</c:v>
                </c:pt>
                <c:pt idx="30">
                  <c:v>2700</c:v>
                </c:pt>
                <c:pt idx="31">
                  <c:v>2765</c:v>
                </c:pt>
                <c:pt idx="32">
                  <c:v>2830</c:v>
                </c:pt>
                <c:pt idx="33">
                  <c:v>2895</c:v>
                </c:pt>
                <c:pt idx="34">
                  <c:v>2960</c:v>
                </c:pt>
                <c:pt idx="35">
                  <c:v>3025</c:v>
                </c:pt>
                <c:pt idx="36">
                  <c:v>3090</c:v>
                </c:pt>
                <c:pt idx="37">
                  <c:v>3155</c:v>
                </c:pt>
                <c:pt idx="38">
                  <c:v>3220</c:v>
                </c:pt>
                <c:pt idx="39">
                  <c:v>3285</c:v>
                </c:pt>
                <c:pt idx="40">
                  <c:v>3350</c:v>
                </c:pt>
                <c:pt idx="41">
                  <c:v>3415</c:v>
                </c:pt>
                <c:pt idx="42">
                  <c:v>3480</c:v>
                </c:pt>
                <c:pt idx="43">
                  <c:v>3545</c:v>
                </c:pt>
                <c:pt idx="44">
                  <c:v>3610</c:v>
                </c:pt>
                <c:pt idx="45">
                  <c:v>3675</c:v>
                </c:pt>
                <c:pt idx="46">
                  <c:v>3740</c:v>
                </c:pt>
                <c:pt idx="47">
                  <c:v>3805</c:v>
                </c:pt>
                <c:pt idx="48">
                  <c:v>3870</c:v>
                </c:pt>
                <c:pt idx="49">
                  <c:v>3935</c:v>
                </c:pt>
                <c:pt idx="50">
                  <c:v>4000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16-4059-B387-25F4A7E5BBC4}"/>
            </c:ext>
          </c:extLst>
        </c:ser>
        <c:ser>
          <c:idx val="3"/>
          <c:order val="3"/>
          <c:tx>
            <c:strRef>
              <c:f>Sheet2!$E$1</c:f>
              <c:strCache>
                <c:ptCount val="1"/>
                <c:pt idx="0">
                  <c:v>Nuclear </c:v>
                </c:pt>
              </c:strCache>
            </c:strRef>
          </c:tx>
          <c:spPr>
            <a:ln w="28575" cmpd="sng">
              <a:solidFill>
                <a:srgbClr val="F79646"/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Sheet2!$E$2:$E$52</c:f>
              <c:numCache>
                <c:formatCode>General</c:formatCode>
                <c:ptCount val="51"/>
                <c:pt idx="0">
                  <c:v>200</c:v>
                </c:pt>
                <c:pt idx="1">
                  <c:v>240</c:v>
                </c:pt>
                <c:pt idx="2">
                  <c:v>280</c:v>
                </c:pt>
                <c:pt idx="3">
                  <c:v>320</c:v>
                </c:pt>
                <c:pt idx="4">
                  <c:v>360</c:v>
                </c:pt>
                <c:pt idx="5">
                  <c:v>400</c:v>
                </c:pt>
                <c:pt idx="6">
                  <c:v>430</c:v>
                </c:pt>
                <c:pt idx="7">
                  <c:v>460</c:v>
                </c:pt>
                <c:pt idx="8">
                  <c:v>490</c:v>
                </c:pt>
                <c:pt idx="9">
                  <c:v>510</c:v>
                </c:pt>
                <c:pt idx="10">
                  <c:v>540</c:v>
                </c:pt>
                <c:pt idx="11">
                  <c:v>552</c:v>
                </c:pt>
                <c:pt idx="12">
                  <c:v>564</c:v>
                </c:pt>
                <c:pt idx="13">
                  <c:v>576</c:v>
                </c:pt>
                <c:pt idx="14">
                  <c:v>588</c:v>
                </c:pt>
                <c:pt idx="15">
                  <c:v>600</c:v>
                </c:pt>
                <c:pt idx="16">
                  <c:v>620</c:v>
                </c:pt>
                <c:pt idx="17">
                  <c:v>640</c:v>
                </c:pt>
                <c:pt idx="18">
                  <c:v>660</c:v>
                </c:pt>
                <c:pt idx="19">
                  <c:v>680</c:v>
                </c:pt>
                <c:pt idx="20">
                  <c:v>700</c:v>
                </c:pt>
                <c:pt idx="21">
                  <c:v>720</c:v>
                </c:pt>
                <c:pt idx="22">
                  <c:v>720</c:v>
                </c:pt>
                <c:pt idx="23">
                  <c:v>720</c:v>
                </c:pt>
                <c:pt idx="24">
                  <c:v>720</c:v>
                </c:pt>
                <c:pt idx="25">
                  <c:v>720</c:v>
                </c:pt>
                <c:pt idx="26">
                  <c:v>720</c:v>
                </c:pt>
                <c:pt idx="27">
                  <c:v>720</c:v>
                </c:pt>
                <c:pt idx="28">
                  <c:v>720</c:v>
                </c:pt>
                <c:pt idx="29">
                  <c:v>720</c:v>
                </c:pt>
                <c:pt idx="30">
                  <c:v>720</c:v>
                </c:pt>
                <c:pt idx="31">
                  <c:v>720</c:v>
                </c:pt>
                <c:pt idx="32">
                  <c:v>720</c:v>
                </c:pt>
                <c:pt idx="33">
                  <c:v>720</c:v>
                </c:pt>
                <c:pt idx="34">
                  <c:v>700</c:v>
                </c:pt>
                <c:pt idx="35">
                  <c:v>720</c:v>
                </c:pt>
                <c:pt idx="36">
                  <c:v>725</c:v>
                </c:pt>
                <c:pt idx="37">
                  <c:v>730</c:v>
                </c:pt>
                <c:pt idx="38">
                  <c:v>735</c:v>
                </c:pt>
                <c:pt idx="39">
                  <c:v>740</c:v>
                </c:pt>
                <c:pt idx="40">
                  <c:v>745</c:v>
                </c:pt>
                <c:pt idx="41">
                  <c:v>750</c:v>
                </c:pt>
                <c:pt idx="42">
                  <c:v>755</c:v>
                </c:pt>
                <c:pt idx="43">
                  <c:v>760</c:v>
                </c:pt>
                <c:pt idx="44">
                  <c:v>765</c:v>
                </c:pt>
                <c:pt idx="45">
                  <c:v>770</c:v>
                </c:pt>
                <c:pt idx="46">
                  <c:v>775</c:v>
                </c:pt>
                <c:pt idx="47">
                  <c:v>780</c:v>
                </c:pt>
                <c:pt idx="48">
                  <c:v>785</c:v>
                </c:pt>
                <c:pt idx="49">
                  <c:v>790</c:v>
                </c:pt>
                <c:pt idx="50">
                  <c:v>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16-4059-B387-25F4A7E5BBC4}"/>
            </c:ext>
          </c:extLst>
        </c:ser>
        <c:ser>
          <c:idx val="4"/>
          <c:order val="4"/>
          <c:tx>
            <c:strRef>
              <c:f>Sheet2!$F$1</c:f>
              <c:strCache>
                <c:ptCount val="1"/>
                <c:pt idx="0">
                  <c:v>Biomass </c:v>
                </c:pt>
              </c:strCache>
            </c:strRef>
          </c:tx>
          <c:spPr>
            <a:ln w="28575" cmpd="sng"/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Sheet2!$F$2:$F$52</c:f>
              <c:numCache>
                <c:formatCode>General</c:formatCode>
                <c:ptCount val="51"/>
                <c:pt idx="0">
                  <c:v>800</c:v>
                </c:pt>
                <c:pt idx="1">
                  <c:v>815</c:v>
                </c:pt>
                <c:pt idx="2">
                  <c:v>830</c:v>
                </c:pt>
                <c:pt idx="3">
                  <c:v>845</c:v>
                </c:pt>
                <c:pt idx="4">
                  <c:v>860</c:v>
                </c:pt>
                <c:pt idx="5">
                  <c:v>875</c:v>
                </c:pt>
                <c:pt idx="6">
                  <c:v>879</c:v>
                </c:pt>
                <c:pt idx="7">
                  <c:v>883</c:v>
                </c:pt>
                <c:pt idx="8">
                  <c:v>887</c:v>
                </c:pt>
                <c:pt idx="9">
                  <c:v>891</c:v>
                </c:pt>
                <c:pt idx="10">
                  <c:v>895</c:v>
                </c:pt>
                <c:pt idx="11">
                  <c:v>916</c:v>
                </c:pt>
                <c:pt idx="12">
                  <c:v>937</c:v>
                </c:pt>
                <c:pt idx="13">
                  <c:v>958</c:v>
                </c:pt>
                <c:pt idx="14">
                  <c:v>979</c:v>
                </c:pt>
                <c:pt idx="15">
                  <c:v>1000</c:v>
                </c:pt>
                <c:pt idx="16">
                  <c:v>1025</c:v>
                </c:pt>
                <c:pt idx="17">
                  <c:v>1050</c:v>
                </c:pt>
                <c:pt idx="18">
                  <c:v>1075</c:v>
                </c:pt>
                <c:pt idx="19">
                  <c:v>1100</c:v>
                </c:pt>
                <c:pt idx="20">
                  <c:v>1100</c:v>
                </c:pt>
                <c:pt idx="21">
                  <c:v>1120</c:v>
                </c:pt>
                <c:pt idx="22">
                  <c:v>1140</c:v>
                </c:pt>
                <c:pt idx="23">
                  <c:v>1160</c:v>
                </c:pt>
                <c:pt idx="24">
                  <c:v>1180</c:v>
                </c:pt>
                <c:pt idx="25">
                  <c:v>1200</c:v>
                </c:pt>
                <c:pt idx="26">
                  <c:v>1220</c:v>
                </c:pt>
                <c:pt idx="27">
                  <c:v>1240</c:v>
                </c:pt>
                <c:pt idx="28">
                  <c:v>1260</c:v>
                </c:pt>
                <c:pt idx="29">
                  <c:v>1280</c:v>
                </c:pt>
                <c:pt idx="30">
                  <c:v>1300</c:v>
                </c:pt>
                <c:pt idx="31">
                  <c:v>1320</c:v>
                </c:pt>
                <c:pt idx="32">
                  <c:v>1340</c:v>
                </c:pt>
                <c:pt idx="33">
                  <c:v>1360</c:v>
                </c:pt>
                <c:pt idx="34">
                  <c:v>1380</c:v>
                </c:pt>
                <c:pt idx="35">
                  <c:v>1400</c:v>
                </c:pt>
                <c:pt idx="36">
                  <c:v>1420</c:v>
                </c:pt>
                <c:pt idx="37">
                  <c:v>1440</c:v>
                </c:pt>
                <c:pt idx="38">
                  <c:v>1460</c:v>
                </c:pt>
                <c:pt idx="39">
                  <c:v>1480</c:v>
                </c:pt>
                <c:pt idx="40">
                  <c:v>1500</c:v>
                </c:pt>
                <c:pt idx="41">
                  <c:v>1520</c:v>
                </c:pt>
                <c:pt idx="42">
                  <c:v>1540</c:v>
                </c:pt>
                <c:pt idx="43">
                  <c:v>1560</c:v>
                </c:pt>
                <c:pt idx="44">
                  <c:v>1580</c:v>
                </c:pt>
                <c:pt idx="45">
                  <c:v>1600</c:v>
                </c:pt>
                <c:pt idx="46">
                  <c:v>1640</c:v>
                </c:pt>
                <c:pt idx="47">
                  <c:v>1680</c:v>
                </c:pt>
                <c:pt idx="48">
                  <c:v>1720</c:v>
                </c:pt>
                <c:pt idx="49">
                  <c:v>1760</c:v>
                </c:pt>
                <c:pt idx="50">
                  <c:v>1800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A16-4059-B387-25F4A7E5BBC4}"/>
            </c:ext>
          </c:extLst>
        </c:ser>
        <c:ser>
          <c:idx val="5"/>
          <c:order val="5"/>
          <c:tx>
            <c:strRef>
              <c:f>Sheet2!$G$1</c:f>
              <c:strCache>
                <c:ptCount val="1"/>
                <c:pt idx="0">
                  <c:v>Hydro </c:v>
                </c:pt>
              </c:strCache>
            </c:strRef>
          </c:tx>
          <c:spPr>
            <a:ln w="28575" cmpd="sng"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Sheet2!$A$2:$A$52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Sheet2!$G$2:$G$52</c:f>
              <c:numCache>
                <c:formatCode>General</c:formatCode>
                <c:ptCount val="51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250</c:v>
                </c:pt>
                <c:pt idx="20">
                  <c:v>250</c:v>
                </c:pt>
                <c:pt idx="21">
                  <c:v>260</c:v>
                </c:pt>
                <c:pt idx="22">
                  <c:v>270</c:v>
                </c:pt>
                <c:pt idx="23">
                  <c:v>280</c:v>
                </c:pt>
                <c:pt idx="24">
                  <c:v>290</c:v>
                </c:pt>
                <c:pt idx="25">
                  <c:v>300</c:v>
                </c:pt>
                <c:pt idx="26">
                  <c:v>310</c:v>
                </c:pt>
                <c:pt idx="27">
                  <c:v>320</c:v>
                </c:pt>
                <c:pt idx="28">
                  <c:v>330</c:v>
                </c:pt>
                <c:pt idx="29">
                  <c:v>340</c:v>
                </c:pt>
                <c:pt idx="30">
                  <c:v>350</c:v>
                </c:pt>
                <c:pt idx="31">
                  <c:v>350</c:v>
                </c:pt>
                <c:pt idx="32">
                  <c:v>350</c:v>
                </c:pt>
                <c:pt idx="33">
                  <c:v>350</c:v>
                </c:pt>
                <c:pt idx="34">
                  <c:v>350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400</c:v>
                </c:pt>
                <c:pt idx="42">
                  <c:v>400</c:v>
                </c:pt>
                <c:pt idx="43">
                  <c:v>400</c:v>
                </c:pt>
                <c:pt idx="44">
                  <c:v>400</c:v>
                </c:pt>
                <c:pt idx="45">
                  <c:v>400</c:v>
                </c:pt>
                <c:pt idx="46">
                  <c:v>420</c:v>
                </c:pt>
                <c:pt idx="47">
                  <c:v>430</c:v>
                </c:pt>
                <c:pt idx="48">
                  <c:v>440</c:v>
                </c:pt>
                <c:pt idx="49">
                  <c:v>450</c:v>
                </c:pt>
                <c:pt idx="50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A16-4059-B387-25F4A7E5B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625920"/>
        <c:axId val="172627456"/>
      </c:lineChart>
      <c:catAx>
        <c:axId val="172625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2627456"/>
        <c:crosses val="autoZero"/>
        <c:auto val="1"/>
        <c:lblAlgn val="ctr"/>
        <c:lblOffset val="100"/>
        <c:tickLblSkip val="10"/>
        <c:noMultiLvlLbl val="0"/>
      </c:catAx>
      <c:valAx>
        <c:axId val="172627456"/>
        <c:scaling>
          <c:orientation val="minMax"/>
          <c:max val="6000"/>
        </c:scaling>
        <c:delete val="1"/>
        <c:axPos val="l"/>
        <c:numFmt formatCode="General" sourceLinked="1"/>
        <c:majorTickMark val="out"/>
        <c:minorTickMark val="none"/>
        <c:tickLblPos val="nextTo"/>
        <c:crossAx val="172625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Oil</c:v>
                </c:pt>
              </c:strCache>
            </c:strRef>
          </c:tx>
          <c:spPr>
            <a:ln w="19050" cmpd="sng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3000</c:v>
                </c:pt>
                <c:pt idx="1">
                  <c:v>2950</c:v>
                </c:pt>
                <c:pt idx="2">
                  <c:v>2900</c:v>
                </c:pt>
                <c:pt idx="3">
                  <c:v>2850</c:v>
                </c:pt>
                <c:pt idx="4">
                  <c:v>2800</c:v>
                </c:pt>
                <c:pt idx="5">
                  <c:v>2800</c:v>
                </c:pt>
                <c:pt idx="6">
                  <c:v>2850</c:v>
                </c:pt>
                <c:pt idx="7">
                  <c:v>2950</c:v>
                </c:pt>
                <c:pt idx="8">
                  <c:v>3000</c:v>
                </c:pt>
                <c:pt idx="9">
                  <c:v>3100</c:v>
                </c:pt>
                <c:pt idx="10">
                  <c:v>3100</c:v>
                </c:pt>
                <c:pt idx="11">
                  <c:v>3100</c:v>
                </c:pt>
                <c:pt idx="12">
                  <c:v>3150</c:v>
                </c:pt>
                <c:pt idx="13">
                  <c:v>3200</c:v>
                </c:pt>
                <c:pt idx="14">
                  <c:v>3250</c:v>
                </c:pt>
                <c:pt idx="15">
                  <c:v>3300</c:v>
                </c:pt>
                <c:pt idx="16">
                  <c:v>3350</c:v>
                </c:pt>
                <c:pt idx="17">
                  <c:v>3400</c:v>
                </c:pt>
                <c:pt idx="18">
                  <c:v>3500</c:v>
                </c:pt>
                <c:pt idx="19">
                  <c:v>3550</c:v>
                </c:pt>
                <c:pt idx="20">
                  <c:v>3600</c:v>
                </c:pt>
                <c:pt idx="21">
                  <c:v>3675</c:v>
                </c:pt>
                <c:pt idx="22">
                  <c:v>3750</c:v>
                </c:pt>
                <c:pt idx="23">
                  <c:v>3825</c:v>
                </c:pt>
                <c:pt idx="24">
                  <c:v>3900</c:v>
                </c:pt>
                <c:pt idx="25">
                  <c:v>3950</c:v>
                </c:pt>
                <c:pt idx="26">
                  <c:v>4030</c:v>
                </c:pt>
                <c:pt idx="27">
                  <c:v>4110</c:v>
                </c:pt>
                <c:pt idx="28">
                  <c:v>4190</c:v>
                </c:pt>
                <c:pt idx="29">
                  <c:v>4270</c:v>
                </c:pt>
                <c:pt idx="30">
                  <c:v>4350</c:v>
                </c:pt>
                <c:pt idx="31">
                  <c:v>4425</c:v>
                </c:pt>
                <c:pt idx="32">
                  <c:v>4500</c:v>
                </c:pt>
                <c:pt idx="33">
                  <c:v>4575</c:v>
                </c:pt>
                <c:pt idx="34">
                  <c:v>4650</c:v>
                </c:pt>
                <c:pt idx="35">
                  <c:v>4725</c:v>
                </c:pt>
                <c:pt idx="36">
                  <c:v>4800</c:v>
                </c:pt>
                <c:pt idx="37">
                  <c:v>4875</c:v>
                </c:pt>
                <c:pt idx="38">
                  <c:v>4950</c:v>
                </c:pt>
                <c:pt idx="39">
                  <c:v>5025</c:v>
                </c:pt>
                <c:pt idx="40">
                  <c:v>5100</c:v>
                </c:pt>
                <c:pt idx="41">
                  <c:v>5160</c:v>
                </c:pt>
                <c:pt idx="42">
                  <c:v>5220</c:v>
                </c:pt>
                <c:pt idx="43">
                  <c:v>5280</c:v>
                </c:pt>
                <c:pt idx="44">
                  <c:v>5340</c:v>
                </c:pt>
                <c:pt idx="45">
                  <c:v>5400</c:v>
                </c:pt>
                <c:pt idx="46">
                  <c:v>5460</c:v>
                </c:pt>
                <c:pt idx="47">
                  <c:v>5520</c:v>
                </c:pt>
                <c:pt idx="48">
                  <c:v>5580</c:v>
                </c:pt>
                <c:pt idx="49">
                  <c:v>5640</c:v>
                </c:pt>
                <c:pt idx="50">
                  <c:v>5700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95-4AEE-B83D-8BA2210D9A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Oil - 2013</c:v>
                </c:pt>
              </c:strCache>
            </c:strRef>
          </c:tx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Sheet1!$C$2:$C$52</c:f>
            </c:numRef>
          </c:val>
          <c:smooth val="0"/>
          <c:extLst>
            <c:ext xmlns:c16="http://schemas.microsoft.com/office/drawing/2014/chart" uri="{C3380CC4-5D6E-409C-BE32-E72D297353CC}">
              <c16:uniqueId val="{00000001-0495-4AEE-B83D-8BA2210D9A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Coal</c:v>
                </c:pt>
              </c:strCache>
            </c:strRef>
          </c:tx>
          <c:spPr>
            <a:ln w="19050" cmpd="sng">
              <a:solidFill>
                <a:srgbClr val="624C7E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Sheet1!$D$2:$D$52</c:f>
              <c:numCache>
                <c:formatCode>General</c:formatCode>
                <c:ptCount val="51"/>
                <c:pt idx="0">
                  <c:v>1750</c:v>
                </c:pt>
                <c:pt idx="1">
                  <c:v>1775</c:v>
                </c:pt>
                <c:pt idx="2">
                  <c:v>1800</c:v>
                </c:pt>
                <c:pt idx="3">
                  <c:v>1825</c:v>
                </c:pt>
                <c:pt idx="4">
                  <c:v>1850</c:v>
                </c:pt>
                <c:pt idx="5">
                  <c:v>1900</c:v>
                </c:pt>
                <c:pt idx="6">
                  <c:v>1900</c:v>
                </c:pt>
                <c:pt idx="7">
                  <c:v>1950</c:v>
                </c:pt>
                <c:pt idx="8">
                  <c:v>2000</c:v>
                </c:pt>
                <c:pt idx="9">
                  <c:v>2100</c:v>
                </c:pt>
                <c:pt idx="10">
                  <c:v>2100</c:v>
                </c:pt>
                <c:pt idx="11">
                  <c:v>2050</c:v>
                </c:pt>
                <c:pt idx="12">
                  <c:v>2075</c:v>
                </c:pt>
                <c:pt idx="13">
                  <c:v>2100</c:v>
                </c:pt>
                <c:pt idx="14">
                  <c:v>2175</c:v>
                </c:pt>
                <c:pt idx="15">
                  <c:v>2250</c:v>
                </c:pt>
                <c:pt idx="16">
                  <c:v>2275</c:v>
                </c:pt>
                <c:pt idx="17">
                  <c:v>2280</c:v>
                </c:pt>
                <c:pt idx="18">
                  <c:v>2250</c:v>
                </c:pt>
                <c:pt idx="19">
                  <c:v>2275</c:v>
                </c:pt>
                <c:pt idx="20">
                  <c:v>2300</c:v>
                </c:pt>
                <c:pt idx="21">
                  <c:v>2275</c:v>
                </c:pt>
                <c:pt idx="22">
                  <c:v>2335</c:v>
                </c:pt>
                <c:pt idx="23">
                  <c:v>2395</c:v>
                </c:pt>
                <c:pt idx="24">
                  <c:v>2455</c:v>
                </c:pt>
                <c:pt idx="25">
                  <c:v>2500</c:v>
                </c:pt>
                <c:pt idx="26">
                  <c:v>2550</c:v>
                </c:pt>
                <c:pt idx="27">
                  <c:v>2560</c:v>
                </c:pt>
                <c:pt idx="28">
                  <c:v>2570</c:v>
                </c:pt>
                <c:pt idx="29">
                  <c:v>2580</c:v>
                </c:pt>
                <c:pt idx="30">
                  <c:v>2600</c:v>
                </c:pt>
                <c:pt idx="31">
                  <c:v>2650</c:v>
                </c:pt>
                <c:pt idx="32">
                  <c:v>2700</c:v>
                </c:pt>
                <c:pt idx="33">
                  <c:v>2750</c:v>
                </c:pt>
                <c:pt idx="34">
                  <c:v>2800</c:v>
                </c:pt>
                <c:pt idx="35">
                  <c:v>2850</c:v>
                </c:pt>
                <c:pt idx="36">
                  <c:v>2905</c:v>
                </c:pt>
                <c:pt idx="37">
                  <c:v>2960</c:v>
                </c:pt>
                <c:pt idx="38">
                  <c:v>3015</c:v>
                </c:pt>
                <c:pt idx="39">
                  <c:v>3070</c:v>
                </c:pt>
                <c:pt idx="40">
                  <c:v>3125</c:v>
                </c:pt>
                <c:pt idx="41">
                  <c:v>3160</c:v>
                </c:pt>
                <c:pt idx="42">
                  <c:v>3195</c:v>
                </c:pt>
                <c:pt idx="43">
                  <c:v>3230</c:v>
                </c:pt>
                <c:pt idx="44">
                  <c:v>3265</c:v>
                </c:pt>
                <c:pt idx="45">
                  <c:v>3300</c:v>
                </c:pt>
                <c:pt idx="46">
                  <c:v>3340</c:v>
                </c:pt>
                <c:pt idx="47">
                  <c:v>3380</c:v>
                </c:pt>
                <c:pt idx="48">
                  <c:v>3420</c:v>
                </c:pt>
                <c:pt idx="49">
                  <c:v>3460</c:v>
                </c:pt>
                <c:pt idx="50">
                  <c:v>3500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95-4AEE-B83D-8BA2210D9A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Coal - 2013</c:v>
                </c:pt>
              </c:strCache>
            </c:strRef>
          </c:tx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Sheet1!$E$2:$E$52</c:f>
            </c:numRef>
          </c:val>
          <c:smooth val="0"/>
          <c:extLst>
            <c:ext xmlns:c16="http://schemas.microsoft.com/office/drawing/2014/chart" uri="{C3380CC4-5D6E-409C-BE32-E72D297353CC}">
              <c16:uniqueId val="{00000003-0495-4AEE-B83D-8BA2210D9AB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Gas</c:v>
                </c:pt>
              </c:strCache>
            </c:strRef>
          </c:tx>
          <c:spPr>
            <a:ln w="19050" cmpd="sng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Sheet1!$F$2:$F$52</c:f>
              <c:numCache>
                <c:formatCode>General</c:formatCode>
                <c:ptCount val="51"/>
                <c:pt idx="0">
                  <c:v>1175</c:v>
                </c:pt>
                <c:pt idx="1">
                  <c:v>1200</c:v>
                </c:pt>
                <c:pt idx="2">
                  <c:v>1225</c:v>
                </c:pt>
                <c:pt idx="3">
                  <c:v>1250</c:v>
                </c:pt>
                <c:pt idx="4">
                  <c:v>1275</c:v>
                </c:pt>
                <c:pt idx="5">
                  <c:v>1300</c:v>
                </c:pt>
                <c:pt idx="6">
                  <c:v>1360</c:v>
                </c:pt>
                <c:pt idx="7">
                  <c:v>1420</c:v>
                </c:pt>
                <c:pt idx="8">
                  <c:v>1480</c:v>
                </c:pt>
                <c:pt idx="9">
                  <c:v>1540</c:v>
                </c:pt>
                <c:pt idx="10">
                  <c:v>1600</c:v>
                </c:pt>
                <c:pt idx="11">
                  <c:v>1640</c:v>
                </c:pt>
                <c:pt idx="12">
                  <c:v>1680</c:v>
                </c:pt>
                <c:pt idx="13">
                  <c:v>1720</c:v>
                </c:pt>
                <c:pt idx="14">
                  <c:v>1760</c:v>
                </c:pt>
                <c:pt idx="15">
                  <c:v>1800</c:v>
                </c:pt>
                <c:pt idx="16">
                  <c:v>1870</c:v>
                </c:pt>
                <c:pt idx="17">
                  <c:v>1940</c:v>
                </c:pt>
                <c:pt idx="18">
                  <c:v>2010</c:v>
                </c:pt>
                <c:pt idx="19">
                  <c:v>2080</c:v>
                </c:pt>
                <c:pt idx="20">
                  <c:v>2150</c:v>
                </c:pt>
                <c:pt idx="21">
                  <c:v>2190</c:v>
                </c:pt>
                <c:pt idx="22">
                  <c:v>2230</c:v>
                </c:pt>
                <c:pt idx="23">
                  <c:v>2270</c:v>
                </c:pt>
                <c:pt idx="24">
                  <c:v>2310</c:v>
                </c:pt>
                <c:pt idx="25">
                  <c:v>2350</c:v>
                </c:pt>
                <c:pt idx="26">
                  <c:v>2400</c:v>
                </c:pt>
                <c:pt idx="27">
                  <c:v>2450</c:v>
                </c:pt>
                <c:pt idx="28">
                  <c:v>2500</c:v>
                </c:pt>
                <c:pt idx="29">
                  <c:v>2550</c:v>
                </c:pt>
                <c:pt idx="30">
                  <c:v>2600</c:v>
                </c:pt>
                <c:pt idx="31">
                  <c:v>2690</c:v>
                </c:pt>
                <c:pt idx="32">
                  <c:v>2780</c:v>
                </c:pt>
                <c:pt idx="33">
                  <c:v>2870</c:v>
                </c:pt>
                <c:pt idx="34">
                  <c:v>2960</c:v>
                </c:pt>
                <c:pt idx="35">
                  <c:v>3050</c:v>
                </c:pt>
                <c:pt idx="36">
                  <c:v>3120</c:v>
                </c:pt>
                <c:pt idx="37">
                  <c:v>3190</c:v>
                </c:pt>
                <c:pt idx="38">
                  <c:v>3260</c:v>
                </c:pt>
                <c:pt idx="39">
                  <c:v>3330</c:v>
                </c:pt>
                <c:pt idx="40">
                  <c:v>3400</c:v>
                </c:pt>
                <c:pt idx="41">
                  <c:v>3490</c:v>
                </c:pt>
                <c:pt idx="42">
                  <c:v>3580</c:v>
                </c:pt>
                <c:pt idx="43">
                  <c:v>3670</c:v>
                </c:pt>
                <c:pt idx="44">
                  <c:v>3760</c:v>
                </c:pt>
                <c:pt idx="45">
                  <c:v>3850</c:v>
                </c:pt>
                <c:pt idx="46">
                  <c:v>3910</c:v>
                </c:pt>
                <c:pt idx="47">
                  <c:v>3970</c:v>
                </c:pt>
                <c:pt idx="48">
                  <c:v>4030</c:v>
                </c:pt>
                <c:pt idx="49">
                  <c:v>4090</c:v>
                </c:pt>
                <c:pt idx="50">
                  <c:v>4150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95-4AEE-B83D-8BA2210D9AB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Gas - 2013</c:v>
                </c:pt>
              </c:strCache>
            </c:strRef>
          </c:tx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Sheet1!$G$2:$G$52</c:f>
            </c:numRef>
          </c:val>
          <c:smooth val="0"/>
          <c:extLst>
            <c:ext xmlns:c16="http://schemas.microsoft.com/office/drawing/2014/chart" uri="{C3380CC4-5D6E-409C-BE32-E72D297353CC}">
              <c16:uniqueId val="{00000005-0495-4AEE-B83D-8BA2210D9ABE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Nuclear</c:v>
                </c:pt>
              </c:strCache>
            </c:strRef>
          </c:tx>
          <c:spPr>
            <a:ln w="19050" cmpd="sng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Sheet1!$H$2:$H$52</c:f>
              <c:numCache>
                <c:formatCode>General</c:formatCode>
                <c:ptCount val="51"/>
                <c:pt idx="0">
                  <c:v>200</c:v>
                </c:pt>
                <c:pt idx="1">
                  <c:v>240</c:v>
                </c:pt>
                <c:pt idx="2">
                  <c:v>280</c:v>
                </c:pt>
                <c:pt idx="3">
                  <c:v>320</c:v>
                </c:pt>
                <c:pt idx="4">
                  <c:v>360</c:v>
                </c:pt>
                <c:pt idx="5">
                  <c:v>400</c:v>
                </c:pt>
                <c:pt idx="6">
                  <c:v>430</c:v>
                </c:pt>
                <c:pt idx="7">
                  <c:v>460</c:v>
                </c:pt>
                <c:pt idx="8">
                  <c:v>490</c:v>
                </c:pt>
                <c:pt idx="9">
                  <c:v>510</c:v>
                </c:pt>
                <c:pt idx="10">
                  <c:v>540</c:v>
                </c:pt>
                <c:pt idx="11">
                  <c:v>552</c:v>
                </c:pt>
                <c:pt idx="12">
                  <c:v>564</c:v>
                </c:pt>
                <c:pt idx="13">
                  <c:v>576</c:v>
                </c:pt>
                <c:pt idx="14">
                  <c:v>588</c:v>
                </c:pt>
                <c:pt idx="15">
                  <c:v>600</c:v>
                </c:pt>
                <c:pt idx="16">
                  <c:v>620</c:v>
                </c:pt>
                <c:pt idx="17">
                  <c:v>640</c:v>
                </c:pt>
                <c:pt idx="18">
                  <c:v>660</c:v>
                </c:pt>
                <c:pt idx="19">
                  <c:v>680</c:v>
                </c:pt>
                <c:pt idx="20">
                  <c:v>700</c:v>
                </c:pt>
                <c:pt idx="21">
                  <c:v>720</c:v>
                </c:pt>
                <c:pt idx="22">
                  <c:v>720</c:v>
                </c:pt>
                <c:pt idx="23">
                  <c:v>720</c:v>
                </c:pt>
                <c:pt idx="24">
                  <c:v>720</c:v>
                </c:pt>
                <c:pt idx="25">
                  <c:v>720</c:v>
                </c:pt>
                <c:pt idx="26">
                  <c:v>720</c:v>
                </c:pt>
                <c:pt idx="27">
                  <c:v>720</c:v>
                </c:pt>
                <c:pt idx="28">
                  <c:v>720</c:v>
                </c:pt>
                <c:pt idx="29">
                  <c:v>720</c:v>
                </c:pt>
                <c:pt idx="30">
                  <c:v>720</c:v>
                </c:pt>
                <c:pt idx="31">
                  <c:v>720</c:v>
                </c:pt>
                <c:pt idx="32">
                  <c:v>720</c:v>
                </c:pt>
                <c:pt idx="33">
                  <c:v>720</c:v>
                </c:pt>
                <c:pt idx="34">
                  <c:v>720</c:v>
                </c:pt>
                <c:pt idx="35">
                  <c:v>720</c:v>
                </c:pt>
                <c:pt idx="36">
                  <c:v>720</c:v>
                </c:pt>
                <c:pt idx="37">
                  <c:v>720</c:v>
                </c:pt>
                <c:pt idx="38">
                  <c:v>720</c:v>
                </c:pt>
                <c:pt idx="39">
                  <c:v>720</c:v>
                </c:pt>
                <c:pt idx="40">
                  <c:v>720</c:v>
                </c:pt>
                <c:pt idx="41">
                  <c:v>720</c:v>
                </c:pt>
                <c:pt idx="42">
                  <c:v>720</c:v>
                </c:pt>
                <c:pt idx="43">
                  <c:v>720</c:v>
                </c:pt>
                <c:pt idx="44">
                  <c:v>720</c:v>
                </c:pt>
                <c:pt idx="45">
                  <c:v>720</c:v>
                </c:pt>
                <c:pt idx="46">
                  <c:v>720</c:v>
                </c:pt>
                <c:pt idx="47">
                  <c:v>720</c:v>
                </c:pt>
                <c:pt idx="48">
                  <c:v>720</c:v>
                </c:pt>
                <c:pt idx="49">
                  <c:v>720</c:v>
                </c:pt>
                <c:pt idx="50">
                  <c:v>720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495-4AEE-B83D-8BA2210D9ABE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Nuclear - 2013</c:v>
                </c:pt>
              </c:strCache>
            </c:strRef>
          </c:tx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Sheet1!$I$2:$I$52</c:f>
            </c:numRef>
          </c:val>
          <c:smooth val="0"/>
          <c:extLst>
            <c:ext xmlns:c16="http://schemas.microsoft.com/office/drawing/2014/chart" uri="{C3380CC4-5D6E-409C-BE32-E72D297353CC}">
              <c16:uniqueId val="{00000007-0495-4AEE-B83D-8BA2210D9ABE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Biomass</c:v>
                </c:pt>
              </c:strCache>
            </c:strRef>
          </c:tx>
          <c:spPr>
            <a:ln w="19050" cmpd="sng"/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Sheet1!$J$2:$J$52</c:f>
              <c:numCache>
                <c:formatCode>General</c:formatCode>
                <c:ptCount val="51"/>
                <c:pt idx="0">
                  <c:v>800</c:v>
                </c:pt>
                <c:pt idx="1">
                  <c:v>815</c:v>
                </c:pt>
                <c:pt idx="2">
                  <c:v>830</c:v>
                </c:pt>
                <c:pt idx="3">
                  <c:v>845</c:v>
                </c:pt>
                <c:pt idx="4">
                  <c:v>860</c:v>
                </c:pt>
                <c:pt idx="5">
                  <c:v>875</c:v>
                </c:pt>
                <c:pt idx="6">
                  <c:v>879</c:v>
                </c:pt>
                <c:pt idx="7">
                  <c:v>883</c:v>
                </c:pt>
                <c:pt idx="8">
                  <c:v>887</c:v>
                </c:pt>
                <c:pt idx="9">
                  <c:v>891</c:v>
                </c:pt>
                <c:pt idx="10">
                  <c:v>895</c:v>
                </c:pt>
                <c:pt idx="11">
                  <c:v>916</c:v>
                </c:pt>
                <c:pt idx="12">
                  <c:v>937</c:v>
                </c:pt>
                <c:pt idx="13">
                  <c:v>958</c:v>
                </c:pt>
                <c:pt idx="14">
                  <c:v>979</c:v>
                </c:pt>
                <c:pt idx="15">
                  <c:v>1000</c:v>
                </c:pt>
                <c:pt idx="16">
                  <c:v>1025</c:v>
                </c:pt>
                <c:pt idx="17">
                  <c:v>1050</c:v>
                </c:pt>
                <c:pt idx="18">
                  <c:v>1075</c:v>
                </c:pt>
                <c:pt idx="19">
                  <c:v>1100</c:v>
                </c:pt>
                <c:pt idx="20">
                  <c:v>1100</c:v>
                </c:pt>
                <c:pt idx="21">
                  <c:v>1120</c:v>
                </c:pt>
                <c:pt idx="22">
                  <c:v>1140</c:v>
                </c:pt>
                <c:pt idx="23">
                  <c:v>1160</c:v>
                </c:pt>
                <c:pt idx="24">
                  <c:v>1180</c:v>
                </c:pt>
                <c:pt idx="25">
                  <c:v>1200</c:v>
                </c:pt>
                <c:pt idx="26">
                  <c:v>1220</c:v>
                </c:pt>
                <c:pt idx="27">
                  <c:v>1240</c:v>
                </c:pt>
                <c:pt idx="28">
                  <c:v>1260</c:v>
                </c:pt>
                <c:pt idx="29">
                  <c:v>1280</c:v>
                </c:pt>
                <c:pt idx="30">
                  <c:v>1300</c:v>
                </c:pt>
                <c:pt idx="31">
                  <c:v>1320</c:v>
                </c:pt>
                <c:pt idx="32">
                  <c:v>1340</c:v>
                </c:pt>
                <c:pt idx="33">
                  <c:v>1360</c:v>
                </c:pt>
                <c:pt idx="34">
                  <c:v>1380</c:v>
                </c:pt>
                <c:pt idx="35">
                  <c:v>1400</c:v>
                </c:pt>
                <c:pt idx="36">
                  <c:v>1420</c:v>
                </c:pt>
                <c:pt idx="37">
                  <c:v>1440</c:v>
                </c:pt>
                <c:pt idx="38">
                  <c:v>1460</c:v>
                </c:pt>
                <c:pt idx="39">
                  <c:v>1480</c:v>
                </c:pt>
                <c:pt idx="40">
                  <c:v>1500</c:v>
                </c:pt>
                <c:pt idx="41">
                  <c:v>1520</c:v>
                </c:pt>
                <c:pt idx="42">
                  <c:v>1540</c:v>
                </c:pt>
                <c:pt idx="43">
                  <c:v>1560</c:v>
                </c:pt>
                <c:pt idx="44">
                  <c:v>1580</c:v>
                </c:pt>
                <c:pt idx="45">
                  <c:v>1600</c:v>
                </c:pt>
                <c:pt idx="46">
                  <c:v>1640</c:v>
                </c:pt>
                <c:pt idx="47">
                  <c:v>1680</c:v>
                </c:pt>
                <c:pt idx="48">
                  <c:v>1720</c:v>
                </c:pt>
                <c:pt idx="49">
                  <c:v>1760</c:v>
                </c:pt>
                <c:pt idx="50">
                  <c:v>1800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495-4AEE-B83D-8BA2210D9ABE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Biomass - 2013</c:v>
                </c:pt>
              </c:strCache>
            </c:strRef>
          </c:tx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Sheet1!$K$2:$K$52</c:f>
            </c:numRef>
          </c:val>
          <c:smooth val="0"/>
          <c:extLst>
            <c:ext xmlns:c16="http://schemas.microsoft.com/office/drawing/2014/chart" uri="{C3380CC4-5D6E-409C-BE32-E72D297353CC}">
              <c16:uniqueId val="{00000009-0495-4AEE-B83D-8BA2210D9ABE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Hydro</c:v>
                </c:pt>
              </c:strCache>
            </c:strRef>
          </c:tx>
          <c:spPr>
            <a:ln w="19050" cmpd="sng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Sheet1!$A$2:$A$52</c:f>
              <c:numCache>
                <c:formatCode>General</c:formatCode>
                <c:ptCount val="51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  <c:pt idx="44">
                  <c:v>2024</c:v>
                </c:pt>
                <c:pt idx="45">
                  <c:v>2025</c:v>
                </c:pt>
                <c:pt idx="46">
                  <c:v>2026</c:v>
                </c:pt>
                <c:pt idx="47">
                  <c:v>2027</c:v>
                </c:pt>
                <c:pt idx="48">
                  <c:v>2028</c:v>
                </c:pt>
                <c:pt idx="49">
                  <c:v>2029</c:v>
                </c:pt>
                <c:pt idx="50">
                  <c:v>2030</c:v>
                </c:pt>
              </c:numCache>
            </c:numRef>
          </c:cat>
          <c:val>
            <c:numRef>
              <c:f>Sheet1!$L$2:$L$52</c:f>
              <c:numCache>
                <c:formatCode>General</c:formatCode>
                <c:ptCount val="51"/>
                <c:pt idx="0">
                  <c:v>150</c:v>
                </c:pt>
                <c:pt idx="1">
                  <c:v>160</c:v>
                </c:pt>
                <c:pt idx="2">
                  <c:v>170</c:v>
                </c:pt>
                <c:pt idx="3">
                  <c:v>180</c:v>
                </c:pt>
                <c:pt idx="4">
                  <c:v>190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200</c:v>
                </c:pt>
                <c:pt idx="9">
                  <c:v>200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250</c:v>
                </c:pt>
                <c:pt idx="17">
                  <c:v>250</c:v>
                </c:pt>
                <c:pt idx="18">
                  <c:v>250</c:v>
                </c:pt>
                <c:pt idx="19">
                  <c:v>250</c:v>
                </c:pt>
                <c:pt idx="20">
                  <c:v>250</c:v>
                </c:pt>
                <c:pt idx="21">
                  <c:v>260</c:v>
                </c:pt>
                <c:pt idx="22">
                  <c:v>270</c:v>
                </c:pt>
                <c:pt idx="23">
                  <c:v>280</c:v>
                </c:pt>
                <c:pt idx="24">
                  <c:v>290</c:v>
                </c:pt>
                <c:pt idx="25">
                  <c:v>300</c:v>
                </c:pt>
                <c:pt idx="26">
                  <c:v>310</c:v>
                </c:pt>
                <c:pt idx="27">
                  <c:v>320</c:v>
                </c:pt>
                <c:pt idx="28">
                  <c:v>330</c:v>
                </c:pt>
                <c:pt idx="29">
                  <c:v>340</c:v>
                </c:pt>
                <c:pt idx="30">
                  <c:v>350</c:v>
                </c:pt>
                <c:pt idx="31">
                  <c:v>350</c:v>
                </c:pt>
                <c:pt idx="32">
                  <c:v>350</c:v>
                </c:pt>
                <c:pt idx="33">
                  <c:v>350</c:v>
                </c:pt>
                <c:pt idx="34">
                  <c:v>350</c:v>
                </c:pt>
                <c:pt idx="35">
                  <c:v>350</c:v>
                </c:pt>
                <c:pt idx="36">
                  <c:v>360</c:v>
                </c:pt>
                <c:pt idx="37">
                  <c:v>370</c:v>
                </c:pt>
                <c:pt idx="38">
                  <c:v>380</c:v>
                </c:pt>
                <c:pt idx="39">
                  <c:v>390</c:v>
                </c:pt>
                <c:pt idx="40">
                  <c:v>400</c:v>
                </c:pt>
                <c:pt idx="41">
                  <c:v>400</c:v>
                </c:pt>
                <c:pt idx="42">
                  <c:v>400</c:v>
                </c:pt>
                <c:pt idx="43">
                  <c:v>400</c:v>
                </c:pt>
                <c:pt idx="44">
                  <c:v>400</c:v>
                </c:pt>
                <c:pt idx="45">
                  <c:v>400</c:v>
                </c:pt>
                <c:pt idx="46">
                  <c:v>420</c:v>
                </c:pt>
                <c:pt idx="47">
                  <c:v>430</c:v>
                </c:pt>
                <c:pt idx="48">
                  <c:v>440</c:v>
                </c:pt>
                <c:pt idx="49">
                  <c:v>450</c:v>
                </c:pt>
                <c:pt idx="50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495-4AEE-B83D-8BA2210D9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692224"/>
        <c:axId val="172693760"/>
      </c:lineChart>
      <c:catAx>
        <c:axId val="17269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693760"/>
        <c:crosses val="autoZero"/>
        <c:auto val="1"/>
        <c:lblAlgn val="ctr"/>
        <c:lblOffset val="100"/>
        <c:tickLblSkip val="10"/>
        <c:noMultiLvlLbl val="0"/>
      </c:catAx>
      <c:valAx>
        <c:axId val="172693760"/>
        <c:scaling>
          <c:orientation val="minMax"/>
        </c:scaling>
        <c:delete val="0"/>
        <c:axPos val="l"/>
        <c:majorGridlines>
          <c:spPr>
            <a:ln w="3175" cmpd="sng"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172692224"/>
        <c:crosses val="autoZero"/>
        <c:crossBetween val="between"/>
      </c:valAx>
    </c:plotArea>
    <c:plotVisOnly val="1"/>
    <c:dispBlanksAs val="gap"/>
    <c:showDLblsOverMax val="0"/>
  </c:chart>
  <c:spPr>
    <a:ln w="3175" cmpd="sng"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pPr>
            <a:r>
              <a:rPr lang="en-US" sz="1800" b="0" dirty="0">
                <a:solidFill>
                  <a:schemeClr val="accent1"/>
                </a:solidFill>
                <a:latin typeface="+mj-lt"/>
              </a:rPr>
              <a:t>Oil Consumption</a:t>
            </a:r>
            <a:r>
              <a:rPr lang="en-US" sz="1800" b="0" baseline="0" dirty="0">
                <a:solidFill>
                  <a:schemeClr val="accent1"/>
                </a:solidFill>
                <a:latin typeface="+mj-lt"/>
              </a:rPr>
              <a:t> (Mb/d)</a:t>
            </a:r>
            <a:endParaRPr lang="en-US" sz="1800" b="0" dirty="0">
              <a:solidFill>
                <a:schemeClr val="accent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'Oil Consumption – Barrels'!$S$3:$AY$3</c:f>
              <c:numCache>
                <c:formatCode>General</c:formatCode>
                <c:ptCount val="33"/>
                <c:pt idx="0">
                  <c:v>1982</c:v>
                </c:pt>
                <c:pt idx="1">
                  <c:v>1983</c:v>
                </c:pt>
                <c:pt idx="2">
                  <c:v>1984</c:v>
                </c:pt>
                <c:pt idx="3">
                  <c:v>1985</c:v>
                </c:pt>
                <c:pt idx="4">
                  <c:v>1986</c:v>
                </c:pt>
                <c:pt idx="5">
                  <c:v>1987</c:v>
                </c:pt>
                <c:pt idx="6">
                  <c:v>1988</c:v>
                </c:pt>
                <c:pt idx="7">
                  <c:v>1989</c:v>
                </c:pt>
                <c:pt idx="8">
                  <c:v>1990</c:v>
                </c:pt>
                <c:pt idx="9">
                  <c:v>1991</c:v>
                </c:pt>
                <c:pt idx="10">
                  <c:v>1992</c:v>
                </c:pt>
                <c:pt idx="11">
                  <c:v>1993</c:v>
                </c:pt>
                <c:pt idx="12">
                  <c:v>1994</c:v>
                </c:pt>
                <c:pt idx="13">
                  <c:v>1995</c:v>
                </c:pt>
                <c:pt idx="14">
                  <c:v>1996</c:v>
                </c:pt>
                <c:pt idx="15">
                  <c:v>1997</c:v>
                </c:pt>
                <c:pt idx="16">
                  <c:v>1998</c:v>
                </c:pt>
                <c:pt idx="17">
                  <c:v>1999</c:v>
                </c:pt>
                <c:pt idx="18">
                  <c:v>2000</c:v>
                </c:pt>
                <c:pt idx="19">
                  <c:v>2001</c:v>
                </c:pt>
                <c:pt idx="20">
                  <c:v>2002</c:v>
                </c:pt>
                <c:pt idx="21">
                  <c:v>2003</c:v>
                </c:pt>
                <c:pt idx="22">
                  <c:v>2004</c:v>
                </c:pt>
                <c:pt idx="23">
                  <c:v>2005</c:v>
                </c:pt>
                <c:pt idx="24">
                  <c:v>2006</c:v>
                </c:pt>
                <c:pt idx="25">
                  <c:v>2007</c:v>
                </c:pt>
                <c:pt idx="26">
                  <c:v>2008</c:v>
                </c:pt>
                <c:pt idx="27">
                  <c:v>2009</c:v>
                </c:pt>
                <c:pt idx="28">
                  <c:v>2010</c:v>
                </c:pt>
                <c:pt idx="29">
                  <c:v>2011</c:v>
                </c:pt>
                <c:pt idx="30">
                  <c:v>2012</c:v>
                </c:pt>
                <c:pt idx="31">
                  <c:v>2013</c:v>
                </c:pt>
                <c:pt idx="32">
                  <c:v>2014</c:v>
                </c:pt>
              </c:numCache>
            </c:numRef>
          </c:cat>
          <c:val>
            <c:numRef>
              <c:f>'Oil Consumption – Barrels'!$S$89:$AY$89</c:f>
              <c:numCache>
                <c:formatCode>[&gt;=0.5]0;[=0]\-;\^</c:formatCode>
                <c:ptCount val="33"/>
                <c:pt idx="0">
                  <c:v>57808.6265773544</c:v>
                </c:pt>
                <c:pt idx="1">
                  <c:v>57588.774866505577</c:v>
                </c:pt>
                <c:pt idx="2">
                  <c:v>58855.727099770273</c:v>
                </c:pt>
                <c:pt idx="3">
                  <c:v>59247.068236385698</c:v>
                </c:pt>
                <c:pt idx="4">
                  <c:v>60990.496241853187</c:v>
                </c:pt>
                <c:pt idx="5">
                  <c:v>62294.096381745483</c:v>
                </c:pt>
                <c:pt idx="6">
                  <c:v>64265.811427901303</c:v>
                </c:pt>
                <c:pt idx="7">
                  <c:v>65597.937807713126</c:v>
                </c:pt>
                <c:pt idx="8">
                  <c:v>66737.435050337401</c:v>
                </c:pt>
                <c:pt idx="9">
                  <c:v>66874.754339095394</c:v>
                </c:pt>
                <c:pt idx="10">
                  <c:v>67928.690268506412</c:v>
                </c:pt>
                <c:pt idx="11">
                  <c:v>67656.797952570574</c:v>
                </c:pt>
                <c:pt idx="12">
                  <c:v>69186.2101593681</c:v>
                </c:pt>
                <c:pt idx="13">
                  <c:v>70321.812770107368</c:v>
                </c:pt>
                <c:pt idx="14">
                  <c:v>71812.144623397413</c:v>
                </c:pt>
                <c:pt idx="15">
                  <c:v>74003.260582451971</c:v>
                </c:pt>
                <c:pt idx="16">
                  <c:v>74524.399407017001</c:v>
                </c:pt>
                <c:pt idx="17">
                  <c:v>76248.659633007104</c:v>
                </c:pt>
                <c:pt idx="18">
                  <c:v>76867.777519096708</c:v>
                </c:pt>
                <c:pt idx="19">
                  <c:v>77589.646944293461</c:v>
                </c:pt>
                <c:pt idx="20">
                  <c:v>78506.572512488507</c:v>
                </c:pt>
                <c:pt idx="21">
                  <c:v>80261.524390395003</c:v>
                </c:pt>
                <c:pt idx="22">
                  <c:v>83106.577569033907</c:v>
                </c:pt>
                <c:pt idx="23">
                  <c:v>84410.81291171597</c:v>
                </c:pt>
                <c:pt idx="24">
                  <c:v>85328.208684099605</c:v>
                </c:pt>
                <c:pt idx="25">
                  <c:v>86740.622901488299</c:v>
                </c:pt>
                <c:pt idx="26">
                  <c:v>86115.021569041797</c:v>
                </c:pt>
                <c:pt idx="27">
                  <c:v>85066.454365517406</c:v>
                </c:pt>
                <c:pt idx="28">
                  <c:v>87866.617927259387</c:v>
                </c:pt>
                <c:pt idx="29">
                  <c:v>88974.361637276597</c:v>
                </c:pt>
                <c:pt idx="30">
                  <c:v>89845.8249822371</c:v>
                </c:pt>
                <c:pt idx="31">
                  <c:v>91243.296975540317</c:v>
                </c:pt>
                <c:pt idx="32">
                  <c:v>92086.197692551694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8A-42A0-BA20-EBDA50D5B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865024"/>
        <c:axId val="172866560"/>
      </c:lineChart>
      <c:catAx>
        <c:axId val="17286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2866560"/>
        <c:crosses val="autoZero"/>
        <c:auto val="1"/>
        <c:lblAlgn val="ctr"/>
        <c:lblOffset val="100"/>
        <c:noMultiLvlLbl val="0"/>
      </c:catAx>
      <c:valAx>
        <c:axId val="17286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[&gt;=0.5]0;[=0]\-;\^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595959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286502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82470334821801"/>
          <c:y val="0.150796180891073"/>
          <c:w val="0.59308847907169504"/>
          <c:h val="0.564871749755047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Land Conventional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</c:v>
                </c:pt>
                <c:pt idx="1">
                  <c:v>48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3-4D71-A397-EE4F54A70D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Shallow Water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</c:v>
                </c:pt>
                <c:pt idx="1">
                  <c:v>17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3-4D71-A397-EE4F54A70D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Deepwater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7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F3-4D71-A397-EE4F54A70D0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Biofuels, Processing Gains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4-11F3-4D71-A397-EE4F54A70D0C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5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F3-4D71-A397-EE4F54A70D0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Shale Oil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Sheet1!$F$2:$F$4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6-11F3-4D71-A397-EE4F54A70D0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New Production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8-11F3-4D71-A397-EE4F54A70D0C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2017</c:v>
                </c:pt>
                <c:pt idx="2">
                  <c:v>2020</c:v>
                </c:pt>
              </c:numCache>
            </c:numRef>
          </c:cat>
          <c:val>
            <c:numRef>
              <c:f>Sheet1!$G$2:$G$4</c:f>
              <c:numCache>
                <c:formatCode>General</c:formatCode>
                <c:ptCount val="3"/>
                <c:pt idx="0">
                  <c:v>4</c:v>
                </c:pt>
                <c:pt idx="1">
                  <c:v>20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1F3-4D71-A397-EE4F54A70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5"/>
        <c:overlap val="100"/>
        <c:axId val="228910208"/>
        <c:axId val="228911744"/>
      </c:barChart>
      <c:catAx>
        <c:axId val="22891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228911744"/>
        <c:crosses val="autoZero"/>
        <c:auto val="1"/>
        <c:lblAlgn val="ctr"/>
        <c:lblOffset val="100"/>
        <c:noMultiLvlLbl val="0"/>
      </c:catAx>
      <c:valAx>
        <c:axId val="228911744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800" b="0" i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charset="0"/>
                    <a:ea typeface="Calibri Light" charset="0"/>
                    <a:cs typeface="Calibri Light" charset="0"/>
                  </a:defRPr>
                </a:pPr>
                <a:r>
                  <a:rPr lang="en-US" sz="1800" b="0" i="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 Light" charset="0"/>
                    <a:ea typeface="Calibri Light" charset="0"/>
                    <a:cs typeface="Calibri Light" charset="0"/>
                  </a:rPr>
                  <a:t>MMbpd</a:t>
                </a:r>
                <a:endParaRPr lang="en-US" sz="18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endParaRPr>
              </a:p>
            </c:rich>
          </c:tx>
          <c:layout>
            <c:manualLayout>
              <c:xMode val="edge"/>
              <c:yMode val="edge"/>
              <c:x val="3.4711718567635698E-2"/>
              <c:y val="6.928319439736280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228910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000033049569702E-2"/>
          <c:y val="0.80683180854811998"/>
          <c:w val="0.92350478789116597"/>
          <c:h val="0.11107691692734301"/>
        </c:manualLayout>
      </c:layout>
      <c:overlay val="0"/>
      <c:txPr>
        <a:bodyPr/>
        <a:lstStyle/>
        <a:p>
          <a:pPr>
            <a:defRPr sz="1400">
              <a:solidFill>
                <a:schemeClr val="tx1">
                  <a:lumMod val="65000"/>
                  <a:lumOff val="35000"/>
                </a:schemeClr>
              </a:solidFill>
              <a:latin typeface="+mj-lt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Fiscal break even</c:v>
                </c:pt>
              </c:strCache>
            </c:strRef>
          </c:tx>
          <c:spPr>
            <a:solidFill>
              <a:schemeClr val="accent3">
                <a:alpha val="61000"/>
              </a:schemeClr>
            </a:solidFill>
            <a:ln>
              <a:solidFill>
                <a:schemeClr val="accent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Venezuela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C2-4FF9-96E0-F884AF4A80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Iraq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C2-4FF9-96E0-F884AF4A80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Saudi</a:t>
                    </a:r>
                    <a:r>
                      <a:rPr lang="en-US" sz="1400" b="1" baseline="0">
                        <a:latin typeface="+mj-lt"/>
                      </a:rPr>
                      <a:t> Arabia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C2-4FF9-96E0-F884AF4A80A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Algeria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C2-4FF9-96E0-F884AF4A80A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UAE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C2-4FF9-96E0-F884AF4A80A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Angola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C2-4FF9-96E0-F884AF4A80A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Iran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0C2-4FF9-96E0-F884AF4A80AB}"/>
                </c:ext>
              </c:extLst>
            </c:dLbl>
            <c:dLbl>
              <c:idx val="8"/>
              <c:layout>
                <c:manualLayout>
                  <c:x val="-8.4188749467732402E-2"/>
                  <c:y val="-1.5749007936507901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Nigeria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C2-4FF9-96E0-F884AF4A80A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Kuwait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C2-4FF9-96E0-F884AF4A80AB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400" b="1">
                        <a:latin typeface="+mj-lt"/>
                      </a:rPr>
                      <a:t>Qatar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C2-4FF9-96E0-F884AF4A80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Sheet1!$B$2:$B$12</c:f>
              <c:numCache>
                <c:formatCode>General</c:formatCode>
                <c:ptCount val="11"/>
                <c:pt idx="0">
                  <c:v>-24.4</c:v>
                </c:pt>
                <c:pt idx="1">
                  <c:v>-23.1</c:v>
                </c:pt>
                <c:pt idx="2">
                  <c:v>-21.6</c:v>
                </c:pt>
                <c:pt idx="3">
                  <c:v>-13.6</c:v>
                </c:pt>
                <c:pt idx="4">
                  <c:v>-5.5</c:v>
                </c:pt>
                <c:pt idx="5">
                  <c:v>-5.0999999999999996</c:v>
                </c:pt>
                <c:pt idx="6">
                  <c:v>-3.5</c:v>
                </c:pt>
                <c:pt idx="7">
                  <c:v>-2.9</c:v>
                </c:pt>
                <c:pt idx="8">
                  <c:v>-2.8</c:v>
                </c:pt>
                <c:pt idx="9">
                  <c:v>1.2</c:v>
                </c:pt>
                <c:pt idx="10">
                  <c:v>4.5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117.5</c:v>
                </c:pt>
                <c:pt idx="1">
                  <c:v>81</c:v>
                </c:pt>
                <c:pt idx="2">
                  <c:v>105.6</c:v>
                </c:pt>
                <c:pt idx="3">
                  <c:v>96.1</c:v>
                </c:pt>
                <c:pt idx="4">
                  <c:v>72.599999999999994</c:v>
                </c:pt>
                <c:pt idx="6">
                  <c:v>110</c:v>
                </c:pt>
                <c:pt idx="7">
                  <c:v>87.2</c:v>
                </c:pt>
                <c:pt idx="8">
                  <c:v>122.7</c:v>
                </c:pt>
                <c:pt idx="9">
                  <c:v>49.1</c:v>
                </c:pt>
                <c:pt idx="10">
                  <c:v>55.5</c:v>
                </c:pt>
              </c:numCache>
            </c:numRef>
          </c:yVal>
          <c:bubbleSize>
            <c:numRef>
              <c:f>Sheet1!$D$2:$D$12</c:f>
              <c:numCache>
                <c:formatCode>General</c:formatCode>
                <c:ptCount val="11"/>
                <c:pt idx="0">
                  <c:v>2.38</c:v>
                </c:pt>
                <c:pt idx="1">
                  <c:v>4.2</c:v>
                </c:pt>
                <c:pt idx="2">
                  <c:v>10.25</c:v>
                </c:pt>
                <c:pt idx="3">
                  <c:v>1.1100000000000001</c:v>
                </c:pt>
                <c:pt idx="4">
                  <c:v>2.89</c:v>
                </c:pt>
                <c:pt idx="5">
                  <c:v>0.53</c:v>
                </c:pt>
                <c:pt idx="6">
                  <c:v>1.79</c:v>
                </c:pt>
                <c:pt idx="7">
                  <c:v>2.88</c:v>
                </c:pt>
                <c:pt idx="8">
                  <c:v>1.9</c:v>
                </c:pt>
                <c:pt idx="9">
                  <c:v>2.73</c:v>
                </c:pt>
                <c:pt idx="10">
                  <c:v>0.67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A-70C2-4FF9-96E0-F884AF4A80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239724032"/>
        <c:axId val="239725952"/>
      </c:bubbleChart>
      <c:valAx>
        <c:axId val="239724032"/>
        <c:scaling>
          <c:orientation val="minMax"/>
          <c:max val="5"/>
        </c:scaling>
        <c:delete val="0"/>
        <c:axPos val="b"/>
        <c:title>
          <c:tx>
            <c:rich>
              <a:bodyPr/>
              <a:lstStyle/>
              <a:p>
                <a:pPr>
                  <a:defRPr sz="18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r>
                  <a:rPr lang="en-IN" sz="18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Current Fiscal Deficit, %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239725952"/>
        <c:crosses val="autoZero"/>
        <c:crossBetween val="midCat"/>
      </c:valAx>
      <c:valAx>
        <c:axId val="239725952"/>
        <c:scaling>
          <c:orientation val="minMax"/>
          <c:max val="140"/>
        </c:scaling>
        <c:delete val="0"/>
        <c:axPos val="l"/>
        <c:title>
          <c:tx>
            <c:rich>
              <a:bodyPr rot="-5400000" vert="horz"/>
              <a:lstStyle/>
              <a:p>
                <a:pPr algn="l">
                  <a:defRPr sz="16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r>
                  <a:rPr lang="en-IN" sz="16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Fiscal Break Even</a:t>
                </a:r>
              </a:p>
            </c:rich>
          </c:tx>
          <c:layout>
            <c:manualLayout>
              <c:xMode val="edge"/>
              <c:yMode val="edge"/>
              <c:x val="0.85065321247793502"/>
              <c:y val="5.565997023809529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8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239724032"/>
        <c:crosses val="autoZero"/>
        <c:crossBetween val="midCat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0.34019</cdr:x>
      <cdr:y>0.38124</cdr:y>
    </cdr:from>
    <cdr:to>
      <cdr:x>0.4628</cdr:x>
      <cdr:y>0.44403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2868091" y="1964735"/>
          <a:ext cx="1033713" cy="32360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0.53879</cdr:x>
      <cdr:y>0.442</cdr:y>
    </cdr:from>
    <cdr:to>
      <cdr:x>0.66332</cdr:x>
      <cdr:y>0.47498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4542524" y="2277879"/>
          <a:ext cx="1049856" cy="16994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>
              <a:lumMod val="50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6399" cy="4968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90" y="3"/>
            <a:ext cx="2946399" cy="4968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5C9D95B-2A43-6340-BACC-37286257018F}" type="datetimeFigureOut">
              <a:rPr lang="en-US" smtClean="0"/>
              <a:pPr/>
              <a:t>9/13/2016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165"/>
            <a:ext cx="2946399" cy="49688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90" y="9428165"/>
            <a:ext cx="2946399" cy="49688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149F9B3-CBAB-954F-92AF-EB4B4C1583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36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4727" tIns="47364" rIns="94727" bIns="4736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4727" tIns="47364" rIns="94727" bIns="47364" rtlCol="0"/>
          <a:lstStyle>
            <a:lvl1pPr algn="r">
              <a:defRPr sz="1200"/>
            </a:lvl1pPr>
          </a:lstStyle>
          <a:p>
            <a:fld id="{ED6D29DB-CBF3-D441-8D73-9A74C392B73E}" type="datetimeFigureOut">
              <a:rPr lang="en-US" smtClean="0"/>
              <a:pPr/>
              <a:t>9/13/2016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27" tIns="47364" rIns="94727" bIns="4736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4727" tIns="47364" rIns="94727" bIns="473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5"/>
            <a:ext cx="2945659" cy="496332"/>
          </a:xfrm>
          <a:prstGeom prst="rect">
            <a:avLst/>
          </a:prstGeom>
        </p:spPr>
        <p:txBody>
          <a:bodyPr vert="horz" lIns="94727" tIns="47364" rIns="94727" bIns="4736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6332"/>
          </a:xfrm>
          <a:prstGeom prst="rect">
            <a:avLst/>
          </a:prstGeom>
        </p:spPr>
        <p:txBody>
          <a:bodyPr vert="horz" lIns="94727" tIns="47364" rIns="94727" bIns="47364" rtlCol="0" anchor="b"/>
          <a:lstStyle>
            <a:lvl1pPr algn="r">
              <a:defRPr sz="1200"/>
            </a:lvl1pPr>
          </a:lstStyle>
          <a:p>
            <a:fld id="{1AE2637A-C039-654E-AD73-09195676A4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4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1pPr>
    <a:lvl2pPr marL="456726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2pPr>
    <a:lvl3pPr marL="913448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3pPr>
    <a:lvl4pPr marL="1370169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4pPr>
    <a:lvl5pPr marL="1826900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5pPr>
    <a:lvl6pPr marL="2283615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6pPr>
    <a:lvl7pPr marL="2740342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7pPr>
    <a:lvl8pPr marL="3197063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8pPr>
    <a:lvl9pPr marL="3653797" algn="l" defTabSz="456726" rtl="0" eaLnBrk="1" latinLnBrk="0" hangingPunct="1">
      <a:defRPr sz="12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BC63-C649-42C3-9C85-0F873F8F0B3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13/09/2016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DFD3-2AF0-4B06-81C8-CF1C6F54D29C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9140486" cy="4000500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198827" y="2156790"/>
            <a:ext cx="2724859" cy="172094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8"/>
            <a:ext cx="9144000" cy="324119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Rectangle 14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72082" y="3494942"/>
            <a:ext cx="1025128" cy="1026000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46793" y="4457840"/>
            <a:ext cx="1025128" cy="1026000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72082" y="3567733"/>
            <a:ext cx="1025128" cy="1026000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46793" y="4541033"/>
            <a:ext cx="1025128" cy="1026000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72082" y="1588261"/>
            <a:ext cx="1025128" cy="102600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46793" y="2557743"/>
            <a:ext cx="1025128" cy="1026000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6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95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3990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43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2352185"/>
            <a:ext cx="9144000" cy="198456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87633" y="2570959"/>
            <a:ext cx="1273385" cy="127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78898" y="2570959"/>
            <a:ext cx="1273385" cy="127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81592" y="2570959"/>
            <a:ext cx="1273385" cy="127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772856" y="2570959"/>
            <a:ext cx="1273385" cy="127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07606" y="1778006"/>
            <a:ext cx="1771650" cy="244590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8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72082" y="1585511"/>
            <a:ext cx="1025128" cy="1026000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46793" y="2565225"/>
            <a:ext cx="1025128" cy="1026000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0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4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27989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27989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527989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53489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053489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053489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581480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581480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581480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04489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104489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04489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632480" y="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7632480" y="2286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7632480" y="4572000"/>
            <a:ext cx="1525500" cy="2286000"/>
          </a:xfrm>
        </p:spPr>
        <p:txBody>
          <a:bodyPr/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85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46737" y="573424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47472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28650" y="766787"/>
            <a:ext cx="7886700" cy="88255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39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646737" y="573424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647472" y="305131"/>
            <a:ext cx="3449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400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28650" y="766787"/>
            <a:ext cx="7886700" cy="88255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0"/>
          </p:nvPr>
        </p:nvSpPr>
        <p:spPr>
          <a:xfrm>
            <a:off x="628650" y="2094395"/>
            <a:ext cx="7886700" cy="42003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658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64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43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9578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1954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043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4957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318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87633" y="2589745"/>
            <a:ext cx="1273385" cy="127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78898" y="2589745"/>
            <a:ext cx="1273385" cy="127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81592" y="2589745"/>
            <a:ext cx="1273385" cy="127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772856" y="2589745"/>
            <a:ext cx="1273385" cy="127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Rectangle 22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6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612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5888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180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33373" y="2528362"/>
            <a:ext cx="1273385" cy="12744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16784" y="227753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00342" y="227753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93536" y="227753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6978942" y="2655850"/>
            <a:ext cx="1003102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95"/>
            <a:endParaRPr lang="id-ID" sz="1050">
              <a:solidFill>
                <a:srgbClr val="F39C1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6264647" y="2453995"/>
            <a:ext cx="39132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395"/>
            <a:endParaRPr lang="id-ID" sz="1050">
              <a:solidFill>
                <a:srgbClr val="F39C12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16784" y="396500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00342" y="396500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893536" y="3965003"/>
            <a:ext cx="2330054" cy="15509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2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894162" y="2471741"/>
            <a:ext cx="2405063" cy="235353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365869" y="2471741"/>
            <a:ext cx="2405063" cy="235353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857446" y="2471741"/>
            <a:ext cx="2405063" cy="2353539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59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84103" y="2556934"/>
            <a:ext cx="3727308" cy="2827577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887575" y="2556934"/>
            <a:ext cx="3727308" cy="2827577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2" y="179970"/>
            <a:ext cx="1341910" cy="2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5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143250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92445" y="1750904"/>
            <a:ext cx="1162755" cy="201837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141805" y="1486814"/>
            <a:ext cx="1332310" cy="2292867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494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9144000" cy="402008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851346" y="1339807"/>
            <a:ext cx="2102037" cy="22586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  <a:gd name="connsiteX0" fmla="*/ 0 w 2768850"/>
              <a:gd name="connsiteY0" fmla="*/ 926841 h 2969860"/>
              <a:gd name="connsiteX1" fmla="*/ 1397250 w 2768850"/>
              <a:gd name="connsiteY1" fmla="*/ 0 h 2969860"/>
              <a:gd name="connsiteX2" fmla="*/ 2768850 w 2768850"/>
              <a:gd name="connsiteY2" fmla="*/ 2521990 h 2969860"/>
              <a:gd name="connsiteX3" fmla="*/ 1442790 w 2768850"/>
              <a:gd name="connsiteY3" fmla="*/ 2969860 h 2969860"/>
              <a:gd name="connsiteX4" fmla="*/ 0 w 2768850"/>
              <a:gd name="connsiteY4" fmla="*/ 926841 h 2969860"/>
              <a:gd name="connsiteX0" fmla="*/ 0 w 2768850"/>
              <a:gd name="connsiteY0" fmla="*/ 249507 h 2292526"/>
              <a:gd name="connsiteX1" fmla="*/ 1397250 w 2768850"/>
              <a:gd name="connsiteY1" fmla="*/ 0 h 2292526"/>
              <a:gd name="connsiteX2" fmla="*/ 2768850 w 2768850"/>
              <a:gd name="connsiteY2" fmla="*/ 1844656 h 2292526"/>
              <a:gd name="connsiteX3" fmla="*/ 1442790 w 2768850"/>
              <a:gd name="connsiteY3" fmla="*/ 2292526 h 2292526"/>
              <a:gd name="connsiteX4" fmla="*/ 0 w 2768850"/>
              <a:gd name="connsiteY4" fmla="*/ 249507 h 2292526"/>
              <a:gd name="connsiteX0" fmla="*/ 0 w 2768850"/>
              <a:gd name="connsiteY0" fmla="*/ 249507 h 2292526"/>
              <a:gd name="connsiteX1" fmla="*/ 1397250 w 2768850"/>
              <a:gd name="connsiteY1" fmla="*/ 0 h 2292526"/>
              <a:gd name="connsiteX2" fmla="*/ 2768850 w 2768850"/>
              <a:gd name="connsiteY2" fmla="*/ 1878522 h 2292526"/>
              <a:gd name="connsiteX3" fmla="*/ 1442790 w 2768850"/>
              <a:gd name="connsiteY3" fmla="*/ 2292526 h 2292526"/>
              <a:gd name="connsiteX4" fmla="*/ 0 w 2768850"/>
              <a:gd name="connsiteY4" fmla="*/ 249507 h 2292526"/>
              <a:gd name="connsiteX0" fmla="*/ 0 w 2802717"/>
              <a:gd name="connsiteY0" fmla="*/ 249507 h 2292526"/>
              <a:gd name="connsiteX1" fmla="*/ 1397250 w 2802717"/>
              <a:gd name="connsiteY1" fmla="*/ 0 h 2292526"/>
              <a:gd name="connsiteX2" fmla="*/ 2802717 w 2802717"/>
              <a:gd name="connsiteY2" fmla="*/ 1920856 h 2292526"/>
              <a:gd name="connsiteX3" fmla="*/ 1442790 w 2802717"/>
              <a:gd name="connsiteY3" fmla="*/ 2292526 h 2292526"/>
              <a:gd name="connsiteX4" fmla="*/ 0 w 2802717"/>
              <a:gd name="connsiteY4" fmla="*/ 249507 h 2292526"/>
              <a:gd name="connsiteX0" fmla="*/ 0 w 2802717"/>
              <a:gd name="connsiteY0" fmla="*/ 249507 h 2258660"/>
              <a:gd name="connsiteX1" fmla="*/ 1397250 w 2802717"/>
              <a:gd name="connsiteY1" fmla="*/ 0 h 2258660"/>
              <a:gd name="connsiteX2" fmla="*/ 2802717 w 2802717"/>
              <a:gd name="connsiteY2" fmla="*/ 1920856 h 2258660"/>
              <a:gd name="connsiteX3" fmla="*/ 1442790 w 2802717"/>
              <a:gd name="connsiteY3" fmla="*/ 2258660 h 2258660"/>
              <a:gd name="connsiteX4" fmla="*/ 0 w 2802717"/>
              <a:gd name="connsiteY4" fmla="*/ 249507 h 225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2717" h="2258660">
                <a:moveTo>
                  <a:pt x="0" y="249507"/>
                </a:moveTo>
                <a:lnTo>
                  <a:pt x="1397250" y="0"/>
                </a:lnTo>
                <a:lnTo>
                  <a:pt x="2802717" y="1920856"/>
                </a:lnTo>
                <a:lnTo>
                  <a:pt x="1442790" y="2258660"/>
                </a:lnTo>
                <a:lnTo>
                  <a:pt x="0" y="249507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646737" y="273543"/>
            <a:ext cx="346436" cy="34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646737" y="573430"/>
            <a:ext cx="346436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/>
            <a:endParaRPr lang="id-ID" sz="135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647474" y="305132"/>
            <a:ext cx="3449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95"/>
            <a:fld id="{260E2A6B-A809-4840-BF14-8648BC0BDF87}" type="slidenum">
              <a:rPr lang="id-ID" sz="1050" b="1" smtClean="0">
                <a:solidFill>
                  <a:prstClr val="white"/>
                </a:solidFill>
              </a:rPr>
              <a:pPr algn="ctr" defTabSz="914395"/>
              <a:t>‹#›</a:t>
            </a:fld>
            <a:endParaRPr lang="id-ID" sz="10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3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5"/>
            <a:fld id="{473FBC63-C649-42C3-9C85-0F873F8F0B35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95"/>
              <a:t>13/09/2016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5"/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95"/>
            <a:fld id="{6176DFD3-2AF0-4B06-81C8-CF1C6F54D29C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 defTabSz="914395"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709" r:id="rId20"/>
    <p:sldLayoutId id="2147483696" r:id="rId21"/>
  </p:sldLayoutIdLst>
  <p:txStyles>
    <p:titleStyle>
      <a:lvl1pPr algn="l" defTabSz="9143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6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44C3B-AEB6-6B4B-B688-E4E2E844FE2C}" type="datetimeFigureOut">
              <a:rPr lang="nb-NO" smtClean="0"/>
              <a:t>13.09.2016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E3628-9F97-D440-A32D-C0038B72BEB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554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46676" y="853072"/>
            <a:ext cx="6548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44546A"/>
                </a:solidFill>
                <a:latin typeface="+mj-lt"/>
              </a:rPr>
              <a:t>Growth Equity Investments in Oil &amp; </a:t>
            </a:r>
            <a:r>
              <a:rPr lang="en-US" sz="1800">
                <a:solidFill>
                  <a:srgbClr val="44546A"/>
                </a:solidFill>
                <a:latin typeface="+mj-lt"/>
              </a:rPr>
              <a:t>Gas Technology</a:t>
            </a:r>
            <a:endParaRPr lang="en-US" sz="1800" dirty="0">
              <a:solidFill>
                <a:srgbClr val="44546A"/>
              </a:solidFill>
              <a:latin typeface="+mj-lt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66" y="201586"/>
            <a:ext cx="3594091" cy="651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76734" y="1873890"/>
            <a:ext cx="2892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44546A"/>
                </a:solidFill>
                <a:latin typeface="+mj-lt"/>
              </a:rPr>
              <a:t>Jim Sledzik</a:t>
            </a:r>
          </a:p>
          <a:p>
            <a:r>
              <a:rPr lang="en-US" sz="2000" b="1" dirty="0">
                <a:solidFill>
                  <a:srgbClr val="44546A"/>
                </a:solidFill>
                <a:latin typeface="+mj-lt"/>
              </a:rPr>
              <a:t>SPE Members in Transition seminar – Sept 2016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804665"/>
              </p:ext>
            </p:extLst>
          </p:nvPr>
        </p:nvGraphicFramePr>
        <p:xfrm>
          <a:off x="1524000" y="1714500"/>
          <a:ext cx="6094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5" imgW="6094313" imgH="3427468" progId="PowerPoint.Show.12">
                  <p:embed/>
                </p:oleObj>
              </mc:Choice>
              <mc:Fallback>
                <p:oleObj name="Presentation" r:id="rId5" imgW="6094313" imgH="342746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1714500"/>
                        <a:ext cx="6094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592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58" y="1598192"/>
            <a:ext cx="6824782" cy="489530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23549" y="3280329"/>
            <a:ext cx="1687216" cy="199380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41350" y="785876"/>
            <a:ext cx="8234293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395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growth of coal in the midst of the shale gale</a:t>
            </a:r>
          </a:p>
        </p:txBody>
      </p:sp>
    </p:spTree>
    <p:extLst>
      <p:ext uri="{BB962C8B-B14F-4D97-AF65-F5344CB8AC3E}">
        <p14:creationId xmlns:p14="http://schemas.microsoft.com/office/powerpoint/2010/main" val="67497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02375" y="964268"/>
            <a:ext cx="7244862" cy="685800"/>
          </a:xfrm>
        </p:spPr>
        <p:txBody>
          <a:bodyPr>
            <a:normAutofit/>
          </a:bodyPr>
          <a:lstStyle/>
          <a:p>
            <a:r>
              <a:rPr lang="en-US" dirty="0"/>
              <a:t>Predicting the inevitable surprises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7601" y="5213192"/>
            <a:ext cx="5452134" cy="575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1" dirty="0">
                <a:latin typeface="Trebuchet MS"/>
                <a:cs typeface="Trebuchet MS"/>
              </a:rPr>
              <a:t>Look at what was predicted vs. what has happened (2003)</a:t>
            </a:r>
          </a:p>
          <a:p>
            <a:endParaRPr lang="en-US" sz="1571" dirty="0"/>
          </a:p>
        </p:txBody>
      </p:sp>
      <p:sp>
        <p:nvSpPr>
          <p:cNvPr id="6" name="TextBox 5"/>
          <p:cNvSpPr txBox="1"/>
          <p:nvPr/>
        </p:nvSpPr>
        <p:spPr>
          <a:xfrm>
            <a:off x="3089955" y="5844547"/>
            <a:ext cx="3090911" cy="5757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1" b="1" dirty="0">
                <a:latin typeface="Trebuchet MS"/>
                <a:cs typeface="Trebuchet MS"/>
              </a:rPr>
              <a:t>What future do you believe in?</a:t>
            </a:r>
          </a:p>
          <a:p>
            <a:r>
              <a:rPr lang="en-US" sz="1571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522" y="2523300"/>
            <a:ext cx="1888019" cy="2440494"/>
          </a:xfrm>
          <a:prstGeom prst="rect">
            <a:avLst/>
          </a:prstGeom>
        </p:spPr>
      </p:pic>
      <p:sp>
        <p:nvSpPr>
          <p:cNvPr id="8" name="&quot;No&quot; Symbol 7"/>
          <p:cNvSpPr/>
          <p:nvPr/>
        </p:nvSpPr>
        <p:spPr>
          <a:xfrm>
            <a:off x="6615522" y="2737876"/>
            <a:ext cx="1945611" cy="1946895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900" y="3060598"/>
            <a:ext cx="1992725" cy="407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1" b="1" dirty="0">
                <a:latin typeface="Trebuchet MS"/>
                <a:cs typeface="Trebuchet MS"/>
              </a:rPr>
              <a:t>Mass migration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3071" y="3060598"/>
            <a:ext cx="3273653" cy="407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1" b="1">
                <a:latin typeface="Trebuchet MS"/>
                <a:cs typeface="Trebuchet MS"/>
              </a:rPr>
              <a:t>Stronger European Union</a:t>
            </a:r>
            <a:endParaRPr lang="en-US" sz="2051" b="1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9994" y="3735036"/>
            <a:ext cx="5920210" cy="407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1" b="1" dirty="0">
                <a:latin typeface="Trebuchet MS"/>
                <a:cs typeface="Trebuchet MS"/>
              </a:rPr>
              <a:t>US out of oil/gas by 2025, nuclear re-emerging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6486" y="4422056"/>
            <a:ext cx="6798271" cy="407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1" b="1" dirty="0">
                <a:latin typeface="Trebuchet MS"/>
                <a:cs typeface="Trebuchet MS"/>
              </a:rPr>
              <a:t>Conflict hot spots: Africa, Saudi Arabia, N. Korea, Iran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71850" y="2542837"/>
            <a:ext cx="4874961" cy="2463340"/>
            <a:chOff x="5083406" y="2718505"/>
            <a:chExt cx="5703536" cy="2882019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/>
            </p:nvPr>
          </p:nvGraphicFramePr>
          <p:xfrm>
            <a:off x="5625284" y="2718505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5" name="Group 14"/>
            <p:cNvGrpSpPr/>
            <p:nvPr/>
          </p:nvGrpSpPr>
          <p:grpSpPr>
            <a:xfrm>
              <a:off x="5304766" y="2729471"/>
              <a:ext cx="5482176" cy="2871053"/>
              <a:chOff x="1648213" y="5105385"/>
              <a:chExt cx="5026145" cy="2743199"/>
            </a:xfrm>
          </p:grpSpPr>
          <p:graphicFrame>
            <p:nvGraphicFramePr>
              <p:cNvPr id="17" name="Chart 16"/>
              <p:cNvGraphicFramePr>
                <a:graphicFrameLocks/>
              </p:cNvGraphicFramePr>
              <p:nvPr>
                <p:extLst/>
              </p:nvPr>
            </p:nvGraphicFramePr>
            <p:xfrm>
              <a:off x="1648213" y="5105385"/>
              <a:ext cx="4572000" cy="27431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8" name="TextBox 17"/>
              <p:cNvSpPr txBox="1"/>
              <p:nvPr/>
            </p:nvSpPr>
            <p:spPr>
              <a:xfrm>
                <a:off x="6045118" y="5196378"/>
                <a:ext cx="356270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Oil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008044" y="5729110"/>
                <a:ext cx="409574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Gas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013736" y="6006109"/>
                <a:ext cx="447401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Coal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01709" y="6681386"/>
                <a:ext cx="672649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Biomass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001039" y="7054881"/>
                <a:ext cx="643418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Nuclear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89009" y="7258081"/>
                <a:ext cx="547129" cy="279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26" dirty="0"/>
                  <a:t>Hydro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rot="16200000">
              <a:off x="4952011" y="3992549"/>
              <a:ext cx="555511" cy="292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26" dirty="0" err="1"/>
                <a:t>Mtoe</a:t>
              </a:r>
              <a:endParaRPr lang="en-US" sz="1026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66923" y="1677846"/>
            <a:ext cx="7828836" cy="81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71" i="1" dirty="0">
                <a:latin typeface="Trebuchet MS"/>
                <a:cs typeface="Trebuchet MS"/>
              </a:rPr>
              <a:t>Those who fail to learn the lessons of history </a:t>
            </a:r>
          </a:p>
          <a:p>
            <a:pPr algn="ctr"/>
            <a:r>
              <a:rPr lang="en-US" sz="1571" i="1" dirty="0">
                <a:latin typeface="Trebuchet MS"/>
                <a:cs typeface="Trebuchet MS"/>
              </a:rPr>
              <a:t>are doomed to be surprised by them…</a:t>
            </a:r>
          </a:p>
          <a:p>
            <a:endParaRPr lang="en-US" sz="1571" dirty="0"/>
          </a:p>
        </p:txBody>
      </p:sp>
      <p:sp>
        <p:nvSpPr>
          <p:cNvPr id="2" name="Rectangle 1"/>
          <p:cNvSpPr/>
          <p:nvPr/>
        </p:nvSpPr>
        <p:spPr>
          <a:xfrm>
            <a:off x="241064" y="6420346"/>
            <a:ext cx="3725817" cy="27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97" dirty="0"/>
              <a:t>Source: “Inevitable Surprises”, Peter Schwartz, 2003</a:t>
            </a:r>
          </a:p>
        </p:txBody>
      </p:sp>
    </p:spTree>
    <p:extLst>
      <p:ext uri="{BB962C8B-B14F-4D97-AF65-F5344CB8AC3E}">
        <p14:creationId xmlns:p14="http://schemas.microsoft.com/office/powerpoint/2010/main" val="1618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  <p:bldP spid="10" grpId="0"/>
      <p:bldP spid="11" grpId="0"/>
      <p:bldP spid="1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96316" y="878541"/>
            <a:ext cx="3764143" cy="685800"/>
          </a:xfrm>
        </p:spPr>
        <p:txBody>
          <a:bodyPr>
            <a:normAutofit/>
          </a:bodyPr>
          <a:lstStyle/>
          <a:p>
            <a:r>
              <a:rPr lang="en-US" dirty="0"/>
              <a:t>The future is energy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343015" y="1899687"/>
            <a:ext cx="8557201" cy="43969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i="1" dirty="0"/>
              <a:t>Energy Ventures investment philosophy:</a:t>
            </a:r>
            <a:r>
              <a:rPr lang="en-US" sz="2400" dirty="0"/>
              <a:t> hydrocarbons will continue to supply the world’s energy demand for the foreseeable future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invest in technology and service companies that create substantial value for the oil &amp; gas sector.</a:t>
            </a:r>
          </a:p>
          <a:p>
            <a:endParaRPr lang="en-US" sz="2400" dirty="0"/>
          </a:p>
          <a:p>
            <a:r>
              <a:rPr lang="en-US" sz="2400" dirty="0"/>
              <a:t>What is sustainable?</a:t>
            </a:r>
          </a:p>
          <a:p>
            <a:endParaRPr lang="en-US" sz="2400" dirty="0"/>
          </a:p>
          <a:p>
            <a:r>
              <a:rPr lang="en-US" sz="2400" dirty="0"/>
              <a:t>What is next?</a:t>
            </a:r>
          </a:p>
        </p:txBody>
      </p:sp>
    </p:spTree>
    <p:extLst>
      <p:ext uri="{BB962C8B-B14F-4D97-AF65-F5344CB8AC3E}">
        <p14:creationId xmlns:p14="http://schemas.microsoft.com/office/powerpoint/2010/main" val="1854858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6031" y="3074431"/>
            <a:ext cx="4522787" cy="1062038"/>
            <a:chOff x="396476" y="2616200"/>
            <a:chExt cx="4523186" cy="1062039"/>
          </a:xfrm>
        </p:grpSpPr>
        <p:sp>
          <p:nvSpPr>
            <p:cNvPr id="5" name="Rectangle 72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2616200"/>
              <a:ext cx="4091112" cy="1062038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Predicting the future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Rectangle 71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2616995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6031" y="4136469"/>
            <a:ext cx="4522787" cy="1062037"/>
            <a:chOff x="396476" y="3678238"/>
            <a:chExt cx="4523186" cy="1061244"/>
          </a:xfrm>
        </p:grpSpPr>
        <p:sp>
          <p:nvSpPr>
            <p:cNvPr id="8" name="Rectangle 74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3678238"/>
              <a:ext cx="4091112" cy="106045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Entrepreneurship in Oil &amp; Gas versus Silicon Valley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Rectangle 7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3678238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26031" y="5196919"/>
            <a:ext cx="4522787" cy="1062037"/>
            <a:chOff x="396476" y="4738688"/>
            <a:chExt cx="4523186" cy="1062038"/>
          </a:xfrm>
        </p:grpSpPr>
        <p:sp>
          <p:nvSpPr>
            <p:cNvPr id="11" name="Rectangle 76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4738688"/>
              <a:ext cx="4091112" cy="1062037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Where are the opportunities and where are the inevitable surprises 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7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4739483"/>
              <a:ext cx="432075" cy="1061243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26031" y="2098119"/>
            <a:ext cx="4522788" cy="976312"/>
            <a:chOff x="396251" y="1639888"/>
            <a:chExt cx="4523412" cy="977105"/>
          </a:xfrm>
        </p:grpSpPr>
        <p:sp>
          <p:nvSpPr>
            <p:cNvPr id="15" name="Rectangle 7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348" y="1639888"/>
              <a:ext cx="4091315" cy="976312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Your belief system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6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251" y="1639888"/>
              <a:ext cx="432096" cy="977105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40" y="1845224"/>
            <a:ext cx="3225215" cy="4770630"/>
          </a:xfrm>
          <a:prstGeom prst="rect">
            <a:avLst/>
          </a:prstGeom>
          <a:ln w="63500">
            <a:solidFill>
              <a:srgbClr val="E46C0A"/>
            </a:solidFill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766787"/>
            <a:ext cx="7886700" cy="882551"/>
          </a:xfrm>
        </p:spPr>
        <p:txBody>
          <a:bodyPr anchor="ctr">
            <a:normAutofit/>
          </a:bodyPr>
          <a:lstStyle/>
          <a:p>
            <a:r>
              <a:rPr lang="en-GB" dirty="0"/>
              <a:t>Agenda:  Entrepreneurship in Oil and Gas</a:t>
            </a:r>
          </a:p>
        </p:txBody>
      </p:sp>
    </p:spTree>
    <p:extLst>
      <p:ext uri="{BB962C8B-B14F-4D97-AF65-F5344CB8AC3E}">
        <p14:creationId xmlns:p14="http://schemas.microsoft.com/office/powerpoint/2010/main" val="79760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0655" y="5796880"/>
            <a:ext cx="2200059" cy="430134"/>
          </a:xfrm>
          <a:prstGeom prst="rect">
            <a:avLst/>
          </a:prstGeom>
          <a:solidFill>
            <a:srgbClr val="015D91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61" tIns="42630" rIns="85261" bIns="42630" rtlCol="0" anchor="t"/>
          <a:lstStyle/>
          <a:p>
            <a:pPr algn="ctr"/>
            <a:r>
              <a:rPr lang="en-US" sz="1571" dirty="0">
                <a:solidFill>
                  <a:schemeClr val="tx1"/>
                </a:solidFill>
              </a:rPr>
              <a:t>EARLY VC</a:t>
            </a:r>
          </a:p>
        </p:txBody>
      </p:sp>
      <p:sp>
        <p:nvSpPr>
          <p:cNvPr id="5" name="Rectangle 4"/>
          <p:cNvSpPr/>
          <p:nvPr/>
        </p:nvSpPr>
        <p:spPr>
          <a:xfrm>
            <a:off x="3750713" y="5796880"/>
            <a:ext cx="1410920" cy="430134"/>
          </a:xfrm>
          <a:prstGeom prst="rect">
            <a:avLst/>
          </a:prstGeom>
          <a:solidFill>
            <a:srgbClr val="E89323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61" tIns="42630" rIns="85261" bIns="42630" rtlCol="0" anchor="t"/>
          <a:lstStyle/>
          <a:p>
            <a:pPr algn="ctr"/>
            <a:r>
              <a:rPr lang="en-US" sz="1571" dirty="0">
                <a:solidFill>
                  <a:schemeClr val="tx1"/>
                </a:solidFill>
              </a:rPr>
              <a:t>LATE VC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1634" y="5801034"/>
            <a:ext cx="2207883" cy="421827"/>
          </a:xfrm>
          <a:prstGeom prst="rect">
            <a:avLst/>
          </a:prstGeom>
          <a:solidFill>
            <a:schemeClr val="accent6">
              <a:lumMod val="75000"/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61" tIns="42630" rIns="85261" bIns="42630" rtlCol="0" anchor="t"/>
          <a:lstStyle/>
          <a:p>
            <a:pPr algn="ctr"/>
            <a:r>
              <a:rPr lang="en-US" sz="1571" dirty="0">
                <a:solidFill>
                  <a:schemeClr val="tx1"/>
                </a:solidFill>
              </a:rPr>
              <a:t>GROWTH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73216" y="1026122"/>
            <a:ext cx="6996749" cy="648724"/>
          </a:xfrm>
          <a:prstGeom prst="rect">
            <a:avLst/>
          </a:prstGeom>
        </p:spPr>
        <p:txBody>
          <a:bodyPr vert="horz" lIns="84919" tIns="42468" rIns="84919" bIns="42468" rtlCol="0" anchor="ctr">
            <a:noAutofit/>
          </a:bodyPr>
          <a:lstStyle>
            <a:lvl1pPr algn="l" defTabSz="456617" rtl="0" eaLnBrk="1" latinLnBrk="0" hangingPunct="1">
              <a:spcBef>
                <a:spcPct val="0"/>
              </a:spcBef>
              <a:buNone/>
              <a:defRPr sz="2800" kern="1200">
                <a:solidFill>
                  <a:srgbClr val="FFFF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393" dirty="0">
                <a:solidFill>
                  <a:schemeClr val="tx1"/>
                </a:solidFill>
              </a:rPr>
              <a:t>Funding Stages &amp; Technology Adoption Life Cycle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80239" y="2400135"/>
            <a:ext cx="0" cy="3111227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57402" y="4855947"/>
            <a:ext cx="5640836" cy="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580239" y="3561660"/>
            <a:ext cx="5432445" cy="1783793"/>
          </a:xfrm>
          <a:custGeom>
            <a:avLst/>
            <a:gdLst>
              <a:gd name="connsiteX0" fmla="*/ 0 w 4359927"/>
              <a:gd name="connsiteY0" fmla="*/ 1478457 h 2037642"/>
              <a:gd name="connsiteX1" fmla="*/ 1317456 w 4359927"/>
              <a:gd name="connsiteY1" fmla="*/ 2037616 h 2037642"/>
              <a:gd name="connsiteX2" fmla="*/ 2938212 w 4359927"/>
              <a:gd name="connsiteY2" fmla="*/ 1459502 h 2037642"/>
              <a:gd name="connsiteX3" fmla="*/ 4359927 w 4359927"/>
              <a:gd name="connsiteY3" fmla="*/ 0 h 203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9927" h="2037642">
                <a:moveTo>
                  <a:pt x="0" y="1478457"/>
                </a:moveTo>
                <a:cubicBezTo>
                  <a:pt x="413877" y="1759616"/>
                  <a:pt x="827754" y="2040775"/>
                  <a:pt x="1317456" y="2037616"/>
                </a:cubicBezTo>
                <a:cubicBezTo>
                  <a:pt x="1807158" y="2034457"/>
                  <a:pt x="2431134" y="1799105"/>
                  <a:pt x="2938212" y="1459502"/>
                </a:cubicBezTo>
                <a:cubicBezTo>
                  <a:pt x="3445290" y="1119899"/>
                  <a:pt x="4359927" y="0"/>
                  <a:pt x="4359927" y="0"/>
                </a:cubicBezTo>
              </a:path>
            </a:pathLst>
          </a:cu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71"/>
          </a:p>
        </p:txBody>
      </p:sp>
      <p:sp>
        <p:nvSpPr>
          <p:cNvPr id="11" name="Freeform 10"/>
          <p:cNvSpPr/>
          <p:nvPr/>
        </p:nvSpPr>
        <p:spPr>
          <a:xfrm>
            <a:off x="1568821" y="2509168"/>
            <a:ext cx="5322639" cy="2051000"/>
          </a:xfrm>
          <a:custGeom>
            <a:avLst/>
            <a:gdLst>
              <a:gd name="connsiteX0" fmla="*/ 0 w 4359927"/>
              <a:gd name="connsiteY0" fmla="*/ 1478457 h 2037642"/>
              <a:gd name="connsiteX1" fmla="*/ 1317456 w 4359927"/>
              <a:gd name="connsiteY1" fmla="*/ 2037616 h 2037642"/>
              <a:gd name="connsiteX2" fmla="*/ 2938212 w 4359927"/>
              <a:gd name="connsiteY2" fmla="*/ 1459502 h 2037642"/>
              <a:gd name="connsiteX3" fmla="*/ 4359927 w 4359927"/>
              <a:gd name="connsiteY3" fmla="*/ 0 h 2037642"/>
              <a:gd name="connsiteX0" fmla="*/ 0 w 4359927"/>
              <a:gd name="connsiteY0" fmla="*/ 1478457 h 1767677"/>
              <a:gd name="connsiteX1" fmla="*/ 1345890 w 4359927"/>
              <a:gd name="connsiteY1" fmla="*/ 1767308 h 1767677"/>
              <a:gd name="connsiteX2" fmla="*/ 2938212 w 4359927"/>
              <a:gd name="connsiteY2" fmla="*/ 1459502 h 1767677"/>
              <a:gd name="connsiteX3" fmla="*/ 4359927 w 4359927"/>
              <a:gd name="connsiteY3" fmla="*/ 0 h 1767677"/>
              <a:gd name="connsiteX0" fmla="*/ 0 w 4359927"/>
              <a:gd name="connsiteY0" fmla="*/ 1507158 h 1883743"/>
              <a:gd name="connsiteX1" fmla="*/ 1345890 w 4359927"/>
              <a:gd name="connsiteY1" fmla="*/ 1796009 h 1883743"/>
              <a:gd name="connsiteX2" fmla="*/ 2909777 w 4359927"/>
              <a:gd name="connsiteY2" fmla="*/ 192977 h 1883743"/>
              <a:gd name="connsiteX3" fmla="*/ 4359927 w 4359927"/>
              <a:gd name="connsiteY3" fmla="*/ 28701 h 1883743"/>
              <a:gd name="connsiteX0" fmla="*/ 0 w 4435752"/>
              <a:gd name="connsiteY0" fmla="*/ 1782554 h 2159139"/>
              <a:gd name="connsiteX1" fmla="*/ 1345890 w 4435752"/>
              <a:gd name="connsiteY1" fmla="*/ 2071405 h 2159139"/>
              <a:gd name="connsiteX2" fmla="*/ 2909777 w 4435752"/>
              <a:gd name="connsiteY2" fmla="*/ 468373 h 2159139"/>
              <a:gd name="connsiteX3" fmla="*/ 4435752 w 4435752"/>
              <a:gd name="connsiteY3" fmla="*/ 0 h 2159139"/>
              <a:gd name="connsiteX0" fmla="*/ 0 w 4435752"/>
              <a:gd name="connsiteY0" fmla="*/ 1782554 h 2215276"/>
              <a:gd name="connsiteX1" fmla="*/ 2123095 w 4435752"/>
              <a:gd name="connsiteY1" fmla="*/ 2138983 h 2215276"/>
              <a:gd name="connsiteX2" fmla="*/ 2909777 w 4435752"/>
              <a:gd name="connsiteY2" fmla="*/ 468373 h 2215276"/>
              <a:gd name="connsiteX3" fmla="*/ 4435752 w 4435752"/>
              <a:gd name="connsiteY3" fmla="*/ 0 h 2215276"/>
              <a:gd name="connsiteX0" fmla="*/ 0 w 4435752"/>
              <a:gd name="connsiteY0" fmla="*/ 1782554 h 2293801"/>
              <a:gd name="connsiteX1" fmla="*/ 2104139 w 4435752"/>
              <a:gd name="connsiteY1" fmla="*/ 2229085 h 2293801"/>
              <a:gd name="connsiteX2" fmla="*/ 2909777 w 4435752"/>
              <a:gd name="connsiteY2" fmla="*/ 468373 h 2293801"/>
              <a:gd name="connsiteX3" fmla="*/ 4435752 w 4435752"/>
              <a:gd name="connsiteY3" fmla="*/ 0 h 2293801"/>
              <a:gd name="connsiteX0" fmla="*/ 0 w 4483143"/>
              <a:gd name="connsiteY0" fmla="*/ 2402010 h 2555843"/>
              <a:gd name="connsiteX1" fmla="*/ 2151530 w 4483143"/>
              <a:gd name="connsiteY1" fmla="*/ 2229085 h 2555843"/>
              <a:gd name="connsiteX2" fmla="*/ 2957168 w 4483143"/>
              <a:gd name="connsiteY2" fmla="*/ 468373 h 2555843"/>
              <a:gd name="connsiteX3" fmla="*/ 4483143 w 4483143"/>
              <a:gd name="connsiteY3" fmla="*/ 0 h 2555843"/>
              <a:gd name="connsiteX0" fmla="*/ 0 w 4483143"/>
              <a:gd name="connsiteY0" fmla="*/ 2402010 h 2411574"/>
              <a:gd name="connsiteX1" fmla="*/ 2151530 w 4483143"/>
              <a:gd name="connsiteY1" fmla="*/ 2229085 h 2411574"/>
              <a:gd name="connsiteX2" fmla="*/ 2957168 w 4483143"/>
              <a:gd name="connsiteY2" fmla="*/ 468373 h 2411574"/>
              <a:gd name="connsiteX3" fmla="*/ 4483143 w 4483143"/>
              <a:gd name="connsiteY3" fmla="*/ 0 h 2411574"/>
              <a:gd name="connsiteX0" fmla="*/ 0 w 4483143"/>
              <a:gd name="connsiteY0" fmla="*/ 2402010 h 2402010"/>
              <a:gd name="connsiteX1" fmla="*/ 2170486 w 4483143"/>
              <a:gd name="connsiteY1" fmla="*/ 2003828 h 2402010"/>
              <a:gd name="connsiteX2" fmla="*/ 2957168 w 4483143"/>
              <a:gd name="connsiteY2" fmla="*/ 468373 h 2402010"/>
              <a:gd name="connsiteX3" fmla="*/ 4483143 w 4483143"/>
              <a:gd name="connsiteY3" fmla="*/ 0 h 2402010"/>
              <a:gd name="connsiteX0" fmla="*/ 0 w 4483143"/>
              <a:gd name="connsiteY0" fmla="*/ 2402010 h 2402010"/>
              <a:gd name="connsiteX1" fmla="*/ 2331614 w 4483143"/>
              <a:gd name="connsiteY1" fmla="*/ 1958777 h 2402010"/>
              <a:gd name="connsiteX2" fmla="*/ 2957168 w 4483143"/>
              <a:gd name="connsiteY2" fmla="*/ 468373 h 2402010"/>
              <a:gd name="connsiteX3" fmla="*/ 4483143 w 4483143"/>
              <a:gd name="connsiteY3" fmla="*/ 0 h 2402010"/>
              <a:gd name="connsiteX0" fmla="*/ 0 w 4483143"/>
              <a:gd name="connsiteY0" fmla="*/ 2616004 h 2616004"/>
              <a:gd name="connsiteX1" fmla="*/ 2331614 w 4483143"/>
              <a:gd name="connsiteY1" fmla="*/ 2172771 h 2616004"/>
              <a:gd name="connsiteX2" fmla="*/ 2957168 w 4483143"/>
              <a:gd name="connsiteY2" fmla="*/ 682367 h 2616004"/>
              <a:gd name="connsiteX3" fmla="*/ 4483143 w 4483143"/>
              <a:gd name="connsiteY3" fmla="*/ 0 h 2616004"/>
              <a:gd name="connsiteX0" fmla="*/ 0 w 4483143"/>
              <a:gd name="connsiteY0" fmla="*/ 2616004 h 2616004"/>
              <a:gd name="connsiteX1" fmla="*/ 2331614 w 4483143"/>
              <a:gd name="connsiteY1" fmla="*/ 2172771 h 2616004"/>
              <a:gd name="connsiteX2" fmla="*/ 2957168 w 4483143"/>
              <a:gd name="connsiteY2" fmla="*/ 682367 h 2616004"/>
              <a:gd name="connsiteX3" fmla="*/ 4483143 w 4483143"/>
              <a:gd name="connsiteY3" fmla="*/ 0 h 2616004"/>
              <a:gd name="connsiteX0" fmla="*/ 0 w 4473665"/>
              <a:gd name="connsiteY0" fmla="*/ 2818735 h 2818735"/>
              <a:gd name="connsiteX1" fmla="*/ 2331614 w 4473665"/>
              <a:gd name="connsiteY1" fmla="*/ 2375502 h 2818735"/>
              <a:gd name="connsiteX2" fmla="*/ 2957168 w 4473665"/>
              <a:gd name="connsiteY2" fmla="*/ 885098 h 2818735"/>
              <a:gd name="connsiteX3" fmla="*/ 4473665 w 4473665"/>
              <a:gd name="connsiteY3" fmla="*/ 0 h 2818735"/>
              <a:gd name="connsiteX0" fmla="*/ 0 w 4473665"/>
              <a:gd name="connsiteY0" fmla="*/ 2818735 h 2818735"/>
              <a:gd name="connsiteX1" fmla="*/ 2331614 w 4473665"/>
              <a:gd name="connsiteY1" fmla="*/ 2375502 h 2818735"/>
              <a:gd name="connsiteX2" fmla="*/ 3194120 w 4473665"/>
              <a:gd name="connsiteY2" fmla="*/ 851310 h 2818735"/>
              <a:gd name="connsiteX3" fmla="*/ 4473665 w 4473665"/>
              <a:gd name="connsiteY3" fmla="*/ 0 h 2818735"/>
              <a:gd name="connsiteX0" fmla="*/ 0 w 4473665"/>
              <a:gd name="connsiteY0" fmla="*/ 2818735 h 2818735"/>
              <a:gd name="connsiteX1" fmla="*/ 2217876 w 4473665"/>
              <a:gd name="connsiteY1" fmla="*/ 2296663 h 2818735"/>
              <a:gd name="connsiteX2" fmla="*/ 3194120 w 4473665"/>
              <a:gd name="connsiteY2" fmla="*/ 851310 h 2818735"/>
              <a:gd name="connsiteX3" fmla="*/ 4473665 w 4473665"/>
              <a:gd name="connsiteY3" fmla="*/ 0 h 2818735"/>
              <a:gd name="connsiteX0" fmla="*/ 0 w 4473665"/>
              <a:gd name="connsiteY0" fmla="*/ 2818735 h 2818735"/>
              <a:gd name="connsiteX1" fmla="*/ 2217876 w 4473665"/>
              <a:gd name="connsiteY1" fmla="*/ 2296663 h 2818735"/>
              <a:gd name="connsiteX2" fmla="*/ 3345770 w 4473665"/>
              <a:gd name="connsiteY2" fmla="*/ 840047 h 2818735"/>
              <a:gd name="connsiteX3" fmla="*/ 4473665 w 4473665"/>
              <a:gd name="connsiteY3" fmla="*/ 0 h 2818735"/>
              <a:gd name="connsiteX0" fmla="*/ 0 w 4483143"/>
              <a:gd name="connsiteY0" fmla="*/ 2627267 h 2627267"/>
              <a:gd name="connsiteX1" fmla="*/ 2217876 w 4483143"/>
              <a:gd name="connsiteY1" fmla="*/ 2105195 h 2627267"/>
              <a:gd name="connsiteX2" fmla="*/ 3345770 w 4483143"/>
              <a:gd name="connsiteY2" fmla="*/ 648579 h 2627267"/>
              <a:gd name="connsiteX3" fmla="*/ 4483143 w 4483143"/>
              <a:gd name="connsiteY3" fmla="*/ 0 h 2627267"/>
              <a:gd name="connsiteX0" fmla="*/ 0 w 4483143"/>
              <a:gd name="connsiteY0" fmla="*/ 2627267 h 2627267"/>
              <a:gd name="connsiteX1" fmla="*/ 2217876 w 4483143"/>
              <a:gd name="connsiteY1" fmla="*/ 2105195 h 2627267"/>
              <a:gd name="connsiteX2" fmla="*/ 3213076 w 4483143"/>
              <a:gd name="connsiteY2" fmla="*/ 704893 h 2627267"/>
              <a:gd name="connsiteX3" fmla="*/ 4483143 w 4483143"/>
              <a:gd name="connsiteY3" fmla="*/ 0 h 2627267"/>
              <a:gd name="connsiteX0" fmla="*/ 0 w 4483143"/>
              <a:gd name="connsiteY0" fmla="*/ 2627267 h 2627267"/>
              <a:gd name="connsiteX1" fmla="*/ 2540132 w 4483143"/>
              <a:gd name="connsiteY1" fmla="*/ 2105195 h 2627267"/>
              <a:gd name="connsiteX2" fmla="*/ 3213076 w 4483143"/>
              <a:gd name="connsiteY2" fmla="*/ 704893 h 2627267"/>
              <a:gd name="connsiteX3" fmla="*/ 4483143 w 4483143"/>
              <a:gd name="connsiteY3" fmla="*/ 0 h 2627267"/>
              <a:gd name="connsiteX0" fmla="*/ 0 w 4483143"/>
              <a:gd name="connsiteY0" fmla="*/ 2627267 h 2627267"/>
              <a:gd name="connsiteX1" fmla="*/ 669013 w 4483143"/>
              <a:gd name="connsiteY1" fmla="*/ 2533208 h 2627267"/>
              <a:gd name="connsiteX2" fmla="*/ 2540132 w 4483143"/>
              <a:gd name="connsiteY2" fmla="*/ 2105195 h 2627267"/>
              <a:gd name="connsiteX3" fmla="*/ 3213076 w 4483143"/>
              <a:gd name="connsiteY3" fmla="*/ 704893 h 2627267"/>
              <a:gd name="connsiteX4" fmla="*/ 4483143 w 4483143"/>
              <a:gd name="connsiteY4" fmla="*/ 0 h 2627267"/>
              <a:gd name="connsiteX0" fmla="*/ 0 w 4483143"/>
              <a:gd name="connsiteY0" fmla="*/ 2627267 h 2627267"/>
              <a:gd name="connsiteX1" fmla="*/ 707242 w 4483143"/>
              <a:gd name="connsiteY1" fmla="*/ 1237984 h 2627267"/>
              <a:gd name="connsiteX2" fmla="*/ 2540132 w 4483143"/>
              <a:gd name="connsiteY2" fmla="*/ 2105195 h 2627267"/>
              <a:gd name="connsiteX3" fmla="*/ 3213076 w 4483143"/>
              <a:gd name="connsiteY3" fmla="*/ 704893 h 2627267"/>
              <a:gd name="connsiteX4" fmla="*/ 4483143 w 4483143"/>
              <a:gd name="connsiteY4" fmla="*/ 0 h 2627267"/>
              <a:gd name="connsiteX0" fmla="*/ 0 w 4483143"/>
              <a:gd name="connsiteY0" fmla="*/ 2627267 h 2627267"/>
              <a:gd name="connsiteX1" fmla="*/ 229375 w 4483143"/>
              <a:gd name="connsiteY1" fmla="*/ 1958805 h 2627267"/>
              <a:gd name="connsiteX2" fmla="*/ 707242 w 4483143"/>
              <a:gd name="connsiteY2" fmla="*/ 1237984 h 2627267"/>
              <a:gd name="connsiteX3" fmla="*/ 2540132 w 4483143"/>
              <a:gd name="connsiteY3" fmla="*/ 2105195 h 2627267"/>
              <a:gd name="connsiteX4" fmla="*/ 3213076 w 4483143"/>
              <a:gd name="connsiteY4" fmla="*/ 704893 h 2627267"/>
              <a:gd name="connsiteX5" fmla="*/ 4483143 w 4483143"/>
              <a:gd name="connsiteY5" fmla="*/ 0 h 2627267"/>
              <a:gd name="connsiteX0" fmla="*/ 0 w 4483143"/>
              <a:gd name="connsiteY0" fmla="*/ 2627267 h 2627267"/>
              <a:gd name="connsiteX1" fmla="*/ 401407 w 4483143"/>
              <a:gd name="connsiteY1" fmla="*/ 2274164 h 2627267"/>
              <a:gd name="connsiteX2" fmla="*/ 707242 w 4483143"/>
              <a:gd name="connsiteY2" fmla="*/ 1237984 h 2627267"/>
              <a:gd name="connsiteX3" fmla="*/ 2540132 w 4483143"/>
              <a:gd name="connsiteY3" fmla="*/ 2105195 h 2627267"/>
              <a:gd name="connsiteX4" fmla="*/ 3213076 w 4483143"/>
              <a:gd name="connsiteY4" fmla="*/ 704893 h 2627267"/>
              <a:gd name="connsiteX5" fmla="*/ 4483143 w 4483143"/>
              <a:gd name="connsiteY5" fmla="*/ 0 h 2627267"/>
              <a:gd name="connsiteX0" fmla="*/ 0 w 4483143"/>
              <a:gd name="connsiteY0" fmla="*/ 2627267 h 2627267"/>
              <a:gd name="connsiteX1" fmla="*/ 401407 w 4483143"/>
              <a:gd name="connsiteY1" fmla="*/ 2274164 h 2627267"/>
              <a:gd name="connsiteX2" fmla="*/ 707242 w 4483143"/>
              <a:gd name="connsiteY2" fmla="*/ 1237984 h 2627267"/>
              <a:gd name="connsiteX3" fmla="*/ 1051306 w 4483143"/>
              <a:gd name="connsiteY3" fmla="*/ 1361875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401407 w 4483143"/>
              <a:gd name="connsiteY1" fmla="*/ 2274164 h 2627267"/>
              <a:gd name="connsiteX2" fmla="*/ 707242 w 4483143"/>
              <a:gd name="connsiteY2" fmla="*/ 1237984 h 2627267"/>
              <a:gd name="connsiteX3" fmla="*/ 1452714 w 4483143"/>
              <a:gd name="connsiteY3" fmla="*/ 2116484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401407 w 4483143"/>
              <a:gd name="connsiteY1" fmla="*/ 2274164 h 2627267"/>
              <a:gd name="connsiteX2" fmla="*/ 841045 w 4483143"/>
              <a:gd name="connsiteY2" fmla="*/ 1474503 h 2627267"/>
              <a:gd name="connsiteX3" fmla="*/ 1452714 w 4483143"/>
              <a:gd name="connsiteY3" fmla="*/ 2116484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41045 w 4483143"/>
              <a:gd name="connsiteY2" fmla="*/ 1474503 h 2627267"/>
              <a:gd name="connsiteX3" fmla="*/ 1452714 w 4483143"/>
              <a:gd name="connsiteY3" fmla="*/ 2116484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41045 w 4483143"/>
              <a:gd name="connsiteY2" fmla="*/ 1474503 h 2627267"/>
              <a:gd name="connsiteX3" fmla="*/ 1404928 w 4483143"/>
              <a:gd name="connsiteY3" fmla="*/ 2195324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41045 w 4483143"/>
              <a:gd name="connsiteY2" fmla="*/ 1474503 h 2627267"/>
              <a:gd name="connsiteX3" fmla="*/ 1404928 w 4483143"/>
              <a:gd name="connsiteY3" fmla="*/ 2195324 h 2627267"/>
              <a:gd name="connsiteX4" fmla="*/ 2370217 w 4483143"/>
              <a:gd name="connsiteY4" fmla="*/ 2116484 h 2627267"/>
              <a:gd name="connsiteX5" fmla="*/ 2540132 w 4483143"/>
              <a:gd name="connsiteY5" fmla="*/ 2105195 h 2627267"/>
              <a:gd name="connsiteX6" fmla="*/ 3213076 w 4483143"/>
              <a:gd name="connsiteY6" fmla="*/ 704893 h 2627267"/>
              <a:gd name="connsiteX7" fmla="*/ 4483143 w 4483143"/>
              <a:gd name="connsiteY7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41045 w 4483143"/>
              <a:gd name="connsiteY2" fmla="*/ 1474503 h 2627267"/>
              <a:gd name="connsiteX3" fmla="*/ 1404928 w 4483143"/>
              <a:gd name="connsiteY3" fmla="*/ 2195324 h 2627267"/>
              <a:gd name="connsiteX4" fmla="*/ 2540132 w 4483143"/>
              <a:gd name="connsiteY4" fmla="*/ 2105195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41045 w 4483143"/>
              <a:gd name="connsiteY2" fmla="*/ 1474503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516095 w 4483143"/>
              <a:gd name="connsiteY1" fmla="*/ 2262902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454116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69013 w 4483143"/>
              <a:gd name="connsiteY1" fmla="*/ 2206588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575868 h 2627267"/>
              <a:gd name="connsiteX3" fmla="*/ 1404928 w 4483143"/>
              <a:gd name="connsiteY3" fmla="*/ 2195324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722285 h 2627267"/>
              <a:gd name="connsiteX3" fmla="*/ 1404928 w 4483143"/>
              <a:gd name="connsiteY3" fmla="*/ 2195324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04928 w 4483143"/>
              <a:gd name="connsiteY3" fmla="*/ 2195324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71830 w 4483143"/>
              <a:gd name="connsiteY3" fmla="*/ 2229113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71830 w 4483143"/>
              <a:gd name="connsiteY3" fmla="*/ 2229113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71830 w 4483143"/>
              <a:gd name="connsiteY3" fmla="*/ 2229113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71830 w 4483143"/>
              <a:gd name="connsiteY3" fmla="*/ 2229113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71830 w 4483143"/>
              <a:gd name="connsiteY3" fmla="*/ 2229113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81387 w 4483143"/>
              <a:gd name="connsiteY3" fmla="*/ 2105222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81387 w 4483143"/>
              <a:gd name="connsiteY3" fmla="*/ 2105222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81387 w 4483143"/>
              <a:gd name="connsiteY3" fmla="*/ 2105222 h 2627267"/>
              <a:gd name="connsiteX4" fmla="*/ 2396772 w 4483143"/>
              <a:gd name="connsiteY4" fmla="*/ 2138982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81387 w 4483143"/>
              <a:gd name="connsiteY3" fmla="*/ 2105222 h 2627267"/>
              <a:gd name="connsiteX4" fmla="*/ 2415887 w 4483143"/>
              <a:gd name="connsiteY4" fmla="*/ 2015091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  <a:gd name="connsiteX0" fmla="*/ 0 w 4483143"/>
              <a:gd name="connsiteY0" fmla="*/ 2627267 h 2627267"/>
              <a:gd name="connsiteX1" fmla="*/ 611668 w 4483143"/>
              <a:gd name="connsiteY1" fmla="*/ 2296690 h 2627267"/>
              <a:gd name="connsiteX2" fmla="*/ 898388 w 4483143"/>
              <a:gd name="connsiteY2" fmla="*/ 1654708 h 2627267"/>
              <a:gd name="connsiteX3" fmla="*/ 1481387 w 4483143"/>
              <a:gd name="connsiteY3" fmla="*/ 2105222 h 2627267"/>
              <a:gd name="connsiteX4" fmla="*/ 2415887 w 4483143"/>
              <a:gd name="connsiteY4" fmla="*/ 2015091 h 2627267"/>
              <a:gd name="connsiteX5" fmla="*/ 3213076 w 4483143"/>
              <a:gd name="connsiteY5" fmla="*/ 704893 h 2627267"/>
              <a:gd name="connsiteX6" fmla="*/ 4483143 w 4483143"/>
              <a:gd name="connsiteY6" fmla="*/ 0 h 262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3143" h="2627267">
                <a:moveTo>
                  <a:pt x="0" y="2627267"/>
                </a:moveTo>
                <a:cubicBezTo>
                  <a:pt x="363179" y="2504593"/>
                  <a:pt x="493794" y="2528237"/>
                  <a:pt x="611668" y="2296690"/>
                </a:cubicBezTo>
                <a:cubicBezTo>
                  <a:pt x="729542" y="2065143"/>
                  <a:pt x="751842" y="1964435"/>
                  <a:pt x="898388" y="1654708"/>
                </a:cubicBezTo>
                <a:cubicBezTo>
                  <a:pt x="1073607" y="1423820"/>
                  <a:pt x="1131304" y="1910005"/>
                  <a:pt x="1481387" y="2105222"/>
                </a:cubicBezTo>
                <a:cubicBezTo>
                  <a:pt x="1841025" y="2244124"/>
                  <a:pt x="1945682" y="2316056"/>
                  <a:pt x="2415887" y="2015091"/>
                </a:cubicBezTo>
                <a:cubicBezTo>
                  <a:pt x="2886092" y="1714126"/>
                  <a:pt x="2889241" y="1055759"/>
                  <a:pt x="3213076" y="704893"/>
                </a:cubicBezTo>
                <a:cubicBezTo>
                  <a:pt x="3536911" y="354027"/>
                  <a:pt x="4483143" y="0"/>
                  <a:pt x="4483143" y="0"/>
                </a:cubicBezTo>
              </a:path>
            </a:pathLst>
          </a:cu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71"/>
          </a:p>
        </p:txBody>
      </p:sp>
      <p:sp>
        <p:nvSpPr>
          <p:cNvPr id="12" name="TextBox 11"/>
          <p:cNvSpPr txBox="1"/>
          <p:nvPr/>
        </p:nvSpPr>
        <p:spPr>
          <a:xfrm>
            <a:off x="6891460" y="2509167"/>
            <a:ext cx="747765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Trebuchet MS"/>
                <a:cs typeface="Trebuchet MS"/>
              </a:defRPr>
            </a:lvl1pPr>
          </a:lstStyle>
          <a:p>
            <a:r>
              <a:rPr lang="en-US" sz="1197" dirty="0"/>
              <a:t>Value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7325" y="3271948"/>
            <a:ext cx="1568592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Trebuchet MS"/>
                <a:cs typeface="Trebuchet MS"/>
              </a:defRPr>
            </a:lvl1pPr>
          </a:lstStyle>
          <a:p>
            <a:r>
              <a:rPr lang="en-US" sz="1197"/>
              <a:t>Cash Flow/EBITDA</a:t>
            </a:r>
            <a:endParaRPr lang="en-US" sz="1197" dirty="0"/>
          </a:p>
        </p:txBody>
      </p:sp>
      <p:sp>
        <p:nvSpPr>
          <p:cNvPr id="14" name="TextBox 13"/>
          <p:cNvSpPr txBox="1"/>
          <p:nvPr/>
        </p:nvSpPr>
        <p:spPr>
          <a:xfrm>
            <a:off x="6384100" y="4824082"/>
            <a:ext cx="701416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Trebuchet MS"/>
                <a:cs typeface="Trebuchet MS"/>
              </a:defRPr>
            </a:lvl1pPr>
          </a:lstStyle>
          <a:p>
            <a:r>
              <a:rPr lang="en-US" sz="1197" dirty="0"/>
              <a:t>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0541" y="5496775"/>
            <a:ext cx="1921940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Trebuchet MS"/>
                <a:cs typeface="Trebuchet MS"/>
              </a:defRPr>
            </a:lvl1pPr>
          </a:lstStyle>
          <a:p>
            <a:r>
              <a:rPr lang="en-US" sz="1197" dirty="0"/>
              <a:t>Harder to predict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694426" y="5494769"/>
            <a:ext cx="2808999" cy="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61634" y="4424507"/>
            <a:ext cx="0" cy="1086856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766056" y="2823262"/>
            <a:ext cx="753632" cy="1543169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1"/>
          </a:p>
        </p:txBody>
      </p:sp>
      <p:sp>
        <p:nvSpPr>
          <p:cNvPr id="19" name="TextBox 18"/>
          <p:cNvSpPr txBox="1"/>
          <p:nvPr/>
        </p:nvSpPr>
        <p:spPr>
          <a:xfrm>
            <a:off x="5371841" y="5514035"/>
            <a:ext cx="1844691" cy="27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latin typeface="Trebuchet MS"/>
                <a:cs typeface="Trebuchet MS"/>
              </a:defRPr>
            </a:lvl1pPr>
          </a:lstStyle>
          <a:p>
            <a:r>
              <a:rPr lang="en-US" sz="1197" dirty="0"/>
              <a:t>Easier to predict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314153" y="5495437"/>
            <a:ext cx="2055364" cy="0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380451" y="3553364"/>
            <a:ext cx="753632" cy="896033"/>
          </a:xfrm>
          <a:prstGeom prst="ellipse">
            <a:avLst/>
          </a:prstGeom>
          <a:noFill/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1"/>
          </a:p>
        </p:txBody>
      </p:sp>
      <p:cxnSp>
        <p:nvCxnSpPr>
          <p:cNvPr id="22" name="Straight Connector 21"/>
          <p:cNvCxnSpPr>
            <a:endCxn id="24" idx="1"/>
          </p:cNvCxnSpPr>
          <p:nvPr/>
        </p:nvCxnSpPr>
        <p:spPr>
          <a:xfrm>
            <a:off x="2263473" y="3462101"/>
            <a:ext cx="227345" cy="22248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76164" y="3007126"/>
            <a:ext cx="2408442" cy="46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97" dirty="0">
                <a:latin typeface="Trebuchet MS"/>
                <a:cs typeface="Trebuchet MS"/>
              </a:rPr>
              <a:t>First value inflexion: Successful field trial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709866" y="2799041"/>
            <a:ext cx="241728" cy="14028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03635" y="2409102"/>
            <a:ext cx="2785259" cy="46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97" dirty="0">
                <a:latin typeface="Trebuchet MS"/>
                <a:cs typeface="Trebuchet MS"/>
              </a:rPr>
              <a:t>Second value inflexion: Proven commerciality</a:t>
            </a:r>
          </a:p>
        </p:txBody>
      </p:sp>
    </p:spTree>
    <p:extLst>
      <p:ext uri="{BB962C8B-B14F-4D97-AF65-F5344CB8AC3E}">
        <p14:creationId xmlns:p14="http://schemas.microsoft.com/office/powerpoint/2010/main" val="151695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4413" y="1150660"/>
            <a:ext cx="7575511" cy="648724"/>
          </a:xfrm>
        </p:spPr>
        <p:txBody>
          <a:bodyPr>
            <a:normAutofit fontScale="90000"/>
          </a:bodyPr>
          <a:lstStyle/>
          <a:p>
            <a:r>
              <a:rPr lang="en-US" dirty="0"/>
              <a:t>Entrepreneurism in Oil &amp; Gas versus Silicon Valley</a:t>
            </a:r>
            <a:br>
              <a:rPr lang="en-US" dirty="0"/>
            </a:br>
            <a:r>
              <a:rPr lang="en-US" sz="2000" dirty="0"/>
              <a:t>** The Start-up Team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43737"/>
            <a:ext cx="9144000" cy="333970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404282">
            <a:off x="5457382" y="2722565"/>
            <a:ext cx="325651" cy="1195425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sp>
        <p:nvSpPr>
          <p:cNvPr id="7" name="Down Arrow 6"/>
          <p:cNvSpPr/>
          <p:nvPr/>
        </p:nvSpPr>
        <p:spPr>
          <a:xfrm rot="1994011">
            <a:off x="4853644" y="2701912"/>
            <a:ext cx="325651" cy="1226239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sp>
        <p:nvSpPr>
          <p:cNvPr id="8" name="Down Arrow 7"/>
          <p:cNvSpPr/>
          <p:nvPr/>
        </p:nvSpPr>
        <p:spPr>
          <a:xfrm rot="871056">
            <a:off x="6195713" y="2734811"/>
            <a:ext cx="325651" cy="1274538"/>
          </a:xfrm>
          <a:prstGeom prst="downArrow">
            <a:avLst>
              <a:gd name="adj1" fmla="val 44701"/>
              <a:gd name="adj2" fmla="val 50000"/>
            </a:avLst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sp>
        <p:nvSpPr>
          <p:cNvPr id="9" name="Down Arrow 8"/>
          <p:cNvSpPr/>
          <p:nvPr/>
        </p:nvSpPr>
        <p:spPr>
          <a:xfrm>
            <a:off x="3631440" y="2748559"/>
            <a:ext cx="325651" cy="1042082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sp>
        <p:nvSpPr>
          <p:cNvPr id="10" name="Down Arrow 9"/>
          <p:cNvSpPr/>
          <p:nvPr/>
        </p:nvSpPr>
        <p:spPr>
          <a:xfrm rot="20198824">
            <a:off x="2643234" y="2781274"/>
            <a:ext cx="325651" cy="1042082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sp>
        <p:nvSpPr>
          <p:cNvPr id="11" name="TextBox 10"/>
          <p:cNvSpPr txBox="1"/>
          <p:nvPr/>
        </p:nvSpPr>
        <p:spPr>
          <a:xfrm>
            <a:off x="5196160" y="2359444"/>
            <a:ext cx="1602460" cy="3340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71"/>
              <a:t>SPE Engineers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3650" y="2347673"/>
            <a:ext cx="687838" cy="3340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71"/>
              <a:t>MBA</a:t>
            </a:r>
            <a:endParaRPr lang="en-US" sz="1571" dirty="0"/>
          </a:p>
        </p:txBody>
      </p:sp>
      <p:sp>
        <p:nvSpPr>
          <p:cNvPr id="13" name="TextBox 12"/>
          <p:cNvSpPr txBox="1"/>
          <p:nvPr/>
        </p:nvSpPr>
        <p:spPr>
          <a:xfrm>
            <a:off x="634413" y="2221335"/>
            <a:ext cx="2478652" cy="5757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71"/>
              <a:t>Incubators: HTC </a:t>
            </a:r>
            <a:r>
              <a:rPr lang="en-US" sz="1571" dirty="0"/>
              <a:t>- Station Houston - Rice Alliance</a:t>
            </a:r>
          </a:p>
        </p:txBody>
      </p:sp>
    </p:spTree>
    <p:extLst>
      <p:ext uri="{BB962C8B-B14F-4D97-AF65-F5344CB8AC3E}">
        <p14:creationId xmlns:p14="http://schemas.microsoft.com/office/powerpoint/2010/main" val="18175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0220" y="1052426"/>
            <a:ext cx="7714657" cy="648724"/>
          </a:xfrm>
        </p:spPr>
        <p:txBody>
          <a:bodyPr>
            <a:normAutofit fontScale="90000"/>
          </a:bodyPr>
          <a:lstStyle/>
          <a:p>
            <a:r>
              <a:rPr lang="en-US" dirty="0"/>
              <a:t>Entrepreneurism in Oil &amp; Gas versus Silicon Valley</a:t>
            </a:r>
            <a:br>
              <a:rPr lang="en-US" dirty="0"/>
            </a:br>
            <a:r>
              <a:rPr lang="en-US" sz="2000" dirty="0"/>
              <a:t>** Funding Sources &amp; Competition</a:t>
            </a:r>
            <a:endParaRPr lang="en-US" sz="3100" dirty="0"/>
          </a:p>
        </p:txBody>
      </p:sp>
      <p:sp>
        <p:nvSpPr>
          <p:cNvPr id="5" name="TextBox 4"/>
          <p:cNvSpPr txBox="1"/>
          <p:nvPr/>
        </p:nvSpPr>
        <p:spPr>
          <a:xfrm>
            <a:off x="5070907" y="1932624"/>
            <a:ext cx="3089120" cy="5757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71" dirty="0"/>
              <a:t>Competitors &amp; Potential Acquirers: OFS companies &amp; lawyers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0220" y="1932624"/>
            <a:ext cx="2988715" cy="8175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71" dirty="0"/>
              <a:t>Investors: Angels/VC’s (HAN, Family offices, corporate VC’s, independent VC’s)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87" y="2962593"/>
            <a:ext cx="3256507" cy="182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06" y="2962593"/>
            <a:ext cx="3256507" cy="1823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20" y="4894326"/>
            <a:ext cx="3256507" cy="183449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20198824">
            <a:off x="1735656" y="2808989"/>
            <a:ext cx="325651" cy="748859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019" y="4901041"/>
            <a:ext cx="3249394" cy="1827784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 rot="20198824">
            <a:off x="7414212" y="2365467"/>
            <a:ext cx="325651" cy="748859"/>
          </a:xfrm>
          <a:prstGeom prst="downArrow">
            <a:avLst/>
          </a:prstGeom>
          <a:solidFill>
            <a:srgbClr val="FFFD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8156" tIns="39078" rIns="78156" bIns="390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1" dirty="0"/>
          </a:p>
        </p:txBody>
      </p:sp>
    </p:spTree>
    <p:extLst>
      <p:ext uri="{BB962C8B-B14F-4D97-AF65-F5344CB8AC3E}">
        <p14:creationId xmlns:p14="http://schemas.microsoft.com/office/powerpoint/2010/main" val="7281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8999" y="668572"/>
            <a:ext cx="7615266" cy="648724"/>
          </a:xfrm>
        </p:spPr>
        <p:txBody>
          <a:bodyPr>
            <a:normAutofit fontScale="90000"/>
          </a:bodyPr>
          <a:lstStyle/>
          <a:p>
            <a:r>
              <a:rPr lang="en-US" dirty="0"/>
              <a:t>Entrepreneurism in Oil &amp; Gas versus Silicon Valley</a:t>
            </a:r>
            <a:br>
              <a:rPr lang="en-US" dirty="0"/>
            </a:br>
            <a:r>
              <a:rPr lang="en-US" sz="2000" dirty="0">
                <a:cs typeface="Trebuchet MS" charset="0"/>
              </a:rPr>
              <a:t>** Lessons Learned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01971" y="1446876"/>
            <a:ext cx="540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1: Minimum Viable Product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Be very capital-efficient.  Get to cash flow breakeven as quickly as possible.  Don’t make “Engineering”, make “$$$”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595" y="4006609"/>
            <a:ext cx="3256507" cy="1834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595" y="1616274"/>
            <a:ext cx="3256507" cy="1823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972" y="5941640"/>
            <a:ext cx="540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>
                <a:latin typeface="+mj-lt"/>
              </a:rPr>
              <a:t>Episode </a:t>
            </a:r>
            <a:r>
              <a:rPr lang="en-US" sz="1600" dirty="0">
                <a:latin typeface="+mj-lt"/>
              </a:rPr>
              <a:t>17: Binding Arbitration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Your Intellectual Property strategy is very important – and sometimes being right doesn’t matter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539" y="5406046"/>
            <a:ext cx="5403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11: Bad Money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Pick your partners wisely – The Brisket Worthiness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539" y="4876236"/>
            <a:ext cx="5403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10: Runaway Devaluation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Sometimes valuation isn’t the most important consideration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9539" y="4154417"/>
            <a:ext cx="540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5: Signaling Risk</a:t>
            </a:r>
          </a:p>
          <a:p>
            <a:pPr marL="690765" lvl="1" indent="-244231">
              <a:buFont typeface="Arial" charset="0"/>
              <a:buChar char="•"/>
            </a:pPr>
            <a:r>
              <a:rPr lang="en-US" sz="1400" dirty="0">
                <a:latin typeface="+mj-lt"/>
              </a:rPr>
              <a:t>Be excellent and honest in your communications to the board and shareholders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539" y="3616229"/>
            <a:ext cx="5403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4: Fiduciary Duties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You are working for all existing shareholders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539" y="2898061"/>
            <a:ext cx="540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3: Articles of Incorporation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Choose your board members very wisely and prioritize excellent corporate governance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971" y="2183371"/>
            <a:ext cx="5403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077" indent="-293077">
              <a:buFont typeface="Wingdings" charset="2"/>
              <a:buChar char="q"/>
            </a:pPr>
            <a:r>
              <a:rPr lang="en-US" sz="1600" dirty="0">
                <a:latin typeface="+mj-lt"/>
              </a:rPr>
              <a:t>Episode 2: The Cap Table</a:t>
            </a:r>
          </a:p>
          <a:p>
            <a:pPr marL="739611" lvl="1" indent="-293077">
              <a:buFont typeface="Arial" charset="0"/>
              <a:buChar char="•"/>
            </a:pPr>
            <a:r>
              <a:rPr lang="en-US" sz="1400" dirty="0">
                <a:latin typeface="+mj-lt"/>
              </a:rPr>
              <a:t>Understand the capital structures very well – KISS methodology recommended</a:t>
            </a:r>
          </a:p>
        </p:txBody>
      </p:sp>
    </p:spTree>
    <p:extLst>
      <p:ext uri="{BB962C8B-B14F-4D97-AF65-F5344CB8AC3E}">
        <p14:creationId xmlns:p14="http://schemas.microsoft.com/office/powerpoint/2010/main" val="39748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6031" y="3074431"/>
            <a:ext cx="4522787" cy="1062038"/>
            <a:chOff x="396476" y="2616200"/>
            <a:chExt cx="4523186" cy="1062039"/>
          </a:xfrm>
        </p:grpSpPr>
        <p:sp>
          <p:nvSpPr>
            <p:cNvPr id="5" name="Rectangle 72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2616200"/>
              <a:ext cx="4091112" cy="1062038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Predicting the future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Rectangle 71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2616995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6031" y="4136469"/>
            <a:ext cx="4522787" cy="1062037"/>
            <a:chOff x="396476" y="3678238"/>
            <a:chExt cx="4523186" cy="1061244"/>
          </a:xfrm>
        </p:grpSpPr>
        <p:sp>
          <p:nvSpPr>
            <p:cNvPr id="8" name="Rectangle 74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3678238"/>
              <a:ext cx="4091112" cy="106045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Entrepreneurship in Oil &amp; Gas versus Silicon Valley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Rectangle 7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3678238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26031" y="5196919"/>
            <a:ext cx="4522787" cy="1062037"/>
            <a:chOff x="396476" y="4738688"/>
            <a:chExt cx="4523186" cy="1062038"/>
          </a:xfrm>
        </p:grpSpPr>
        <p:sp>
          <p:nvSpPr>
            <p:cNvPr id="11" name="Rectangle 76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4738688"/>
              <a:ext cx="4091112" cy="10620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Where are the opportunities and where are the inevitable surprises 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7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4739483"/>
              <a:ext cx="432075" cy="1061243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26031" y="2098119"/>
            <a:ext cx="4522788" cy="976312"/>
            <a:chOff x="396251" y="1639888"/>
            <a:chExt cx="4523412" cy="977105"/>
          </a:xfrm>
        </p:grpSpPr>
        <p:sp>
          <p:nvSpPr>
            <p:cNvPr id="15" name="Rectangle 7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348" y="1639888"/>
              <a:ext cx="4091315" cy="976312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Your belief system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6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251" y="1639888"/>
              <a:ext cx="432096" cy="977105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40" y="1845224"/>
            <a:ext cx="3225215" cy="4770630"/>
          </a:xfrm>
          <a:prstGeom prst="rect">
            <a:avLst/>
          </a:prstGeom>
          <a:ln w="63500">
            <a:solidFill>
              <a:srgbClr val="E46C0A"/>
            </a:solidFill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766787"/>
            <a:ext cx="7886700" cy="882551"/>
          </a:xfrm>
        </p:spPr>
        <p:txBody>
          <a:bodyPr anchor="ctr">
            <a:normAutofit/>
          </a:bodyPr>
          <a:lstStyle/>
          <a:p>
            <a:r>
              <a:rPr lang="en-GB" dirty="0"/>
              <a:t>Agenda:  Entrepreneurship in Oil and Gas</a:t>
            </a:r>
          </a:p>
        </p:txBody>
      </p:sp>
    </p:spTree>
    <p:extLst>
      <p:ext uri="{BB962C8B-B14F-4D97-AF65-F5344CB8AC3E}">
        <p14:creationId xmlns:p14="http://schemas.microsoft.com/office/powerpoint/2010/main" val="1401685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dirty="0"/>
              <a:t>Not a demand crisis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349" y="1669726"/>
            <a:ext cx="787400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Demand in 2016 will be 95.9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mbbls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/day a </a:t>
            </a:r>
            <a:r>
              <a:rPr lang="en-GB" sz="1800" b="1" dirty="0">
                <a:solidFill>
                  <a:schemeClr val="accent1"/>
                </a:solidFill>
                <a:latin typeface="Calibri Light" panose="020F0302020204030204"/>
              </a:rPr>
              <a:t>1.2 </a:t>
            </a:r>
            <a:r>
              <a:rPr lang="en-GB" sz="1800" b="1" dirty="0" err="1">
                <a:solidFill>
                  <a:schemeClr val="accent1"/>
                </a:solidFill>
                <a:latin typeface="Calibri Light" panose="020F0302020204030204"/>
              </a:rPr>
              <a:t>mbbls</a:t>
            </a:r>
            <a:r>
              <a:rPr lang="en-GB" sz="1800" b="1" dirty="0">
                <a:solidFill>
                  <a:schemeClr val="accent1"/>
                </a:solidFill>
                <a:latin typeface="Calibri Light" panose="020F0302020204030204"/>
              </a:rPr>
              <a:t>/day growth</a:t>
            </a: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/>
              </a:rPr>
              <a:t>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relative to 2015</a:t>
            </a:r>
          </a:p>
          <a:p>
            <a:pPr algn="ctr"/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/>
              </a:rPr>
              <a:t>Significant oilfield services and equipment activity needed to meet this demand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641350" y="2511189"/>
          <a:ext cx="7897813" cy="381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" y="6491940"/>
            <a:ext cx="7665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Source: BP</a:t>
            </a:r>
          </a:p>
        </p:txBody>
      </p:sp>
    </p:spTree>
    <p:extLst>
      <p:ext uri="{BB962C8B-B14F-4D97-AF65-F5344CB8AC3E}">
        <p14:creationId xmlns:p14="http://schemas.microsoft.com/office/powerpoint/2010/main" val="1568359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Agenda:  Entrepreneurship in Oil and Gas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6031" y="3074431"/>
            <a:ext cx="4522787" cy="1062038"/>
            <a:chOff x="396476" y="2616200"/>
            <a:chExt cx="4523186" cy="1062039"/>
          </a:xfrm>
        </p:grpSpPr>
        <p:sp>
          <p:nvSpPr>
            <p:cNvPr id="5" name="Rectangle 72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2616200"/>
              <a:ext cx="4091112" cy="1062038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Predicting the future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Rectangle 71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2616995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6031" y="4136469"/>
            <a:ext cx="4522787" cy="1062037"/>
            <a:chOff x="396476" y="3678238"/>
            <a:chExt cx="4523186" cy="1061244"/>
          </a:xfrm>
        </p:grpSpPr>
        <p:sp>
          <p:nvSpPr>
            <p:cNvPr id="8" name="Rectangle 74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3678238"/>
              <a:ext cx="4091112" cy="106045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Entrepreneurship in Oil &amp; Gas versus Silicon Valley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Rectangle 7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3678238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26031" y="5196919"/>
            <a:ext cx="4522787" cy="1062037"/>
            <a:chOff x="396476" y="4738688"/>
            <a:chExt cx="4523186" cy="1062038"/>
          </a:xfrm>
        </p:grpSpPr>
        <p:sp>
          <p:nvSpPr>
            <p:cNvPr id="11" name="Rectangle 76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4738688"/>
              <a:ext cx="4091112" cy="1062037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Where are the opportunities and where are the inevitable surprises 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7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4739483"/>
              <a:ext cx="432075" cy="1061243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26031" y="2098119"/>
            <a:ext cx="4522788" cy="976312"/>
            <a:chOff x="396251" y="1639888"/>
            <a:chExt cx="4523412" cy="977105"/>
          </a:xfrm>
        </p:grpSpPr>
        <p:sp>
          <p:nvSpPr>
            <p:cNvPr id="15" name="Rectangle 7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348" y="1639888"/>
              <a:ext cx="4091315" cy="976312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Your belief system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6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251" y="1639888"/>
              <a:ext cx="432096" cy="977105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40" y="1845224"/>
            <a:ext cx="3225215" cy="4770630"/>
          </a:xfrm>
          <a:prstGeom prst="rect">
            <a:avLst/>
          </a:prstGeom>
          <a:ln w="63500">
            <a:solidFill>
              <a:srgbClr val="E46C0A"/>
            </a:solidFill>
          </a:ln>
        </p:spPr>
      </p:pic>
    </p:spTree>
    <p:extLst>
      <p:ext uri="{BB962C8B-B14F-4D97-AF65-F5344CB8AC3E}">
        <p14:creationId xmlns:p14="http://schemas.microsoft.com/office/powerpoint/2010/main" val="318341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/>
          </p:nvPr>
        </p:nvGraphicFramePr>
        <p:xfrm>
          <a:off x="356536" y="1847728"/>
          <a:ext cx="8430928" cy="515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dirty="0">
                <a:solidFill>
                  <a:prstClr val="black">
                    <a:lumMod val="65000"/>
                    <a:lumOff val="35000"/>
                  </a:prstClr>
                </a:solidFill>
              </a:rPr>
              <a:t>Decline in existing production is significant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23094" y="1663062"/>
            <a:ext cx="789781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/>
                </a:solidFill>
                <a:latin typeface="Calibri Light" panose="020F0302020204030204"/>
              </a:rPr>
              <a:t>20-30 </a:t>
            </a:r>
            <a:r>
              <a:rPr lang="en-GB" sz="2000" dirty="0" err="1">
                <a:solidFill>
                  <a:schemeClr val="accent1"/>
                </a:solidFill>
                <a:latin typeface="Calibri Light" panose="020F0302020204030204"/>
              </a:rPr>
              <a:t>mbbls</a:t>
            </a:r>
            <a:r>
              <a:rPr lang="en-GB" sz="2000" dirty="0">
                <a:solidFill>
                  <a:schemeClr val="accent1"/>
                </a:solidFill>
                <a:latin typeface="Calibri Light" panose="020F0302020204030204"/>
              </a:rPr>
              <a:t>/day will have to be brought on production by 2020</a:t>
            </a:r>
          </a:p>
        </p:txBody>
      </p:sp>
    </p:spTree>
    <p:extLst>
      <p:ext uri="{BB962C8B-B14F-4D97-AF65-F5344CB8AC3E}">
        <p14:creationId xmlns:p14="http://schemas.microsoft.com/office/powerpoint/2010/main" val="120526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IN" dirty="0"/>
              <a:t>Current oil price not sustainable for OPEC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41350" y="2093468"/>
            <a:ext cx="78978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800" dirty="0">
                <a:solidFill>
                  <a:schemeClr val="accent1"/>
                </a:solidFill>
                <a:latin typeface="Calibri Light" panose="020F0302020204030204"/>
              </a:rPr>
              <a:t>OPEC Production, Break Even oil price and Fiscal deficit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641349" y="2476449"/>
          <a:ext cx="7897813" cy="40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959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8055" y="868017"/>
            <a:ext cx="7149293" cy="685800"/>
          </a:xfrm>
        </p:spPr>
        <p:txBody>
          <a:bodyPr>
            <a:normAutofit/>
          </a:bodyPr>
          <a:lstStyle/>
          <a:p>
            <a:r>
              <a:rPr lang="en-US" dirty="0"/>
              <a:t>The inevitable winners ……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59" y="2014514"/>
            <a:ext cx="4884595" cy="469238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506563">
            <a:off x="1065818" y="2227362"/>
            <a:ext cx="1167590" cy="629591"/>
          </a:xfrm>
          <a:prstGeom prst="rightArrow">
            <a:avLst/>
          </a:prstGeom>
          <a:pattFill prst="pct90">
            <a:fgClr>
              <a:srgbClr val="FF0000"/>
            </a:fgClr>
            <a:bgClr>
              <a:prstClr val="white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1" dirty="0"/>
          </a:p>
        </p:txBody>
      </p:sp>
    </p:spTree>
    <p:extLst>
      <p:ext uri="{BB962C8B-B14F-4D97-AF65-F5344CB8AC3E}">
        <p14:creationId xmlns:p14="http://schemas.microsoft.com/office/powerpoint/2010/main" val="71868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30003" y="551494"/>
            <a:ext cx="5072014" cy="685800"/>
          </a:xfrm>
        </p:spPr>
        <p:txBody>
          <a:bodyPr>
            <a:normAutofit/>
          </a:bodyPr>
          <a:lstStyle/>
          <a:p>
            <a:r>
              <a:rPr lang="en-US" dirty="0"/>
              <a:t>The inevitable winners ….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18422" y="1189197"/>
            <a:ext cx="6104964" cy="1053460"/>
          </a:xfrm>
          <a:prstGeom prst="rect">
            <a:avLst/>
          </a:prstGeom>
        </p:spPr>
        <p:txBody>
          <a:bodyPr vert="horz" lIns="89310" tIns="44654" rIns="89310" bIns="44654" rtlCol="0" anchor="ctr">
            <a:normAutofit/>
          </a:bodyPr>
          <a:lstStyle>
            <a:lvl1pPr algn="l" defTabSz="522446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735" dirty="0">
                <a:solidFill>
                  <a:srgbClr val="000000"/>
                </a:solidFill>
              </a:rPr>
              <a:t>The future is bright for natural gas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939" y="6343986"/>
            <a:ext cx="4569965" cy="276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97" dirty="0"/>
              <a:t>Source:  ExxonMobil’s 2016 The Outlook for Energy: A View to 2040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553" y="2194560"/>
            <a:ext cx="3092587" cy="4036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53" y="2194560"/>
            <a:ext cx="4753535" cy="39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6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06799" y="1116495"/>
            <a:ext cx="5050075" cy="685800"/>
          </a:xfrm>
        </p:spPr>
        <p:txBody>
          <a:bodyPr>
            <a:normAutofit/>
          </a:bodyPr>
          <a:lstStyle/>
          <a:p>
            <a:r>
              <a:rPr lang="en-US" dirty="0"/>
              <a:t>Key trends in the oilfield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6" y="2201907"/>
            <a:ext cx="8364822" cy="42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1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050708" y="5579492"/>
            <a:ext cx="6488456" cy="958319"/>
            <a:chOff x="1673090" y="5133605"/>
            <a:chExt cx="6488456" cy="720000"/>
          </a:xfrm>
        </p:grpSpPr>
        <p:sp>
          <p:nvSpPr>
            <p:cNvPr id="39" name="AutoShape 1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2100730" y="5133605"/>
              <a:ext cx="6060816" cy="720000"/>
            </a:xfrm>
            <a:prstGeom prst="homePlate">
              <a:avLst>
                <a:gd name="adj" fmla="val 48981"/>
              </a:avLst>
            </a:prstGeom>
            <a:solidFill>
              <a:schemeClr val="bg1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schemeClr val="bg2">
                  <a:lumMod val="90000"/>
                  <a:alpha val="65000"/>
                </a:schemeClr>
              </a:outerShdw>
            </a:effectLst>
          </p:spPr>
          <p:txBody>
            <a:bodyPr lIns="180000" tIns="0" rIns="144000" bIns="0" anchor="ctr"/>
            <a:lstStyle/>
            <a:p>
              <a:pPr lvl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Market is ripe for a strong alpha uptick.</a:t>
              </a:r>
              <a:endPara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40" name="Gruppieren 54"/>
            <p:cNvGrpSpPr>
              <a:grpSpLocks/>
            </p:cNvGrpSpPr>
            <p:nvPr/>
          </p:nvGrpSpPr>
          <p:grpSpPr bwMode="auto">
            <a:xfrm rot="16200000">
              <a:off x="1712805" y="5230015"/>
              <a:ext cx="448123" cy="527554"/>
              <a:chOff x="371413" y="1558496"/>
              <a:chExt cx="606560" cy="667980"/>
            </a:xfrm>
          </p:grpSpPr>
          <p:sp>
            <p:nvSpPr>
              <p:cNvPr id="41" name="Ellipse 48"/>
              <p:cNvSpPr>
                <a:spLocks noChangeArrowheads="1"/>
              </p:cNvSpPr>
              <p:nvPr/>
            </p:nvSpPr>
            <p:spPr bwMode="gray">
              <a:xfrm>
                <a:off x="371919" y="1619435"/>
                <a:ext cx="606054" cy="6060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2" name="Ellipse 49"/>
              <p:cNvSpPr/>
              <p:nvPr/>
            </p:nvSpPr>
            <p:spPr bwMode="gray">
              <a:xfrm>
                <a:off x="452618" y="1558496"/>
                <a:ext cx="486915" cy="606247"/>
              </a:xfrm>
              <a:prstGeom prst="ellipse">
                <a:avLst/>
              </a:prstGeom>
              <a:solidFill>
                <a:schemeClr val="accent1"/>
              </a:soli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vert" lIns="0" tIns="0" rIns="0" bIns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bg1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5</a:t>
                </a:r>
              </a:p>
            </p:txBody>
          </p:sp>
          <p:sp>
            <p:nvSpPr>
              <p:cNvPr id="43" name="Halbbogen 50"/>
              <p:cNvSpPr/>
              <p:nvPr/>
            </p:nvSpPr>
            <p:spPr bwMode="gray">
              <a:xfrm rot="10800000">
                <a:off x="371413" y="1619436"/>
                <a:ext cx="605954" cy="607040"/>
              </a:xfrm>
              <a:prstGeom prst="blockArc">
                <a:avLst>
                  <a:gd name="adj1" fmla="val 12359512"/>
                  <a:gd name="adj2" fmla="val 19813861"/>
                  <a:gd name="adj3" fmla="val 0"/>
                </a:avLst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Conclusion </a:t>
            </a:r>
            <a:endParaRPr lang="en-GB" dirty="0"/>
          </a:p>
        </p:txBody>
      </p:sp>
      <p:grpSp>
        <p:nvGrpSpPr>
          <p:cNvPr id="46" name="Group 45"/>
          <p:cNvGrpSpPr/>
          <p:nvPr/>
        </p:nvGrpSpPr>
        <p:grpSpPr>
          <a:xfrm>
            <a:off x="644489" y="1656798"/>
            <a:ext cx="6578215" cy="719999"/>
            <a:chOff x="535305" y="2113644"/>
            <a:chExt cx="6578215" cy="491768"/>
          </a:xfrm>
        </p:grpSpPr>
        <p:sp>
          <p:nvSpPr>
            <p:cNvPr id="5" name="AutoShape 12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976245" y="2113644"/>
              <a:ext cx="6137275" cy="491768"/>
            </a:xfrm>
            <a:prstGeom prst="homePlate">
              <a:avLst>
                <a:gd name="adj" fmla="val 48981"/>
              </a:avLst>
            </a:prstGeom>
            <a:solidFill>
              <a:schemeClr val="bg1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schemeClr val="bg2">
                  <a:lumMod val="90000"/>
                  <a:alpha val="65000"/>
                </a:schemeClr>
              </a:outerShdw>
            </a:effectLst>
          </p:spPr>
          <p:txBody>
            <a:bodyPr lIns="216000" tIns="0" rIns="144000" bIns="0" anchor="ctr"/>
            <a:lstStyle/>
            <a:p>
              <a:pPr lvl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Rumors of the oil industry´s death are greatly exaggerated</a:t>
              </a:r>
              <a:endPara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6" name="Gruppieren 54"/>
            <p:cNvGrpSpPr>
              <a:grpSpLocks/>
            </p:cNvGrpSpPr>
            <p:nvPr/>
          </p:nvGrpSpPr>
          <p:grpSpPr bwMode="auto">
            <a:xfrm rot="16200000">
              <a:off x="634518" y="2057542"/>
              <a:ext cx="405538" cy="603963"/>
              <a:chOff x="465225" y="1533144"/>
              <a:chExt cx="604763" cy="764796"/>
            </a:xfrm>
          </p:grpSpPr>
          <p:sp>
            <p:nvSpPr>
              <p:cNvPr id="7" name="Ellipse 40"/>
              <p:cNvSpPr>
                <a:spLocks noChangeArrowheads="1"/>
              </p:cNvSpPr>
              <p:nvPr/>
            </p:nvSpPr>
            <p:spPr bwMode="gray">
              <a:xfrm>
                <a:off x="509268" y="1659725"/>
                <a:ext cx="513349" cy="63821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8" name="Ellipse 41"/>
              <p:cNvSpPr/>
              <p:nvPr/>
            </p:nvSpPr>
            <p:spPr bwMode="gray">
              <a:xfrm>
                <a:off x="524609" y="1533144"/>
                <a:ext cx="485999" cy="606304"/>
              </a:xfrm>
              <a:prstGeom prst="ellipse">
                <a:avLst/>
              </a:prstGeom>
              <a:solidFill>
                <a:schemeClr val="accent6"/>
              </a:soli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vert" lIns="0" tIns="0" rIns="0" bIns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bg1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1</a:t>
                </a:r>
              </a:p>
            </p:txBody>
          </p:sp>
          <p:sp>
            <p:nvSpPr>
              <p:cNvPr id="9" name="Halbbogen 42"/>
              <p:cNvSpPr/>
              <p:nvPr/>
            </p:nvSpPr>
            <p:spPr bwMode="gray">
              <a:xfrm rot="10800000">
                <a:off x="465225" y="1619434"/>
                <a:ext cx="604763" cy="605083"/>
              </a:xfrm>
              <a:prstGeom prst="blockArc">
                <a:avLst>
                  <a:gd name="adj1" fmla="val 12579363"/>
                  <a:gd name="adj2" fmla="val 19837495"/>
                  <a:gd name="adj3" fmla="val 0"/>
                </a:avLst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922260" y="2473099"/>
            <a:ext cx="6571340" cy="958320"/>
            <a:chOff x="922260" y="2944511"/>
            <a:chExt cx="6571340" cy="654545"/>
          </a:xfrm>
        </p:grpSpPr>
        <p:sp>
          <p:nvSpPr>
            <p:cNvPr id="12" name="AutoShape 1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1357912" y="2944511"/>
              <a:ext cx="6135688" cy="654545"/>
            </a:xfrm>
            <a:prstGeom prst="homePlate">
              <a:avLst>
                <a:gd name="adj" fmla="val 48981"/>
              </a:avLst>
            </a:prstGeom>
            <a:solidFill>
              <a:schemeClr val="bg1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schemeClr val="bg2">
                  <a:lumMod val="90000"/>
                  <a:alpha val="65000"/>
                </a:schemeClr>
              </a:outerShdw>
            </a:effectLst>
          </p:spPr>
          <p:txBody>
            <a:bodyPr lIns="216000" tIns="0" rIns="144000" bIns="0" anchor="ctr"/>
            <a:lstStyle/>
            <a:p>
              <a:pPr lvl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The boom years since 2000 have made the industry complacent - technology that reduce cost, reduce risk and improves productivity are key. </a:t>
              </a:r>
              <a:endPara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13" name="Gruppieren 54"/>
            <p:cNvGrpSpPr>
              <a:grpSpLocks/>
            </p:cNvGrpSpPr>
            <p:nvPr/>
          </p:nvGrpSpPr>
          <p:grpSpPr bwMode="auto">
            <a:xfrm rot="16200000">
              <a:off x="989302" y="3001546"/>
              <a:ext cx="407647" cy="541731"/>
              <a:chOff x="370057" y="1539504"/>
              <a:chExt cx="607916" cy="685985"/>
            </a:xfrm>
          </p:grpSpPr>
          <p:sp>
            <p:nvSpPr>
              <p:cNvPr id="14" name="Ellipse 44"/>
              <p:cNvSpPr>
                <a:spLocks noChangeArrowheads="1"/>
              </p:cNvSpPr>
              <p:nvPr/>
            </p:nvSpPr>
            <p:spPr bwMode="gray">
              <a:xfrm>
                <a:off x="371919" y="1619435"/>
                <a:ext cx="606054" cy="6060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" name="Ellipse 45"/>
              <p:cNvSpPr/>
              <p:nvPr/>
            </p:nvSpPr>
            <p:spPr bwMode="gray">
              <a:xfrm>
                <a:off x="452617" y="1539504"/>
                <a:ext cx="486000" cy="606296"/>
              </a:xfrm>
              <a:prstGeom prst="ellipse">
                <a:avLst/>
              </a:prstGeom>
              <a:solidFill>
                <a:schemeClr val="accent5"/>
              </a:soli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vert" lIns="0" tIns="0" rIns="0" bIns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bg1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2</a:t>
                </a:r>
              </a:p>
            </p:txBody>
          </p:sp>
          <p:sp>
            <p:nvSpPr>
              <p:cNvPr id="16" name="Halbbogen 46"/>
              <p:cNvSpPr/>
              <p:nvPr/>
            </p:nvSpPr>
            <p:spPr bwMode="gray">
              <a:xfrm rot="10800000">
                <a:off x="370057" y="1619436"/>
                <a:ext cx="600459" cy="601057"/>
              </a:xfrm>
              <a:prstGeom prst="blockArc">
                <a:avLst>
                  <a:gd name="adj1" fmla="val 12505083"/>
                  <a:gd name="adj2" fmla="val 19883736"/>
                  <a:gd name="adj3" fmla="val 310"/>
                </a:avLst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279618" y="3550478"/>
            <a:ext cx="6576982" cy="828001"/>
            <a:chOff x="1279618" y="3780969"/>
            <a:chExt cx="6576982" cy="565534"/>
          </a:xfrm>
        </p:grpSpPr>
        <p:sp>
          <p:nvSpPr>
            <p:cNvPr id="19" name="AutoShape 14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1719325" y="3780969"/>
              <a:ext cx="6137275" cy="565534"/>
            </a:xfrm>
            <a:prstGeom prst="homePlate">
              <a:avLst>
                <a:gd name="adj" fmla="val 48981"/>
              </a:avLst>
            </a:prstGeom>
            <a:solidFill>
              <a:schemeClr val="bg1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schemeClr val="bg2">
                  <a:lumMod val="90000"/>
                  <a:alpha val="65000"/>
                </a:schemeClr>
              </a:outerShdw>
            </a:effectLst>
          </p:spPr>
          <p:txBody>
            <a:bodyPr lIns="216000" tIns="0" rIns="144000" bIns="0" anchor="ctr"/>
            <a:lstStyle/>
            <a:p>
              <a:pPr lvl="0"/>
              <a:r>
                <a:rPr lang="en-I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Funding sources are shrinking in the current environment</a:t>
              </a:r>
            </a:p>
          </p:txBody>
        </p:sp>
        <p:grpSp>
          <p:nvGrpSpPr>
            <p:cNvPr id="20" name="Gruppieren 54"/>
            <p:cNvGrpSpPr>
              <a:grpSpLocks/>
            </p:cNvGrpSpPr>
            <p:nvPr/>
          </p:nvGrpSpPr>
          <p:grpSpPr bwMode="auto">
            <a:xfrm rot="16200000">
              <a:off x="1346695" y="3793137"/>
              <a:ext cx="407044" cy="541198"/>
              <a:chOff x="438186" y="1541216"/>
              <a:chExt cx="606054" cy="685257"/>
            </a:xfrm>
          </p:grpSpPr>
          <p:sp>
            <p:nvSpPr>
              <p:cNvPr id="21" name="Ellipse 48"/>
              <p:cNvSpPr>
                <a:spLocks noChangeArrowheads="1"/>
              </p:cNvSpPr>
              <p:nvPr/>
            </p:nvSpPr>
            <p:spPr bwMode="gray">
              <a:xfrm>
                <a:off x="438186" y="1619435"/>
                <a:ext cx="606054" cy="6060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2" name="Ellipse 49"/>
              <p:cNvSpPr/>
              <p:nvPr/>
            </p:nvSpPr>
            <p:spPr bwMode="gray">
              <a:xfrm>
                <a:off x="498212" y="1541216"/>
                <a:ext cx="486000" cy="606247"/>
              </a:xfrm>
              <a:prstGeom prst="ellipse">
                <a:avLst/>
              </a:prstGeom>
              <a:solidFill>
                <a:schemeClr val="accent3"/>
              </a:soli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vert" lIns="0" tIns="0" rIns="0" bIns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bg1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3</a:t>
                </a:r>
              </a:p>
            </p:txBody>
          </p:sp>
          <p:sp>
            <p:nvSpPr>
              <p:cNvPr id="23" name="Halbbogen 50"/>
              <p:cNvSpPr/>
              <p:nvPr/>
            </p:nvSpPr>
            <p:spPr bwMode="gray">
              <a:xfrm rot="10800000">
                <a:off x="438235" y="1619434"/>
                <a:ext cx="605954" cy="607039"/>
              </a:xfrm>
              <a:prstGeom prst="blockArc">
                <a:avLst>
                  <a:gd name="adj1" fmla="val 12530074"/>
                  <a:gd name="adj2" fmla="val 19806407"/>
                  <a:gd name="adj3" fmla="val 0"/>
                </a:avLst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671197" y="4505796"/>
            <a:ext cx="6563326" cy="958319"/>
            <a:chOff x="1673090" y="5133605"/>
            <a:chExt cx="6563326" cy="720000"/>
          </a:xfrm>
        </p:grpSpPr>
        <p:sp>
          <p:nvSpPr>
            <p:cNvPr id="25" name="AutoShape 1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2100729" y="5133605"/>
              <a:ext cx="6135687" cy="720000"/>
            </a:xfrm>
            <a:prstGeom prst="homePlate">
              <a:avLst>
                <a:gd name="adj" fmla="val 48981"/>
              </a:avLst>
            </a:prstGeom>
            <a:solidFill>
              <a:schemeClr val="bg1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38100" dist="38100" dir="2700000" algn="tl" rotWithShape="0">
                <a:schemeClr val="bg2">
                  <a:lumMod val="90000"/>
                  <a:alpha val="65000"/>
                </a:schemeClr>
              </a:outerShdw>
            </a:effectLst>
          </p:spPr>
          <p:txBody>
            <a:bodyPr lIns="216000" tIns="0" rIns="72000" bIns="0" anchor="ctr"/>
            <a:lstStyle/>
            <a:p>
              <a:pPr lvl="0"/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Companies that can effectively articulate their economic value proposition will get market adoption and attract investment $$$</a:t>
              </a:r>
              <a:endPara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grpSp>
          <p:nvGrpSpPr>
            <p:cNvPr id="30" name="Gruppieren 54"/>
            <p:cNvGrpSpPr>
              <a:grpSpLocks/>
            </p:cNvGrpSpPr>
            <p:nvPr/>
          </p:nvGrpSpPr>
          <p:grpSpPr bwMode="auto">
            <a:xfrm rot="16200000">
              <a:off x="1712805" y="5230015"/>
              <a:ext cx="448123" cy="527554"/>
              <a:chOff x="371413" y="1558496"/>
              <a:chExt cx="606560" cy="667980"/>
            </a:xfrm>
          </p:grpSpPr>
          <p:sp>
            <p:nvSpPr>
              <p:cNvPr id="31" name="Ellipse 48"/>
              <p:cNvSpPr>
                <a:spLocks noChangeArrowheads="1"/>
              </p:cNvSpPr>
              <p:nvPr/>
            </p:nvSpPr>
            <p:spPr bwMode="gray">
              <a:xfrm>
                <a:off x="371919" y="1619435"/>
                <a:ext cx="606054" cy="60605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Ellipse 49"/>
              <p:cNvSpPr/>
              <p:nvPr/>
            </p:nvSpPr>
            <p:spPr bwMode="gray">
              <a:xfrm>
                <a:off x="452618" y="1558496"/>
                <a:ext cx="486000" cy="606247"/>
              </a:xfrm>
              <a:prstGeom prst="ellipse">
                <a:avLst/>
              </a:prstGeom>
              <a:solidFill>
                <a:schemeClr val="accent2"/>
              </a:solidFill>
              <a:ln w="12700">
                <a:noFill/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vert" lIns="0" tIns="0" rIns="0" bIns="0" anchor="ctr"/>
              <a:lstStyle/>
              <a:p>
                <a:pPr algn="ctr">
                  <a:defRPr/>
                </a:pPr>
                <a:r>
                  <a:rPr lang="en-US" b="1" dirty="0">
                    <a:solidFill>
                      <a:schemeClr val="bg1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4</a:t>
                </a:r>
              </a:p>
            </p:txBody>
          </p:sp>
          <p:sp>
            <p:nvSpPr>
              <p:cNvPr id="33" name="Halbbogen 50"/>
              <p:cNvSpPr/>
              <p:nvPr/>
            </p:nvSpPr>
            <p:spPr bwMode="gray">
              <a:xfrm rot="10800000">
                <a:off x="371413" y="1619436"/>
                <a:ext cx="605954" cy="607040"/>
              </a:xfrm>
              <a:prstGeom prst="blockArc">
                <a:avLst>
                  <a:gd name="adj1" fmla="val 12439168"/>
                  <a:gd name="adj2" fmla="val 19645707"/>
                  <a:gd name="adj3" fmla="val 513"/>
                </a:avLst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31350" y="1028025"/>
            <a:ext cx="5201223" cy="685800"/>
          </a:xfrm>
        </p:spPr>
        <p:txBody>
          <a:bodyPr>
            <a:normAutofit/>
          </a:bodyPr>
          <a:lstStyle/>
          <a:p>
            <a:r>
              <a:rPr lang="en-US" dirty="0"/>
              <a:t>What drives your beliefs?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50" y="2369522"/>
            <a:ext cx="8545164" cy="3569979"/>
          </a:xfrm>
          <a:prstGeom prst="rect">
            <a:avLst/>
          </a:prstGeom>
        </p:spPr>
      </p:pic>
      <p:sp>
        <p:nvSpPr>
          <p:cNvPr id="8" name="4-Point Star 7"/>
          <p:cNvSpPr/>
          <p:nvPr/>
        </p:nvSpPr>
        <p:spPr>
          <a:xfrm>
            <a:off x="3739140" y="5950466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826812" y="6301353"/>
            <a:ext cx="109640" cy="109651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0" name="4-Point Star 9"/>
          <p:cNvSpPr/>
          <p:nvPr/>
        </p:nvSpPr>
        <p:spPr>
          <a:xfrm>
            <a:off x="2564681" y="5203518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4621" y="5280271"/>
            <a:ext cx="1039067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Argentina</a:t>
            </a:r>
          </a:p>
        </p:txBody>
      </p:sp>
      <p:sp>
        <p:nvSpPr>
          <p:cNvPr id="12" name="4-Point Star 11"/>
          <p:cNvSpPr/>
          <p:nvPr/>
        </p:nvSpPr>
        <p:spPr>
          <a:xfrm>
            <a:off x="2509864" y="4052181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4621" y="3874613"/>
            <a:ext cx="1079334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Venezuela</a:t>
            </a:r>
          </a:p>
        </p:txBody>
      </p:sp>
      <p:sp>
        <p:nvSpPr>
          <p:cNvPr id="14" name="4-Point Star 13"/>
          <p:cNvSpPr/>
          <p:nvPr/>
        </p:nvSpPr>
        <p:spPr>
          <a:xfrm>
            <a:off x="2213835" y="4424996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2361" y="4389973"/>
            <a:ext cx="577979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Peru</a:t>
            </a:r>
          </a:p>
        </p:txBody>
      </p:sp>
      <p:sp>
        <p:nvSpPr>
          <p:cNvPr id="16" name="4-Point Star 15"/>
          <p:cNvSpPr/>
          <p:nvPr/>
        </p:nvSpPr>
        <p:spPr>
          <a:xfrm>
            <a:off x="1786238" y="3394274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5128" y="3280374"/>
            <a:ext cx="551754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U.S.</a:t>
            </a:r>
          </a:p>
        </p:txBody>
      </p:sp>
      <p:sp>
        <p:nvSpPr>
          <p:cNvPr id="18" name="4-Point Star 17"/>
          <p:cNvSpPr/>
          <p:nvPr/>
        </p:nvSpPr>
        <p:spPr>
          <a:xfrm>
            <a:off x="4046133" y="3006242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1273" y="2958128"/>
            <a:ext cx="87716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England</a:t>
            </a:r>
          </a:p>
        </p:txBody>
      </p:sp>
      <p:sp>
        <p:nvSpPr>
          <p:cNvPr id="20" name="4-Point Star 19"/>
          <p:cNvSpPr/>
          <p:nvPr/>
        </p:nvSpPr>
        <p:spPr>
          <a:xfrm>
            <a:off x="4221558" y="4063146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406" y="4201728"/>
            <a:ext cx="81144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Nigeria</a:t>
            </a:r>
          </a:p>
        </p:txBody>
      </p:sp>
      <p:sp>
        <p:nvSpPr>
          <p:cNvPr id="22" name="4-Point Star 21"/>
          <p:cNvSpPr/>
          <p:nvPr/>
        </p:nvSpPr>
        <p:spPr>
          <a:xfrm>
            <a:off x="5053516" y="4602565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59596" y="4761137"/>
            <a:ext cx="128272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Mozambique</a:t>
            </a:r>
          </a:p>
        </p:txBody>
      </p:sp>
      <p:sp>
        <p:nvSpPr>
          <p:cNvPr id="24" name="4-Point Star 23"/>
          <p:cNvSpPr/>
          <p:nvPr/>
        </p:nvSpPr>
        <p:spPr>
          <a:xfrm>
            <a:off x="5481112" y="3646472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7864" y="3455298"/>
            <a:ext cx="752129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U.A.E.</a:t>
            </a:r>
          </a:p>
        </p:txBody>
      </p:sp>
      <p:sp>
        <p:nvSpPr>
          <p:cNvPr id="26" name="4-Point Star 25"/>
          <p:cNvSpPr/>
          <p:nvPr/>
        </p:nvSpPr>
        <p:spPr>
          <a:xfrm>
            <a:off x="5492082" y="3263407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91249" y="3039138"/>
            <a:ext cx="136146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Turkmenistan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6774429" y="4163958"/>
            <a:ext cx="263136" cy="252197"/>
          </a:xfrm>
          <a:prstGeom prst="star4">
            <a:avLst/>
          </a:prstGeom>
          <a:solidFill>
            <a:srgbClr val="015D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72839" y="4201728"/>
            <a:ext cx="1047082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Singapore</a:t>
            </a:r>
          </a:p>
        </p:txBody>
      </p:sp>
      <p:sp>
        <p:nvSpPr>
          <p:cNvPr id="30" name="Oval 29"/>
          <p:cNvSpPr/>
          <p:nvPr/>
        </p:nvSpPr>
        <p:spPr>
          <a:xfrm>
            <a:off x="2553717" y="4742989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9730" y="4756075"/>
            <a:ext cx="772969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Bolivia</a:t>
            </a:r>
          </a:p>
        </p:txBody>
      </p:sp>
      <p:sp>
        <p:nvSpPr>
          <p:cNvPr id="32" name="Oval 31"/>
          <p:cNvSpPr/>
          <p:nvPr/>
        </p:nvSpPr>
        <p:spPr>
          <a:xfrm>
            <a:off x="2990982" y="4599117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18183" y="4639909"/>
            <a:ext cx="68480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Brazil</a:t>
            </a:r>
          </a:p>
        </p:txBody>
      </p:sp>
      <p:sp>
        <p:nvSpPr>
          <p:cNvPr id="34" name="Oval 33"/>
          <p:cNvSpPr/>
          <p:nvPr/>
        </p:nvSpPr>
        <p:spPr>
          <a:xfrm>
            <a:off x="1728759" y="3753467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3877" y="3786363"/>
            <a:ext cx="79060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Mexico</a:t>
            </a:r>
          </a:p>
        </p:txBody>
      </p:sp>
      <p:sp>
        <p:nvSpPr>
          <p:cNvPr id="36" name="Oval 35"/>
          <p:cNvSpPr/>
          <p:nvPr/>
        </p:nvSpPr>
        <p:spPr>
          <a:xfrm>
            <a:off x="1628767" y="3094227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00432" y="2806806"/>
            <a:ext cx="83388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Canada</a:t>
            </a:r>
          </a:p>
        </p:txBody>
      </p:sp>
      <p:sp>
        <p:nvSpPr>
          <p:cNvPr id="38" name="Oval 37"/>
          <p:cNvSpPr/>
          <p:nvPr/>
        </p:nvSpPr>
        <p:spPr>
          <a:xfrm>
            <a:off x="4368561" y="2862633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6298" y="2563188"/>
            <a:ext cx="84350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Norway</a:t>
            </a:r>
          </a:p>
        </p:txBody>
      </p:sp>
      <p:sp>
        <p:nvSpPr>
          <p:cNvPr id="40" name="Oval 39"/>
          <p:cNvSpPr/>
          <p:nvPr/>
        </p:nvSpPr>
        <p:spPr>
          <a:xfrm>
            <a:off x="4707145" y="3332817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03563" y="3018140"/>
            <a:ext cx="841897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Albania</a:t>
            </a:r>
          </a:p>
        </p:txBody>
      </p:sp>
      <p:sp>
        <p:nvSpPr>
          <p:cNvPr id="42" name="Oval 41"/>
          <p:cNvSpPr/>
          <p:nvPr/>
        </p:nvSpPr>
        <p:spPr>
          <a:xfrm>
            <a:off x="4015073" y="3550800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0118" y="3574718"/>
            <a:ext cx="914033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Morocco</a:t>
            </a:r>
          </a:p>
        </p:txBody>
      </p:sp>
      <p:sp>
        <p:nvSpPr>
          <p:cNvPr id="44" name="Oval 43"/>
          <p:cNvSpPr/>
          <p:nvPr/>
        </p:nvSpPr>
        <p:spPr>
          <a:xfrm>
            <a:off x="7638586" y="4893857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65481" y="4916356"/>
            <a:ext cx="96693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Australia</a:t>
            </a:r>
          </a:p>
        </p:txBody>
      </p:sp>
      <p:sp>
        <p:nvSpPr>
          <p:cNvPr id="46" name="Oval 45"/>
          <p:cNvSpPr/>
          <p:nvPr/>
        </p:nvSpPr>
        <p:spPr>
          <a:xfrm>
            <a:off x="6189969" y="3785040"/>
            <a:ext cx="99940" cy="94905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44791" y="3621035"/>
            <a:ext cx="617477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dirty="0">
                <a:latin typeface="Trebuchet MS"/>
                <a:cs typeface="Trebuchet MS"/>
              </a:rPr>
              <a:t>India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78769" y="5871584"/>
            <a:ext cx="707245" cy="355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9" dirty="0">
                <a:latin typeface="Trebuchet MS"/>
                <a:cs typeface="Trebuchet MS"/>
              </a:rPr>
              <a:t>Lived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88420" y="6146517"/>
            <a:ext cx="2229841" cy="355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9" dirty="0">
                <a:latin typeface="Trebuchet MS"/>
                <a:cs typeface="Trebuchet MS"/>
              </a:rPr>
              <a:t>Worked for 2+ weeks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676297" y="5904480"/>
            <a:ext cx="2606735" cy="630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9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744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1138" y="1117035"/>
            <a:ext cx="4777172" cy="685800"/>
          </a:xfrm>
        </p:spPr>
        <p:txBody>
          <a:bodyPr>
            <a:normAutofit/>
          </a:bodyPr>
          <a:lstStyle/>
          <a:p>
            <a:r>
              <a:rPr lang="en-US" dirty="0"/>
              <a:t>What drives your beliefs?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21" y="2393674"/>
            <a:ext cx="5032489" cy="400352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49" y="2517607"/>
            <a:ext cx="2116729" cy="28005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7706" y="5405926"/>
            <a:ext cx="1829347" cy="5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7" dirty="0">
                <a:latin typeface="Trebuchet MS"/>
                <a:cs typeface="Trebuchet MS"/>
              </a:rPr>
              <a:t>Engineer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3619" y="3128323"/>
            <a:ext cx="4715207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8" b="1" dirty="0">
                <a:latin typeface="Trebuchet MS"/>
                <a:cs typeface="Trebuchet MS"/>
              </a:rPr>
              <a:t>2 + 2 = 4.00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23" r="16799" b="9790"/>
          <a:stretch/>
        </p:blipFill>
        <p:spPr>
          <a:xfrm>
            <a:off x="573412" y="2952910"/>
            <a:ext cx="3237125" cy="1830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21147" y="4881147"/>
            <a:ext cx="1829347" cy="5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7" dirty="0">
                <a:latin typeface="Trebuchet MS"/>
                <a:cs typeface="Trebuchet MS"/>
              </a:rPr>
              <a:t>Geologist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1681" y="3128323"/>
            <a:ext cx="5296297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8" b="1" dirty="0">
                <a:latin typeface="Trebuchet MS"/>
                <a:cs typeface="Trebuchet MS"/>
              </a:rPr>
              <a:t>2 + 2 = 3 &lt; x &lt;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45" y="2393674"/>
            <a:ext cx="1943049" cy="29525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3413" y="5374064"/>
            <a:ext cx="2722572" cy="565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77" dirty="0">
                <a:latin typeface="Trebuchet MS"/>
                <a:cs typeface="Trebuchet MS"/>
              </a:rPr>
              <a:t>Geophysicist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8892" y="3099409"/>
            <a:ext cx="4386921" cy="88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28" b="1" dirty="0">
                <a:latin typeface="Trebuchet MS"/>
                <a:cs typeface="Trebuchet MS"/>
              </a:rPr>
              <a:t>2 + 2 = ..?</a:t>
            </a:r>
          </a:p>
        </p:txBody>
      </p:sp>
    </p:spTree>
    <p:extLst>
      <p:ext uri="{BB962C8B-B14F-4D97-AF65-F5344CB8AC3E}">
        <p14:creationId xmlns:p14="http://schemas.microsoft.com/office/powerpoint/2010/main" val="16646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67584" y="1335156"/>
            <a:ext cx="5549093" cy="685800"/>
          </a:xfrm>
        </p:spPr>
        <p:txBody>
          <a:bodyPr>
            <a:normAutofit/>
          </a:bodyPr>
          <a:lstStyle/>
          <a:p>
            <a:r>
              <a:rPr lang="en-US" dirty="0"/>
              <a:t>What future do you believe in?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40" y="2934391"/>
            <a:ext cx="2304654" cy="29681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9441" y="2481716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1999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3976" y="2487182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2003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39" y="2928926"/>
            <a:ext cx="2304654" cy="2973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306" y="2928926"/>
            <a:ext cx="2304654" cy="29790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98135" y="2481716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0594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67584" y="1335156"/>
            <a:ext cx="5549093" cy="685800"/>
          </a:xfrm>
        </p:spPr>
        <p:txBody>
          <a:bodyPr>
            <a:normAutofit/>
          </a:bodyPr>
          <a:lstStyle/>
          <a:p>
            <a:r>
              <a:rPr lang="en-US" dirty="0"/>
              <a:t>What future do you believe in?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9380" y="2312750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3915" y="2318216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2015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8074" y="2312750"/>
            <a:ext cx="825867" cy="460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3" dirty="0">
                <a:latin typeface="Trebuchet MS"/>
                <a:cs typeface="Trebuchet MS"/>
              </a:rPr>
              <a:t>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356" y="2765426"/>
            <a:ext cx="2339062" cy="30758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545" y="2765425"/>
            <a:ext cx="2305085" cy="30311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35" y="2765426"/>
            <a:ext cx="2305085" cy="3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26031" y="3074431"/>
            <a:ext cx="4522787" cy="1062038"/>
            <a:chOff x="396476" y="2616200"/>
            <a:chExt cx="4523186" cy="1062039"/>
          </a:xfrm>
        </p:grpSpPr>
        <p:sp>
          <p:nvSpPr>
            <p:cNvPr id="5" name="Rectangle 72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2616200"/>
              <a:ext cx="4091112" cy="106203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Predicting the future</a:t>
              </a:r>
              <a:endParaRPr lang="en-I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6" name="Rectangle 71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2616995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26031" y="4136469"/>
            <a:ext cx="4522787" cy="1062037"/>
            <a:chOff x="396476" y="3678238"/>
            <a:chExt cx="4523186" cy="1061244"/>
          </a:xfrm>
        </p:grpSpPr>
        <p:sp>
          <p:nvSpPr>
            <p:cNvPr id="8" name="Rectangle 74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3678238"/>
              <a:ext cx="4091112" cy="106045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Entrepreneurship in Oil &amp; Gas versus Silicon Valley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Rectangle 73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3678238"/>
              <a:ext cx="432075" cy="106124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26031" y="5196919"/>
            <a:ext cx="4522787" cy="1062037"/>
            <a:chOff x="396476" y="4738688"/>
            <a:chExt cx="4523186" cy="1062038"/>
          </a:xfrm>
        </p:grpSpPr>
        <p:sp>
          <p:nvSpPr>
            <p:cNvPr id="11" name="Rectangle 76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550" y="4738688"/>
              <a:ext cx="4091112" cy="1062037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Where are the opportunities and where are the inevitable surprises 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2" name="Rectangle 75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476" y="4739483"/>
              <a:ext cx="432075" cy="1061243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26031" y="2098119"/>
            <a:ext cx="4522788" cy="976312"/>
            <a:chOff x="396251" y="1639888"/>
            <a:chExt cx="4523412" cy="977105"/>
          </a:xfrm>
        </p:grpSpPr>
        <p:sp>
          <p:nvSpPr>
            <p:cNvPr id="15" name="Rectangle 70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828348" y="1639888"/>
              <a:ext cx="4091315" cy="976312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lvl="0"/>
              <a:r>
                <a:rPr 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Your belief system</a:t>
              </a:r>
              <a:endParaRPr lang="en-I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14" name="Rectangle 69" descr="© INSCALE GmbH, 26.05.2010&#10;http://www.presentationload.com/"/>
            <p:cNvSpPr>
              <a:spLocks noChangeArrowheads="1"/>
            </p:cNvSpPr>
            <p:nvPr/>
          </p:nvSpPr>
          <p:spPr bwMode="gray">
            <a:xfrm>
              <a:off x="396251" y="1639888"/>
              <a:ext cx="432096" cy="977105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noProof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340" y="1845224"/>
            <a:ext cx="3225215" cy="4770630"/>
          </a:xfrm>
          <a:prstGeom prst="rect">
            <a:avLst/>
          </a:prstGeom>
          <a:ln w="63500">
            <a:solidFill>
              <a:srgbClr val="E46C0A"/>
            </a:solidFill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28650" y="766787"/>
            <a:ext cx="7886700" cy="882551"/>
          </a:xfrm>
        </p:spPr>
        <p:txBody>
          <a:bodyPr anchor="ctr">
            <a:normAutofit/>
          </a:bodyPr>
          <a:lstStyle/>
          <a:p>
            <a:r>
              <a:rPr lang="en-GB" dirty="0"/>
              <a:t>Agenda:  Entrepreneurship in Oil and Gas</a:t>
            </a:r>
          </a:p>
        </p:txBody>
      </p:sp>
    </p:spTree>
    <p:extLst>
      <p:ext uri="{BB962C8B-B14F-4D97-AF65-F5344CB8AC3E}">
        <p14:creationId xmlns:p14="http://schemas.microsoft.com/office/powerpoint/2010/main" val="78380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0399" y="972691"/>
            <a:ext cx="8684018" cy="648724"/>
          </a:xfrm>
        </p:spPr>
        <p:txBody>
          <a:bodyPr>
            <a:normAutofit fontScale="90000"/>
          </a:bodyPr>
          <a:lstStyle/>
          <a:p>
            <a:r>
              <a:rPr lang="en-US" dirty="0"/>
              <a:t>Power to the people – the insatiable demand for energy</a:t>
            </a:r>
          </a:p>
        </p:txBody>
      </p:sp>
      <p:pic>
        <p:nvPicPr>
          <p:cNvPr id="5" name="Picture 4" descr="world night present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2165" y="4418363"/>
            <a:ext cx="4507641" cy="1995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5254" y="4920421"/>
            <a:ext cx="2806792" cy="80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15" dirty="0">
                <a:latin typeface="Trebuchet MS"/>
                <a:cs typeface="Trebuchet MS"/>
              </a:rPr>
              <a:t>Today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925" y="6505557"/>
            <a:ext cx="1173719" cy="23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40" dirty="0"/>
              <a:t>Image source: NASA</a:t>
            </a:r>
          </a:p>
        </p:txBody>
      </p:sp>
      <p:pic>
        <p:nvPicPr>
          <p:cNvPr id="8" name="Picture 7" descr="world night 197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5" y="2006042"/>
            <a:ext cx="4507641" cy="2013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22019" y="2502463"/>
            <a:ext cx="2806792" cy="80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15" dirty="0">
                <a:latin typeface="Trebuchet MS"/>
                <a:cs typeface="Trebuchet MS"/>
              </a:rPr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3600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8173"/>
              </p:ext>
            </p:extLst>
          </p:nvPr>
        </p:nvGraphicFramePr>
        <p:xfrm>
          <a:off x="4120117" y="3145018"/>
          <a:ext cx="4408848" cy="245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7583031"/>
              </p:ext>
            </p:extLst>
          </p:nvPr>
        </p:nvGraphicFramePr>
        <p:xfrm>
          <a:off x="4365119" y="3093150"/>
          <a:ext cx="4076736" cy="2344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05863" y="849197"/>
            <a:ext cx="5608768" cy="685800"/>
          </a:xfrm>
        </p:spPr>
        <p:txBody>
          <a:bodyPr>
            <a:normAutofit/>
          </a:bodyPr>
          <a:lstStyle/>
          <a:p>
            <a:r>
              <a:rPr lang="en-US" dirty="0"/>
              <a:t>What future do you believe in?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71" y="1679262"/>
            <a:ext cx="2719079" cy="1269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7711" y="2602555"/>
            <a:ext cx="2448107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26" dirty="0">
                <a:latin typeface="Trebuchet MS"/>
                <a:cs typeface="Trebuchet MS"/>
              </a:rPr>
              <a:t>World Primary Energy Demand by Fuel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700" y="6438237"/>
            <a:ext cx="3201517" cy="27655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>
              <a:defRPr sz="1197"/>
            </a:lvl1pPr>
          </a:lstStyle>
          <a:p>
            <a:r>
              <a:rPr lang="en-US" dirty="0"/>
              <a:t>Sources: IEA World Energy Outlook 2004 &amp; 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869" y="3071758"/>
            <a:ext cx="3051986" cy="293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1" dirty="0">
                <a:latin typeface="Trebuchet MS"/>
                <a:cs typeface="Trebuchet MS"/>
              </a:rPr>
              <a:t>Energy demand remains driven by oil, coal and natural gas. </a:t>
            </a:r>
          </a:p>
          <a:p>
            <a:endParaRPr lang="en-US" sz="2051" dirty="0">
              <a:latin typeface="Trebuchet MS"/>
              <a:cs typeface="Trebuchet MS"/>
            </a:endParaRPr>
          </a:p>
          <a:p>
            <a:r>
              <a:rPr lang="en-US" sz="2051" dirty="0">
                <a:latin typeface="Trebuchet MS"/>
                <a:cs typeface="Trebuchet MS"/>
              </a:rPr>
              <a:t>Renewable demand increases quickly but only maintains a small percentage of the energy mix.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72848" y="2839008"/>
            <a:ext cx="58221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b="1" dirty="0"/>
              <a:t>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2848" y="2829341"/>
            <a:ext cx="582211" cy="329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38" b="1" dirty="0"/>
              <a:t>2004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8231" y="3266696"/>
            <a:ext cx="332142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Oil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41856" y="3658462"/>
            <a:ext cx="381836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Gas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41856" y="3950783"/>
            <a:ext cx="417102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Coal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1856" y="4538121"/>
            <a:ext cx="627095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Biomass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41856" y="4804517"/>
            <a:ext cx="599844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Nuclear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41856" y="5049458"/>
            <a:ext cx="510076" cy="25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26" dirty="0"/>
              <a:t>Hydro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850625" y="4228161"/>
            <a:ext cx="426720" cy="223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55" dirty="0" err="1"/>
              <a:t>Mtoe</a:t>
            </a:r>
            <a:endParaRPr lang="en-US" sz="855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313326" y="3397717"/>
            <a:ext cx="172221" cy="16354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313325" y="3311594"/>
            <a:ext cx="172222" cy="86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827173" y="4050448"/>
            <a:ext cx="212341" cy="9572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827174" y="3686537"/>
            <a:ext cx="212340" cy="3639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291614" y="4910859"/>
            <a:ext cx="0" cy="192103"/>
          </a:xfrm>
          <a:prstGeom prst="straightConnector1">
            <a:avLst/>
          </a:prstGeom>
          <a:ln>
            <a:solidFill>
              <a:srgbClr val="7F7F7F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351764" y="3266695"/>
            <a:ext cx="0" cy="198022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8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479&quot;/&gt;&lt;/object&gt;&lt;object type=&quot;3&quot; unique_id=&quot;10138&quot;&gt;&lt;property id=&quot;20148&quot; value=&quot;5&quot;/&gt;&lt;property id=&quot;20300&quot; value=&quot;Slide 3 - &amp;quot;Highlights&amp;quot;&quot;/&gt;&lt;property id=&quot;20307&quot; value=&quot;483&quot;/&gt;&lt;/object&gt;&lt;object type=&quot;3&quot; unique_id=&quot;10139&quot;&gt;&lt;property id=&quot;20148&quot; value=&quot;5&quot;/&gt;&lt;property id=&quot;20300&quot; value=&quot;Slide 5 - &amp;quot;EV-II, III and IV Status | Revenue &amp;quot;&quot;/&gt;&lt;property id=&quot;20307&quot; value=&quot;484&quot;/&gt;&lt;/object&gt;&lt;object type=&quot;3&quot; unique_id=&quot;10147&quot;&gt;&lt;property id=&quot;20148&quot; value=&quot;5&quot;/&gt;&lt;property id=&quot;20300&quot; value=&quot;Slide 20 - &amp;quot;Not a demand crisis&amp;quot;&quot;/&gt;&lt;property id=&quot;20307&quot; value=&quot;492&quot;/&gt;&lt;/object&gt;&lt;object type=&quot;3&quot; unique_id=&quot;10148&quot;&gt;&lt;property id=&quot;20148&quot; value=&quot;5&quot;/&gt;&lt;property id=&quot;20300&quot; value=&quot;Slide 21 - &amp;quot;Decline in existing production is significant&amp;quot;&quot;/&gt;&lt;property id=&quot;20307&quot; value=&quot;493&quot;/&gt;&lt;/object&gt;&lt;object type=&quot;3&quot; unique_id=&quot;10149&quot;&gt;&lt;property id=&quot;20148&quot; value=&quot;5&quot;/&gt;&lt;property id=&quot;20300&quot; value=&quot;Slide 22 - &amp;quot;Current oil price not sustainable for OPEC&amp;quot;&quot;/&gt;&lt;property id=&quot;20307&quot; value=&quot;494&quot;/&gt;&lt;/object&gt;&lt;object type=&quot;3&quot; unique_id=&quot;10150&quot;&gt;&lt;property id=&quot;20148&quot; value=&quot;5&quot;/&gt;&lt;property id=&quot;20300&quot; value=&quot;Slide 23 - &amp;quot;Super Majors – declining production &amp;amp; increasing cost&amp;quot;&quot;/&gt;&lt;property id=&quot;20307&quot; value=&quot;495&quot;/&gt;&lt;/object&gt;&lt;object type=&quot;3&quot; unique_id=&quot;10151&quot;&gt;&lt;property id=&quot;20148&quot; value=&quot;5&quot;/&gt;&lt;property id=&quot;20300&quot; value=&quot;Slide 24 - &amp;quot;Super Majors in trouble&amp;quot;&quot;/&gt;&lt;property id=&quot;20307&quot; value=&quot;496&quot;/&gt;&lt;/object&gt;&lt;object type=&quot;3&quot; unique_id=&quot;10152&quot;&gt;&lt;property id=&quot;20148&quot; value=&quot;5&quot;/&gt;&lt;property id=&quot;20300&quot; value=&quot;Slide 25&quot;/&gt;&lt;property id=&quot;20307&quot; value=&quot;497&quot;/&gt;&lt;/object&gt;&lt;object type=&quot;3&quot; unique_id=&quot;10153&quot;&gt;&lt;property id=&quot;20148&quot; value=&quot;5&quot;/&gt;&lt;property id=&quot;20300&quot; value=&quot;Slide 26 - &amp;quot;Climate change &amp;#x0D;&amp;#x0A;Oil and Gas in the 2 degree scenario&amp;quot;&quot;/&gt;&lt;property id=&quot;20307&quot; value=&quot;498&quot;/&gt;&lt;/object&gt;&lt;object type=&quot;3&quot; unique_id=&quot;10266&quot;&gt;&lt;property id=&quot;20148&quot; value=&quot;5&quot;/&gt;&lt;property id=&quot;20300&quot; value=&quot;Slide 2 - &amp;quot;Agenda&amp;quot;&quot;/&gt;&lt;property id=&quot;20307&quot; value=&quot;504&quot;/&gt;&lt;/object&gt;&lt;object type=&quot;3&quot; unique_id=&quot;10570&quot;&gt;&lt;property id=&quot;20148&quot; value=&quot;5&quot;/&gt;&lt;property id=&quot;20300&quot; value=&quot;Slide 17 - &amp;quot;Lessons Learned&amp;quot;&quot;/&gt;&lt;property id=&quot;20307&quot; value=&quot;508&quot;/&gt;&lt;/object&gt;&lt;object type=&quot;3&quot; unique_id=&quot;10702&quot;&gt;&lt;property id=&quot;20148&quot; value=&quot;5&quot;/&gt;&lt;property id=&quot;20300&quot; value=&quot;Slide 18 - &amp;quot;Capital Deployment Strategy&amp;quot;&quot;/&gt;&lt;property id=&quot;20307&quot; value=&quot;509&quot;/&gt;&lt;/object&gt;&lt;object type=&quot;3&quot; unique_id=&quot;11124&quot;&gt;&lt;property id=&quot;20148&quot; value=&quot;5&quot;/&gt;&lt;property id=&quot;20300&quot; value=&quot;Slide 12 - &amp;quot;Updated track record data EV II&amp;quot;&quot;/&gt;&lt;property id=&quot;20307&quot; value=&quot;511&quot;/&gt;&lt;/object&gt;&lt;object type=&quot;3&quot; unique_id=&quot;11125&quot;&gt;&lt;property id=&quot;20148&quot; value=&quot;5&quot;/&gt;&lt;property id=&quot;20300&quot; value=&quot;Slide 13 - &amp;quot;Updated track record data EV III&amp;quot;&quot;/&gt;&lt;property id=&quot;20307&quot; value=&quot;512&quot;/&gt;&lt;/object&gt;&lt;object type=&quot;3&quot; unique_id=&quot;11498&quot;&gt;&lt;property id=&quot;20148&quot; value=&quot;5&quot;/&gt;&lt;property id=&quot;20300&quot; value=&quot;Slide 7 - &amp;quot;EV II Expected MOIC and FMV development&amp;quot;&quot;/&gt;&lt;property id=&quot;20307&quot; value=&quot;515&quot;/&gt;&lt;/object&gt;&lt;object type=&quot;3&quot; unique_id=&quot;11499&quot;&gt;&lt;property id=&quot;20148&quot; value=&quot;5&quot;/&gt;&lt;property id=&quot;20300&quot; value=&quot;Slide 8 - &amp;quot;EV III Expected MOIC and FMV development&amp;quot;&quot;/&gt;&lt;property id=&quot;20307&quot; value=&quot;516&quot;/&gt;&lt;/object&gt;&lt;object type=&quot;3&quot; unique_id=&quot;11500&quot;&gt;&lt;property id=&quot;20148&quot; value=&quot;5&quot;/&gt;&lt;property id=&quot;20300&quot; value=&quot;Slide 9 - &amp;quot;EV IV Expected MOIC and FMV development&amp;quot;&quot;/&gt;&lt;property id=&quot;20307&quot; value=&quot;517&quot;/&gt;&lt;/object&gt;&lt;object type=&quot;3&quot; unique_id=&quot;11700&quot;&gt;&lt;property id=&quot;20148&quot; value=&quot;5&quot;/&gt;&lt;property id=&quot;20300&quot; value=&quot;Slide 16 - &amp;quot;The Value and Risk Paradox&amp;quot;&quot;/&gt;&lt;property id=&quot;20307&quot; value=&quot;519&quot;/&gt;&lt;/object&gt;&lt;object type=&quot;3&quot; unique_id=&quot;11894&quot;&gt;&lt;property id=&quot;20148&quot; value=&quot;5&quot;/&gt;&lt;property id=&quot;20300&quot; value=&quot;Slide 14 - &amp;quot;Updated track record data EV IV&amp;quot;&quot;/&gt;&lt;property id=&quot;20307&quot; value=&quot;520&quot;/&gt;&lt;/object&gt;&lt;object type=&quot;3&quot; unique_id=&quot;11923&quot;&gt;&lt;property id=&quot;20148&quot; value=&quot;5&quot;/&gt;&lt;property id=&quot;20300&quot; value=&quot;Slide 10 - &amp;quot;Fair Market Value development&amp;quot;&quot;/&gt;&lt;property id=&quot;20307&quot; value=&quot;522&quot;/&gt;&lt;/object&gt;&lt;object type=&quot;3&quot; unique_id=&quot;11954&quot;&gt;&lt;property id=&quot;20148&quot; value=&quot;5&quot;/&gt;&lt;property id=&quot;20300&quot; value=&quot;Slide 4 - &amp;quot;Philadelphia Oil Service Index  (OSX)&amp;quot;&quot;/&gt;&lt;property id=&quot;20307&quot; value=&quot;525&quot;/&gt;&lt;/object&gt;&lt;object type=&quot;3&quot; unique_id=&quot;12114&quot;&gt;&lt;property id=&quot;20148&quot; value=&quot;5&quot;/&gt;&lt;property id=&quot;20300&quot; value=&quot;Slide 15 - &amp;quot;Updated track record data EV V&amp;quot;&quot;/&gt;&lt;property id=&quot;20307&quot; value=&quot;527&quot;/&gt;&lt;/object&gt;&lt;object type=&quot;3&quot; unique_id=&quot;12518&quot;&gt;&lt;property id=&quot;20148&quot; value=&quot;5&quot;/&gt;&lt;property id=&quot;20300&quot; value=&quot;Slide 6 - &amp;quot;What EVPE is doing to preserve &amp;amp; build value?&amp;quot;&quot;/&gt;&lt;property id=&quot;20307&quot; value=&quot;529&quot;/&gt;&lt;/object&gt;&lt;object type=&quot;3&quot; unique_id=&quot;12519&quot;&gt;&lt;property id=&quot;20148&quot; value=&quot;5&quot;/&gt;&lt;property id=&quot;20300&quot; value=&quot;Slide 11 - &amp;quot;EVPE Portfolio Actions&amp;quot;&quot;/&gt;&lt;property id=&quot;20307&quot; value=&quot;528&quot;/&gt;&lt;/object&gt;&lt;object type=&quot;3&quot; unique_id=&quot;12814&quot;&gt;&lt;property id=&quot;20148&quot; value=&quot;5&quot;/&gt;&lt;property id=&quot;20300&quot; value=&quot;Slide 19 - &amp;quot;Exit Strategy&amp;quot;&quot;/&gt;&lt;property id=&quot;20307&quot; value=&quot;530&quot;/&gt;&lt;/object&gt;&lt;object type=&quot;3&quot; unique_id=&quot;12815&quot;&gt;&lt;property id=&quot;20148&quot; value=&quot;5&quot;/&gt;&lt;property id=&quot;20300&quot; value=&quot;Slide 27 - &amp;quot;Conclusion &amp;quot;&quot;/&gt;&lt;property id=&quot;20307&quot; value=&quot;53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EV Present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A7609"/>
      </a:accent1>
      <a:accent2>
        <a:srgbClr val="F39C12"/>
      </a:accent2>
      <a:accent3>
        <a:srgbClr val="F5B041"/>
      </a:accent3>
      <a:accent4>
        <a:srgbClr val="F7BD5F"/>
      </a:accent4>
      <a:accent5>
        <a:srgbClr val="F9CC83"/>
      </a:accent5>
      <a:accent6>
        <a:srgbClr val="FAD9A4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nergy Venture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A7609"/>
    </a:accent1>
    <a:accent2>
      <a:srgbClr val="F39C12"/>
    </a:accent2>
    <a:accent3>
      <a:srgbClr val="F5B041"/>
    </a:accent3>
    <a:accent4>
      <a:srgbClr val="F7BD5F"/>
    </a:accent4>
    <a:accent5>
      <a:srgbClr val="F9CC83"/>
    </a:accent5>
    <a:accent6>
      <a:srgbClr val="FAD9A4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nergy Venture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A7609"/>
    </a:accent1>
    <a:accent2>
      <a:srgbClr val="F39C12"/>
    </a:accent2>
    <a:accent3>
      <a:srgbClr val="F5B041"/>
    </a:accent3>
    <a:accent4>
      <a:srgbClr val="F7BD5F"/>
    </a:accent4>
    <a:accent5>
      <a:srgbClr val="F9CC83"/>
    </a:accent5>
    <a:accent6>
      <a:srgbClr val="FAD9A4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nergy Venture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BA7609"/>
    </a:accent1>
    <a:accent2>
      <a:srgbClr val="F39C12"/>
    </a:accent2>
    <a:accent3>
      <a:srgbClr val="F5B041"/>
    </a:accent3>
    <a:accent4>
      <a:srgbClr val="F7BD5F"/>
    </a:accent4>
    <a:accent5>
      <a:srgbClr val="F9CC83"/>
    </a:accent5>
    <a:accent6>
      <a:srgbClr val="FAD9A4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48894</TotalTime>
  <Words>885</Words>
  <Application>Microsoft Office PowerPoint</Application>
  <PresentationFormat>Letter Paper (8.5x11 in)</PresentationFormat>
  <Paragraphs>195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Trebuchet MS</vt:lpstr>
      <vt:lpstr>Wingdings</vt:lpstr>
      <vt:lpstr>1_Office Theme</vt:lpstr>
      <vt:lpstr>Egendefinert utforming</vt:lpstr>
      <vt:lpstr>Presentation</vt:lpstr>
      <vt:lpstr>PowerPoint Presentation</vt:lpstr>
      <vt:lpstr>Agenda:  Entrepreneurship in Oil and Gas</vt:lpstr>
      <vt:lpstr>What drives your beliefs?</vt:lpstr>
      <vt:lpstr>What drives your beliefs?</vt:lpstr>
      <vt:lpstr>What future do you believe in?</vt:lpstr>
      <vt:lpstr>What future do you believe in?</vt:lpstr>
      <vt:lpstr>Agenda:  Entrepreneurship in Oil and Gas</vt:lpstr>
      <vt:lpstr>Power to the people – the insatiable demand for energy</vt:lpstr>
      <vt:lpstr>What future do you believe in? </vt:lpstr>
      <vt:lpstr>PowerPoint Presentation</vt:lpstr>
      <vt:lpstr>Predicting the inevitable surprises</vt:lpstr>
      <vt:lpstr>The future is energy</vt:lpstr>
      <vt:lpstr>Agenda:  Entrepreneurship in Oil and Gas</vt:lpstr>
      <vt:lpstr>PowerPoint Presentation</vt:lpstr>
      <vt:lpstr>Entrepreneurism in Oil &amp; Gas versus Silicon Valley ** The Start-up Team </vt:lpstr>
      <vt:lpstr>Entrepreneurism in Oil &amp; Gas versus Silicon Valley ** Funding Sources &amp; Competition</vt:lpstr>
      <vt:lpstr>Entrepreneurism in Oil &amp; Gas versus Silicon Valley ** Lessons Learned</vt:lpstr>
      <vt:lpstr>Agenda:  Entrepreneurship in Oil and Gas</vt:lpstr>
      <vt:lpstr>Not a demand crisis</vt:lpstr>
      <vt:lpstr>Decline in existing production is significant</vt:lpstr>
      <vt:lpstr>Current oil price not sustainable for OPEC</vt:lpstr>
      <vt:lpstr>The inevitable winners ……</vt:lpstr>
      <vt:lpstr>The inevitable winners ….</vt:lpstr>
      <vt:lpstr>Key trends in the oilfield</vt:lpstr>
      <vt:lpstr>Conclusion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Shantanu Agarwal</dc:creator>
  <cp:lastModifiedBy>Brendan Marlborough</cp:lastModifiedBy>
  <cp:revision>1785</cp:revision>
  <cp:lastPrinted>2016-06-02T06:42:11Z</cp:lastPrinted>
  <dcterms:created xsi:type="dcterms:W3CDTF">2014-01-09T14:50:41Z</dcterms:created>
  <dcterms:modified xsi:type="dcterms:W3CDTF">2016-09-13T12:28:54Z</dcterms:modified>
</cp:coreProperties>
</file>