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theme/themeOverride2.xml" ContentType="application/vnd.openxmlformats-officedocument.themeOverride+xml"/>
  <Override PartName="/ppt/drawings/drawing2.xml" ContentType="application/vnd.openxmlformats-officedocument.drawingml.chartshapes+xml"/>
  <Override PartName="/ppt/charts/chart3.xml" ContentType="application/vnd.openxmlformats-officedocument.drawingml.chart+xml"/>
  <Override PartName="/ppt/theme/themeOverride3.xml" ContentType="application/vnd.openxmlformats-officedocument.themeOverride+xml"/>
  <Override PartName="/ppt/drawings/drawing3.xml" ContentType="application/vnd.openxmlformats-officedocument.drawingml.chartshapes+xml"/>
  <Override PartName="/ppt/charts/chart4.xml" ContentType="application/vnd.openxmlformats-officedocument.drawingml.chart+xml"/>
  <Override PartName="/ppt/theme/themeOverride4.xml" ContentType="application/vnd.openxmlformats-officedocument.themeOverride+xml"/>
  <Override PartName="/ppt/drawings/drawing4.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508" r:id="rId2"/>
    <p:sldId id="358" r:id="rId3"/>
    <p:sldId id="534" r:id="rId4"/>
    <p:sldId id="514" r:id="rId5"/>
    <p:sldId id="515" r:id="rId6"/>
    <p:sldId id="516" r:id="rId7"/>
    <p:sldId id="517" r:id="rId8"/>
    <p:sldId id="518" r:id="rId9"/>
    <p:sldId id="519" r:id="rId10"/>
    <p:sldId id="520" r:id="rId11"/>
    <p:sldId id="521" r:id="rId12"/>
    <p:sldId id="522" r:id="rId13"/>
    <p:sldId id="523" r:id="rId14"/>
    <p:sldId id="524" r:id="rId15"/>
    <p:sldId id="525" r:id="rId16"/>
    <p:sldId id="526" r:id="rId17"/>
    <p:sldId id="527" r:id="rId18"/>
    <p:sldId id="528" r:id="rId19"/>
    <p:sldId id="529" r:id="rId20"/>
    <p:sldId id="530" r:id="rId21"/>
    <p:sldId id="500" r:id="rId22"/>
    <p:sldId id="533" r:id="rId23"/>
  </p:sldIdLst>
  <p:sldSz cx="12192000" cy="6858000"/>
  <p:notesSz cx="70770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36"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FF"/>
    <a:srgbClr val="33CC33"/>
    <a:srgbClr val="666699"/>
    <a:srgbClr val="00FF00"/>
    <a:srgbClr val="00CC66"/>
    <a:srgbClr val="CCECFF"/>
    <a:srgbClr val="FF7C80"/>
    <a:srgbClr val="FF5050"/>
    <a:srgbClr val="99CCFF"/>
    <a:srgbClr val="33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2" autoAdjust="0"/>
    <p:restoredTop sz="94660"/>
  </p:normalViewPr>
  <p:slideViewPr>
    <p:cSldViewPr snapToGrid="0" showGuides="1">
      <p:cViewPr varScale="1">
        <p:scale>
          <a:sx n="74" d="100"/>
          <a:sy n="74" d="100"/>
        </p:scale>
        <p:origin x="-366" y="-90"/>
      </p:cViewPr>
      <p:guideLst>
        <p:guide orient="horz" pos="2136"/>
        <p:guide pos="3840"/>
      </p:guideLst>
    </p:cSldViewPr>
  </p:slideViewPr>
  <p:notesTextViewPr>
    <p:cViewPr>
      <p:scale>
        <a:sx n="3" d="2"/>
        <a:sy n="3" d="2"/>
      </p:scale>
      <p:origin x="0" y="0"/>
    </p:cViewPr>
  </p:notesTextViewPr>
  <p:sorterViewPr>
    <p:cViewPr>
      <p:scale>
        <a:sx n="40" d="100"/>
        <a:sy n="4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image" Target="../media/image3.jpeg"/><Relationship Id="rId1" Type="http://schemas.openxmlformats.org/officeDocument/2006/relationships/themeOverride" Target="../theme/themeOverrid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image" Target="../media/image3.jpeg"/><Relationship Id="rId1" Type="http://schemas.openxmlformats.org/officeDocument/2006/relationships/themeOverride" Target="../theme/themeOverride2.xml"/><Relationship Id="rId4"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image" Target="../media/image3.jpeg"/><Relationship Id="rId1" Type="http://schemas.openxmlformats.org/officeDocument/2006/relationships/themeOverride" Target="../theme/themeOverride3.xml"/><Relationship Id="rId4"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image" Target="../media/image3.jpeg"/><Relationship Id="rId1" Type="http://schemas.openxmlformats.org/officeDocument/2006/relationships/themeOverride" Target="../theme/themeOverride4.xml"/><Relationship Id="rId4"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4657152231075"/>
          <c:y val="3.1346059015350355E-2"/>
          <c:w val="0.86773769685040014"/>
          <c:h val="0.71689967920677289"/>
        </c:manualLayout>
      </c:layout>
      <c:scatterChart>
        <c:scatterStyle val="smoothMarker"/>
        <c:varyColors val="0"/>
        <c:dLbls>
          <c:showLegendKey val="0"/>
          <c:showVal val="0"/>
          <c:showCatName val="0"/>
          <c:showSerName val="0"/>
          <c:showPercent val="0"/>
          <c:showBubbleSize val="0"/>
        </c:dLbls>
        <c:axId val="142911744"/>
        <c:axId val="182600064"/>
      </c:scatterChart>
      <c:valAx>
        <c:axId val="142911744"/>
        <c:scaling>
          <c:orientation val="minMax"/>
          <c:max val="41975"/>
          <c:min val="37960"/>
        </c:scaling>
        <c:delete val="1"/>
        <c:axPos val="b"/>
        <c:minorGridlines>
          <c:spPr>
            <a:ln w="9525" cap="flat" cmpd="sng" algn="ctr">
              <a:solidFill>
                <a:schemeClr val="bg1">
                  <a:lumMod val="75000"/>
                </a:schemeClr>
              </a:solidFill>
              <a:round/>
            </a:ln>
            <a:effectLst/>
          </c:spPr>
        </c:minorGridlines>
        <c:numFmt formatCode="[$-409]mmm\-yy;@" sourceLinked="1"/>
        <c:majorTickMark val="out"/>
        <c:minorTickMark val="none"/>
        <c:tickLblPos val="none"/>
        <c:crossAx val="182600064"/>
        <c:crosses val="autoZero"/>
        <c:crossBetween val="midCat"/>
        <c:majorUnit val="365"/>
        <c:minorUnit val="365"/>
      </c:valAx>
      <c:valAx>
        <c:axId val="182600064"/>
        <c:scaling>
          <c:orientation val="minMax"/>
          <c:max val="18"/>
          <c:min val="0"/>
        </c:scaling>
        <c:delete val="1"/>
        <c:axPos val="l"/>
        <c:majorGridlines>
          <c:spPr>
            <a:ln w="12700" cap="flat" cmpd="sng" algn="ctr">
              <a:solidFill>
                <a:schemeClr val="bg1">
                  <a:lumMod val="75000"/>
                </a:schemeClr>
              </a:solidFill>
              <a:round/>
            </a:ln>
            <a:effectLst/>
          </c:spPr>
        </c:majorGridlines>
        <c:minorGridlines>
          <c:spPr>
            <a:ln w="9525" cap="flat" cmpd="sng" algn="ctr">
              <a:solidFill>
                <a:schemeClr val="bg1">
                  <a:lumMod val="75000"/>
                </a:schemeClr>
              </a:solidFill>
              <a:round/>
            </a:ln>
            <a:effectLst/>
          </c:spPr>
        </c:minorGridlines>
        <c:numFmt formatCode="&quot;$&quot;#,##0" sourceLinked="1"/>
        <c:majorTickMark val="out"/>
        <c:minorTickMark val="none"/>
        <c:tickLblPos val="none"/>
        <c:crossAx val="142911744"/>
        <c:crosses val="autoZero"/>
        <c:crossBetween val="midCat"/>
        <c:majorUnit val="2"/>
        <c:minorUnit val="2"/>
      </c:valAx>
      <c:spPr>
        <a:noFill/>
        <a:ln w="25400">
          <a:noFill/>
        </a:ln>
      </c:spPr>
    </c:plotArea>
    <c:plotVisOnly val="1"/>
    <c:dispBlanksAs val="gap"/>
    <c:showDLblsOverMax val="0"/>
  </c:chart>
  <c:spPr>
    <a:blipFill>
      <a:blip xmlns:r="http://schemas.openxmlformats.org/officeDocument/2006/relationships" r:embed="rId2"/>
      <a:stretch>
        <a:fillRect/>
      </a:stretch>
    </a:blip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4657152231075"/>
          <c:y val="3.1346059015350355E-2"/>
          <c:w val="0.86773769685040014"/>
          <c:h val="0.71689967920677289"/>
        </c:manualLayout>
      </c:layout>
      <c:scatterChart>
        <c:scatterStyle val="smoothMarker"/>
        <c:varyColors val="0"/>
        <c:dLbls>
          <c:showLegendKey val="0"/>
          <c:showVal val="0"/>
          <c:showCatName val="0"/>
          <c:showSerName val="0"/>
          <c:showPercent val="0"/>
          <c:showBubbleSize val="0"/>
        </c:dLbls>
        <c:axId val="182671616"/>
        <c:axId val="217157632"/>
      </c:scatterChart>
      <c:valAx>
        <c:axId val="182671616"/>
        <c:scaling>
          <c:orientation val="minMax"/>
          <c:max val="41975"/>
          <c:min val="37960"/>
        </c:scaling>
        <c:delete val="1"/>
        <c:axPos val="b"/>
        <c:minorGridlines>
          <c:spPr>
            <a:ln w="9525" cap="flat" cmpd="sng" algn="ctr">
              <a:solidFill>
                <a:schemeClr val="bg1">
                  <a:lumMod val="75000"/>
                </a:schemeClr>
              </a:solidFill>
              <a:round/>
            </a:ln>
            <a:effectLst/>
          </c:spPr>
        </c:minorGridlines>
        <c:numFmt formatCode="[$-409]mmm\-yy;@" sourceLinked="1"/>
        <c:majorTickMark val="out"/>
        <c:minorTickMark val="none"/>
        <c:tickLblPos val="none"/>
        <c:crossAx val="217157632"/>
        <c:crosses val="autoZero"/>
        <c:crossBetween val="midCat"/>
        <c:majorUnit val="365"/>
        <c:minorUnit val="365"/>
      </c:valAx>
      <c:valAx>
        <c:axId val="217157632"/>
        <c:scaling>
          <c:orientation val="minMax"/>
          <c:max val="18"/>
          <c:min val="0"/>
        </c:scaling>
        <c:delete val="1"/>
        <c:axPos val="l"/>
        <c:majorGridlines>
          <c:spPr>
            <a:ln w="12700" cap="flat" cmpd="sng" algn="ctr">
              <a:solidFill>
                <a:schemeClr val="bg1">
                  <a:lumMod val="75000"/>
                </a:schemeClr>
              </a:solidFill>
              <a:round/>
            </a:ln>
            <a:effectLst/>
          </c:spPr>
        </c:majorGridlines>
        <c:minorGridlines>
          <c:spPr>
            <a:ln w="9525" cap="flat" cmpd="sng" algn="ctr">
              <a:solidFill>
                <a:schemeClr val="bg1">
                  <a:lumMod val="75000"/>
                </a:schemeClr>
              </a:solidFill>
              <a:round/>
            </a:ln>
            <a:effectLst/>
          </c:spPr>
        </c:minorGridlines>
        <c:numFmt formatCode="&quot;$&quot;#,##0" sourceLinked="1"/>
        <c:majorTickMark val="out"/>
        <c:minorTickMark val="none"/>
        <c:tickLblPos val="none"/>
        <c:crossAx val="182671616"/>
        <c:crosses val="autoZero"/>
        <c:crossBetween val="midCat"/>
        <c:majorUnit val="2"/>
        <c:minorUnit val="2"/>
      </c:valAx>
      <c:spPr>
        <a:noFill/>
        <a:ln w="25400">
          <a:noFill/>
        </a:ln>
      </c:spPr>
    </c:plotArea>
    <c:plotVisOnly val="1"/>
    <c:dispBlanksAs val="gap"/>
    <c:showDLblsOverMax val="0"/>
  </c:chart>
  <c:spPr>
    <a:blipFill>
      <a:blip xmlns:r="http://schemas.openxmlformats.org/officeDocument/2006/relationships" r:embed="rId2"/>
      <a:stretch>
        <a:fillRect/>
      </a:stretch>
    </a:blip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4657152231075"/>
          <c:y val="3.1346059015350355E-2"/>
          <c:w val="0.86773769685040014"/>
          <c:h val="0.71689967920677289"/>
        </c:manualLayout>
      </c:layout>
      <c:scatterChart>
        <c:scatterStyle val="smoothMarker"/>
        <c:varyColors val="0"/>
        <c:dLbls>
          <c:showLegendKey val="0"/>
          <c:showVal val="0"/>
          <c:showCatName val="0"/>
          <c:showSerName val="0"/>
          <c:showPercent val="0"/>
          <c:showBubbleSize val="0"/>
        </c:dLbls>
        <c:axId val="218276224"/>
        <c:axId val="218277760"/>
      </c:scatterChart>
      <c:valAx>
        <c:axId val="218276224"/>
        <c:scaling>
          <c:orientation val="minMax"/>
          <c:max val="41975"/>
          <c:min val="37960"/>
        </c:scaling>
        <c:delete val="1"/>
        <c:axPos val="b"/>
        <c:minorGridlines>
          <c:spPr>
            <a:ln w="9525" cap="flat" cmpd="sng" algn="ctr">
              <a:solidFill>
                <a:schemeClr val="bg1">
                  <a:lumMod val="75000"/>
                </a:schemeClr>
              </a:solidFill>
              <a:round/>
            </a:ln>
            <a:effectLst/>
          </c:spPr>
        </c:minorGridlines>
        <c:numFmt formatCode="[$-409]mmm\-yy;@" sourceLinked="1"/>
        <c:majorTickMark val="out"/>
        <c:minorTickMark val="none"/>
        <c:tickLblPos val="none"/>
        <c:crossAx val="218277760"/>
        <c:crosses val="autoZero"/>
        <c:crossBetween val="midCat"/>
        <c:majorUnit val="365"/>
        <c:minorUnit val="365"/>
      </c:valAx>
      <c:valAx>
        <c:axId val="218277760"/>
        <c:scaling>
          <c:orientation val="minMax"/>
          <c:max val="18"/>
          <c:min val="0"/>
        </c:scaling>
        <c:delete val="1"/>
        <c:axPos val="l"/>
        <c:majorGridlines>
          <c:spPr>
            <a:ln w="12700" cap="flat" cmpd="sng" algn="ctr">
              <a:solidFill>
                <a:schemeClr val="bg1">
                  <a:lumMod val="75000"/>
                </a:schemeClr>
              </a:solidFill>
              <a:round/>
            </a:ln>
            <a:effectLst/>
          </c:spPr>
        </c:majorGridlines>
        <c:minorGridlines>
          <c:spPr>
            <a:ln w="9525" cap="flat" cmpd="sng" algn="ctr">
              <a:solidFill>
                <a:schemeClr val="bg1">
                  <a:lumMod val="75000"/>
                </a:schemeClr>
              </a:solidFill>
              <a:round/>
            </a:ln>
            <a:effectLst/>
          </c:spPr>
        </c:minorGridlines>
        <c:numFmt formatCode="&quot;$&quot;#,##0" sourceLinked="1"/>
        <c:majorTickMark val="out"/>
        <c:minorTickMark val="none"/>
        <c:tickLblPos val="none"/>
        <c:crossAx val="218276224"/>
        <c:crosses val="autoZero"/>
        <c:crossBetween val="midCat"/>
        <c:majorUnit val="2"/>
        <c:minorUnit val="2"/>
      </c:valAx>
      <c:spPr>
        <a:noFill/>
        <a:ln w="25400">
          <a:noFill/>
        </a:ln>
      </c:spPr>
    </c:plotArea>
    <c:plotVisOnly val="1"/>
    <c:dispBlanksAs val="gap"/>
    <c:showDLblsOverMax val="0"/>
  </c:chart>
  <c:spPr>
    <a:blipFill>
      <a:blip xmlns:r="http://schemas.openxmlformats.org/officeDocument/2006/relationships" r:embed="rId2"/>
      <a:stretch>
        <a:fillRect/>
      </a:stretch>
    </a:blip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1614657152231075"/>
          <c:y val="3.1346059015350355E-2"/>
          <c:w val="0.86773769685040014"/>
          <c:h val="0.71689967920677289"/>
        </c:manualLayout>
      </c:layout>
      <c:scatterChart>
        <c:scatterStyle val="smoothMarker"/>
        <c:varyColors val="0"/>
        <c:dLbls>
          <c:showLegendKey val="0"/>
          <c:showVal val="0"/>
          <c:showCatName val="0"/>
          <c:showSerName val="0"/>
          <c:showPercent val="0"/>
          <c:showBubbleSize val="0"/>
        </c:dLbls>
        <c:axId val="218605824"/>
        <c:axId val="218607616"/>
      </c:scatterChart>
      <c:valAx>
        <c:axId val="218605824"/>
        <c:scaling>
          <c:orientation val="minMax"/>
          <c:max val="41975"/>
          <c:min val="37960"/>
        </c:scaling>
        <c:delete val="1"/>
        <c:axPos val="b"/>
        <c:minorGridlines>
          <c:spPr>
            <a:ln w="9525" cap="flat" cmpd="sng" algn="ctr">
              <a:solidFill>
                <a:schemeClr val="bg1">
                  <a:lumMod val="75000"/>
                </a:schemeClr>
              </a:solidFill>
              <a:round/>
            </a:ln>
            <a:effectLst/>
          </c:spPr>
        </c:minorGridlines>
        <c:numFmt formatCode="[$-409]mmm\-yy;@" sourceLinked="1"/>
        <c:majorTickMark val="out"/>
        <c:minorTickMark val="none"/>
        <c:tickLblPos val="none"/>
        <c:crossAx val="218607616"/>
        <c:crosses val="autoZero"/>
        <c:crossBetween val="midCat"/>
        <c:majorUnit val="365"/>
        <c:minorUnit val="365"/>
      </c:valAx>
      <c:valAx>
        <c:axId val="218607616"/>
        <c:scaling>
          <c:orientation val="minMax"/>
          <c:max val="18"/>
          <c:min val="0"/>
        </c:scaling>
        <c:delete val="1"/>
        <c:axPos val="l"/>
        <c:majorGridlines>
          <c:spPr>
            <a:ln w="12700" cap="flat" cmpd="sng" algn="ctr">
              <a:solidFill>
                <a:schemeClr val="bg1">
                  <a:lumMod val="75000"/>
                </a:schemeClr>
              </a:solidFill>
              <a:round/>
            </a:ln>
            <a:effectLst/>
          </c:spPr>
        </c:majorGridlines>
        <c:minorGridlines>
          <c:spPr>
            <a:ln w="9525" cap="flat" cmpd="sng" algn="ctr">
              <a:solidFill>
                <a:schemeClr val="bg1">
                  <a:lumMod val="75000"/>
                </a:schemeClr>
              </a:solidFill>
              <a:round/>
            </a:ln>
            <a:effectLst/>
          </c:spPr>
        </c:minorGridlines>
        <c:numFmt formatCode="&quot;$&quot;#,##0" sourceLinked="1"/>
        <c:majorTickMark val="out"/>
        <c:minorTickMark val="none"/>
        <c:tickLblPos val="none"/>
        <c:crossAx val="218605824"/>
        <c:crosses val="autoZero"/>
        <c:crossBetween val="midCat"/>
        <c:majorUnit val="2"/>
        <c:minorUnit val="2"/>
      </c:valAx>
      <c:spPr>
        <a:noFill/>
        <a:ln w="25400">
          <a:noFill/>
        </a:ln>
      </c:spPr>
    </c:plotArea>
    <c:plotVisOnly val="1"/>
    <c:dispBlanksAs val="gap"/>
    <c:showDLblsOverMax val="0"/>
  </c:chart>
  <c:spPr>
    <a:blipFill>
      <a:blip xmlns:r="http://schemas.openxmlformats.org/officeDocument/2006/relationships" r:embed="rId2"/>
      <a:stretch>
        <a:fillRect/>
      </a:stretch>
    </a:blip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userShapes r:id="rId4"/>
</c:chartSpace>
</file>

<file path=ppt/drawings/_rels/drawing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emf"/></Relationships>
</file>

<file path=ppt/drawings/_rels/drawing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emf"/></Relationships>
</file>

<file path=ppt/drawings/_rels/drawing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emf"/></Relationships>
</file>

<file path=ppt/drawings/_rels/drawing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image" Target="../media/image4.emf"/></Relationships>
</file>

<file path=ppt/drawings/drawing1.xml><?xml version="1.0" encoding="utf-8"?>
<c:userShapes xmlns:c="http://schemas.openxmlformats.org/drawingml/2006/chart">
  <cdr:relSizeAnchor xmlns:cdr="http://schemas.openxmlformats.org/drawingml/2006/chartDrawing">
    <cdr:from>
      <cdr:x>0</cdr:x>
      <cdr:y>1.42135E-7</cdr:y>
    </cdr:from>
    <cdr:to>
      <cdr:x>0.34071</cdr:x>
      <cdr:y>0.49164</cdr:y>
    </cdr:to>
    <cdr:sp macro="" textlink="">
      <cdr:nvSpPr>
        <cdr:cNvPr id="2" name="Title 1"/>
        <cdr:cNvSpPr>
          <a:spLocks xmlns:a="http://schemas.openxmlformats.org/drawingml/2006/main" noGrp="1"/>
        </cdr:cNvSpPr>
      </cdr:nvSpPr>
      <cdr:spPr>
        <a:xfrm xmlns:a="http://schemas.openxmlformats.org/drawingml/2006/main">
          <a:off x="0" y="1"/>
          <a:ext cx="4153936" cy="3458994"/>
        </a:xfrm>
        <a:prstGeom xmlns:a="http://schemas.openxmlformats.org/drawingml/2006/main" prst="rect">
          <a:avLst/>
        </a:prstGeom>
      </cdr:spPr>
      <cdr:txBody>
        <a:bodyPr xmlns:a="http://schemas.openxmlformats.org/drawingml/2006/main" vert="horz" lIns="91440" tIns="45720" rIns="91440" bIns="45720" rtlCol="0" anchor="b">
          <a:normAutofit fontScale="90000"/>
        </a:bodyPr>
        <a:lstStyle xmlns:a="http://schemas.openxmlformats.org/drawingml/2006/main">
          <a:lvl1pPr algn="ctr" defTabSz="914400" rtl="0" eaLnBrk="1" latinLnBrk="0" hangingPunct="1">
            <a:lnSpc>
              <a:spcPct val="90000"/>
            </a:lnSpc>
            <a:spcBef>
              <a:spcPct val="0"/>
            </a:spcBef>
            <a:buNone/>
            <a:defRPr sz="6000" kern="1200">
              <a:solidFill>
                <a:sysClr val="windowText" lastClr="000000"/>
              </a:solidFill>
              <a:latin typeface="Calibri Light"/>
            </a:defRPr>
          </a:lvl1pPr>
        </a:lstStyle>
        <a:p xmlns:a="http://schemas.openxmlformats.org/drawingml/2006/main">
          <a:r>
            <a:rPr lang="en-US" sz="4400" b="1" i="1" dirty="0" smtClean="0">
              <a:solidFill>
                <a:srgbClr val="FFFF00"/>
              </a:solidFill>
            </a:rPr>
            <a:t>Creating Your LLC and Various Options for Consulting and Operations</a:t>
          </a:r>
        </a:p>
        <a:p xmlns:a="http://schemas.openxmlformats.org/drawingml/2006/main">
          <a:endParaRPr lang="en-US" sz="3200" b="1" dirty="0">
            <a:solidFill>
              <a:srgbClr val="FFFF00"/>
            </a:solidFill>
          </a:endParaRPr>
        </a:p>
      </cdr:txBody>
    </cdr:sp>
  </cdr:relSizeAnchor>
  <cdr:relSizeAnchor xmlns:cdr="http://schemas.openxmlformats.org/drawingml/2006/chartDrawing">
    <cdr:from>
      <cdr:x>0.57563</cdr:x>
      <cdr:y>0.02526</cdr:y>
    </cdr:from>
    <cdr:to>
      <cdr:x>0.97381</cdr:x>
      <cdr:y>0.67974</cdr:y>
    </cdr:to>
    <cdr:sp macro="" textlink="">
      <cdr:nvSpPr>
        <cdr:cNvPr id="5" name="TextBox 4"/>
        <cdr:cNvSpPr txBox="1"/>
      </cdr:nvSpPr>
      <cdr:spPr>
        <a:xfrm xmlns:a="http://schemas.openxmlformats.org/drawingml/2006/main">
          <a:off x="7018081" y="173255"/>
          <a:ext cx="4854611" cy="44884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i="1" dirty="0" smtClean="0">
              <a:solidFill>
                <a:srgbClr val="FFFF00"/>
              </a:solidFill>
            </a:rPr>
            <a:t>Bill Fairhurst</a:t>
          </a:r>
        </a:p>
        <a:p xmlns:a="http://schemas.openxmlformats.org/drawingml/2006/main">
          <a:pPr algn="ctr"/>
          <a:r>
            <a:rPr lang="en-US" sz="2400" i="1" dirty="0" smtClean="0">
              <a:solidFill>
                <a:srgbClr val="FFFF00"/>
              </a:solidFill>
            </a:rPr>
            <a:t>Riverford Exploration, LLC</a:t>
          </a:r>
        </a:p>
        <a:p xmlns:a="http://schemas.openxmlformats.org/drawingml/2006/main">
          <a:pPr algn="ctr"/>
          <a:r>
            <a:rPr lang="en-US" sz="2400" i="1" dirty="0" smtClean="0">
              <a:solidFill>
                <a:schemeClr val="bg1">
                  <a:lumMod val="95000"/>
                </a:schemeClr>
              </a:solidFill>
            </a:rPr>
            <a:t>riverfordexpl.com</a:t>
          </a:r>
        </a:p>
        <a:p xmlns:a="http://schemas.openxmlformats.org/drawingml/2006/main">
          <a:pPr algn="ctr"/>
          <a:r>
            <a:rPr lang="en-US" sz="2400" i="1" dirty="0" smtClean="0">
              <a:solidFill>
                <a:srgbClr val="FFFF00"/>
              </a:solidFill>
            </a:rPr>
            <a:t>PetroTex Energy Partners, LLC</a:t>
          </a:r>
        </a:p>
        <a:p xmlns:a="http://schemas.openxmlformats.org/drawingml/2006/main">
          <a:pPr algn="ctr"/>
          <a:r>
            <a:rPr lang="en-US" sz="2400" i="1" dirty="0" smtClean="0">
              <a:solidFill>
                <a:schemeClr val="bg1">
                  <a:lumMod val="95000"/>
                </a:schemeClr>
              </a:solidFill>
            </a:rPr>
            <a:t>Petrotexenergy.com</a:t>
          </a:r>
        </a:p>
        <a:p xmlns:a="http://schemas.openxmlformats.org/drawingml/2006/main">
          <a:pPr algn="ctr"/>
          <a:r>
            <a:rPr lang="en-US" sz="2400" i="1" dirty="0" smtClean="0">
              <a:solidFill>
                <a:srgbClr val="FFFF00"/>
              </a:solidFill>
            </a:rPr>
            <a:t>The Woodlands and Dallas, Texas</a:t>
          </a:r>
        </a:p>
        <a:p xmlns:a="http://schemas.openxmlformats.org/drawingml/2006/main">
          <a:pPr algn="ctr"/>
          <a:r>
            <a:rPr lang="en-US" sz="2400" i="1" dirty="0" smtClean="0">
              <a:solidFill>
                <a:srgbClr val="FFFF00"/>
              </a:solidFill>
            </a:rPr>
            <a:t>832-928-5303</a:t>
          </a:r>
        </a:p>
        <a:p xmlns:a="http://schemas.openxmlformats.org/drawingml/2006/main">
          <a:pPr algn="ctr"/>
          <a:r>
            <a:rPr lang="en-US" sz="2400" i="1" u="sng" dirty="0" smtClean="0">
              <a:solidFill>
                <a:schemeClr val="bg1"/>
              </a:solidFill>
            </a:rPr>
            <a:t>bfairhurst@riverford-resources.com</a:t>
          </a:r>
        </a:p>
        <a:p xmlns:a="http://schemas.openxmlformats.org/drawingml/2006/main">
          <a:pPr algn="ctr"/>
          <a:endParaRPr lang="en-US" sz="2400" i="1" dirty="0" smtClean="0">
            <a:solidFill>
              <a:srgbClr val="FFFF00"/>
            </a:solidFill>
          </a:endParaRPr>
        </a:p>
      </cdr:txBody>
    </cdr:sp>
  </cdr:relSizeAnchor>
  <cdr:relSizeAnchor xmlns:cdr="http://schemas.openxmlformats.org/drawingml/2006/chartDrawing">
    <cdr:from>
      <cdr:x>0.63897</cdr:x>
      <cdr:y>0.53856</cdr:y>
    </cdr:from>
    <cdr:to>
      <cdr:x>0.83088</cdr:x>
      <cdr:y>0.7268</cdr:y>
    </cdr:to>
    <cdr:sp macro="" textlink="">
      <cdr:nvSpPr>
        <cdr:cNvPr id="4" name="TextBox 3"/>
        <cdr:cNvSpPr txBox="1"/>
      </cdr:nvSpPr>
      <cdr:spPr>
        <a:xfrm xmlns:a="http://schemas.openxmlformats.org/drawingml/2006/main">
          <a:off x="7790329" y="3693459"/>
          <a:ext cx="2339789" cy="12909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0.55391</cdr:x>
      <cdr:y>0.55257</cdr:y>
    </cdr:from>
    <cdr:to>
      <cdr:x>1</cdr:x>
      <cdr:y>0.9415</cdr:y>
    </cdr:to>
    <cdr:sp macro="" textlink="">
      <cdr:nvSpPr>
        <cdr:cNvPr id="6" name="TextBox 5"/>
        <cdr:cNvSpPr txBox="1"/>
      </cdr:nvSpPr>
      <cdr:spPr>
        <a:xfrm xmlns:a="http://schemas.openxmlformats.org/drawingml/2006/main">
          <a:off x="6753225" y="3887619"/>
          <a:ext cx="5438775" cy="2736365"/>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dirty="0" smtClean="0">
              <a:solidFill>
                <a:schemeClr val="bg1"/>
              </a:solidFill>
            </a:rPr>
            <a:t>Society of Petroleum Engineers</a:t>
          </a:r>
        </a:p>
        <a:p xmlns:a="http://schemas.openxmlformats.org/drawingml/2006/main">
          <a:pPr algn="ctr"/>
          <a:r>
            <a:rPr lang="en-US" sz="2400" dirty="0" smtClean="0">
              <a:solidFill>
                <a:schemeClr val="bg1"/>
              </a:solidFill>
            </a:rPr>
            <a:t>Gulf Coast Section, Members in Transition</a:t>
          </a:r>
        </a:p>
        <a:p xmlns:a="http://schemas.openxmlformats.org/drawingml/2006/main">
          <a:pPr algn="ctr"/>
          <a:r>
            <a:rPr lang="en-US" sz="2400" dirty="0" smtClean="0">
              <a:solidFill>
                <a:schemeClr val="bg1"/>
              </a:solidFill>
            </a:rPr>
            <a:t>Seminar #8</a:t>
          </a:r>
        </a:p>
        <a:p xmlns:a="http://schemas.openxmlformats.org/drawingml/2006/main">
          <a:pPr algn="ctr"/>
          <a:r>
            <a:rPr lang="en-US" sz="2400" dirty="0" smtClean="0">
              <a:solidFill>
                <a:schemeClr val="bg1"/>
              </a:solidFill>
            </a:rPr>
            <a:t>September 9, 2016</a:t>
          </a:r>
        </a:p>
      </cdr:txBody>
    </cdr:sp>
  </cdr:relSizeAnchor>
  <cdr:relSizeAnchor xmlns:cdr="http://schemas.openxmlformats.org/drawingml/2006/chartDrawing">
    <cdr:from>
      <cdr:x>0.00623</cdr:x>
      <cdr:y>0.95548</cdr:y>
    </cdr:from>
    <cdr:to>
      <cdr:x>0.86792</cdr:x>
      <cdr:y>0.99485</cdr:y>
    </cdr:to>
    <cdr:sp macro="" textlink="">
      <cdr:nvSpPr>
        <cdr:cNvPr id="8" name="TextBox 1"/>
        <cdr:cNvSpPr txBox="1"/>
      </cdr:nvSpPr>
      <cdr:spPr>
        <a:xfrm xmlns:a="http://schemas.openxmlformats.org/drawingml/2006/main">
          <a:off x="75922" y="6722339"/>
          <a:ext cx="10505813" cy="276999"/>
        </a:xfrm>
        <a:prstGeom xmlns:a="http://schemas.openxmlformats.org/drawingml/2006/main" prst="rect">
          <a:avLst/>
        </a:prstGeom>
        <a:solidFill xmlns:a="http://schemas.openxmlformats.org/drawingml/2006/main">
          <a:srgbClr val="000000"/>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eaLnBrk="0" fontAlgn="base" latinLnBrk="0" hangingPunct="0">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solidFill>
                <a:srgbClr val="FFFFFF"/>
              </a:solidFill>
              <a:effectLst/>
              <a:uLnTx/>
              <a:uFillTx/>
              <a:latin typeface="Trebuchet MS" panose="020B0603020202020204" pitchFamily="34" charset="0"/>
              <a:cs typeface="Arial" panose="020B0604020202020204" pitchFamily="34" charset="0"/>
            </a:rPr>
            <a:t>Copyright @ 2003-2016 Riverford  Exploration, LLC, All Rights Reserved</a:t>
          </a:r>
        </a:p>
      </cdr:txBody>
    </cdr:sp>
  </cdr:relSizeAnchor>
  <cdr:relSizeAnchor xmlns:cdr="http://schemas.openxmlformats.org/drawingml/2006/chartDrawing">
    <cdr:from>
      <cdr:x>0.86216</cdr:x>
      <cdr:y>0.8588</cdr:y>
    </cdr:from>
    <cdr:to>
      <cdr:x>1</cdr:x>
      <cdr:y>1</cdr:y>
    </cdr:to>
    <cdr:pic>
      <cdr:nvPicPr>
        <cdr:cNvPr id="7" name="Picture 6"/>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0511481" y="6042147"/>
          <a:ext cx="1680519" cy="993417"/>
        </a:xfrm>
        <a:prstGeom xmlns:a="http://schemas.openxmlformats.org/drawingml/2006/main" prst="rect">
          <a:avLst/>
        </a:prstGeom>
      </cdr:spPr>
    </cdr:pic>
  </cdr:relSizeAnchor>
  <cdr:relSizeAnchor xmlns:cdr="http://schemas.openxmlformats.org/drawingml/2006/chartDrawing">
    <cdr:from>
      <cdr:x>8.2021E-8</cdr:x>
      <cdr:y>0.86536</cdr:y>
    </cdr:from>
    <cdr:to>
      <cdr:x>0.18282</cdr:x>
      <cdr:y>1</cdr:y>
    </cdr:to>
    <cdr:pic>
      <cdr:nvPicPr>
        <cdr:cNvPr id="9" name="Picture 8" descr="C:\Users\Saber\Desktop\PTX LOGO\png\Large Dimensions\PTX1.png"/>
        <cdr:cNvPicPr>
          <a:picLocks xmlns:a="http://schemas.openxmlformats.org/drawingml/2006/main" noChangeAspect="1" noChangeArrowheads="1"/>
        </cdr:cNvPicPr>
      </cdr:nvPicPr>
      <cdr:blipFill>
        <a:blip xmlns:a="http://schemas.openxmlformats.org/drawingml/2006/main" xmlns:r="http://schemas.openxmlformats.org/officeDocument/2006/relationships" r:embed="rId2" cstate="print">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1" y="6088284"/>
          <a:ext cx="2228894" cy="947280"/>
        </a:xfrm>
        <a:prstGeom xmlns:a="http://schemas.openxmlformats.org/drawingml/2006/main" prst="rect">
          <a:avLst/>
        </a:prstGeom>
        <a:solidFill xmlns:a="http://schemas.openxmlformats.org/drawingml/2006/main">
          <a:schemeClr val="bg1"/>
        </a:solidFill>
        <a:extLst xmlns:a="http://schemas.openxmlformats.org/drawingml/2006/main"/>
      </cdr:spPr>
    </cdr:pic>
  </cdr:relSizeAnchor>
</c:userShapes>
</file>

<file path=ppt/drawings/drawing2.xml><?xml version="1.0" encoding="utf-8"?>
<c:userShapes xmlns:c="http://schemas.openxmlformats.org/drawingml/2006/chart">
  <cdr:relSizeAnchor xmlns:cdr="http://schemas.openxmlformats.org/drawingml/2006/chartDrawing">
    <cdr:from>
      <cdr:x>0.02534</cdr:x>
      <cdr:y>0.0695</cdr:y>
    </cdr:from>
    <cdr:to>
      <cdr:x>0.36016</cdr:x>
      <cdr:y>0.30248</cdr:y>
    </cdr:to>
    <cdr:sp macro="" textlink="">
      <cdr:nvSpPr>
        <cdr:cNvPr id="2" name="Title 1"/>
        <cdr:cNvSpPr>
          <a:spLocks xmlns:a="http://schemas.openxmlformats.org/drawingml/2006/main" noGrp="1"/>
        </cdr:cNvSpPr>
      </cdr:nvSpPr>
      <cdr:spPr>
        <a:xfrm xmlns:a="http://schemas.openxmlformats.org/drawingml/2006/main">
          <a:off x="311285" y="476656"/>
          <a:ext cx="4113610" cy="1597777"/>
        </a:xfrm>
        <a:prstGeom xmlns:a="http://schemas.openxmlformats.org/drawingml/2006/main" prst="rect">
          <a:avLst/>
        </a:prstGeom>
        <a:ln xmlns:a="http://schemas.openxmlformats.org/drawingml/2006/main" w="38100">
          <a:solidFill>
            <a:srgbClr val="FFFF00"/>
          </a:solidFill>
        </a:ln>
      </cdr:spPr>
      <cdr:txBody>
        <a:bodyPr xmlns:a="http://schemas.openxmlformats.org/drawingml/2006/main" vert="horz" lIns="91440" tIns="45720" rIns="91440" bIns="45720" rtlCol="0" anchor="b">
          <a:normAutofit fontScale="90000"/>
        </a:bodyPr>
        <a:lstStyle xmlns:a="http://schemas.openxmlformats.org/drawingml/2006/main">
          <a:lvl1pPr algn="ctr" defTabSz="914400" rtl="0" eaLnBrk="1" latinLnBrk="0" hangingPunct="1">
            <a:lnSpc>
              <a:spcPct val="90000"/>
            </a:lnSpc>
            <a:spcBef>
              <a:spcPct val="0"/>
            </a:spcBef>
            <a:buNone/>
            <a:defRPr sz="6000" kern="1200">
              <a:solidFill>
                <a:sysClr val="windowText" lastClr="000000"/>
              </a:solidFill>
              <a:latin typeface="Calibri Light"/>
            </a:defRPr>
          </a:lvl1pPr>
        </a:lstStyle>
        <a:p xmlns:a="http://schemas.openxmlformats.org/drawingml/2006/main">
          <a:r>
            <a:rPr lang="en-US" sz="4400" b="1" i="1" u="sng" dirty="0" smtClean="0">
              <a:solidFill>
                <a:srgbClr val="FFFF00"/>
              </a:solidFill>
            </a:rPr>
            <a:t>You Can Do This!</a:t>
          </a:r>
        </a:p>
        <a:p xmlns:a="http://schemas.openxmlformats.org/drawingml/2006/main">
          <a:endParaRPr lang="en-US" sz="3200" b="1" dirty="0">
            <a:solidFill>
              <a:srgbClr val="FFFF00"/>
            </a:solidFill>
          </a:endParaRPr>
        </a:p>
      </cdr:txBody>
    </cdr:sp>
  </cdr:relSizeAnchor>
  <cdr:relSizeAnchor xmlns:cdr="http://schemas.openxmlformats.org/drawingml/2006/chartDrawing">
    <cdr:from>
      <cdr:x>0.63897</cdr:x>
      <cdr:y>0.53856</cdr:y>
    </cdr:from>
    <cdr:to>
      <cdr:x>0.83088</cdr:x>
      <cdr:y>0.7268</cdr:y>
    </cdr:to>
    <cdr:sp macro="" textlink="">
      <cdr:nvSpPr>
        <cdr:cNvPr id="4" name="TextBox 3"/>
        <cdr:cNvSpPr txBox="1"/>
      </cdr:nvSpPr>
      <cdr:spPr>
        <a:xfrm xmlns:a="http://schemas.openxmlformats.org/drawingml/2006/main">
          <a:off x="7790329" y="3693459"/>
          <a:ext cx="2339789" cy="12909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8.13932E-8</cdr:x>
      <cdr:y>0.95961</cdr:y>
    </cdr:from>
    <cdr:to>
      <cdr:x>0.86128</cdr:x>
      <cdr:y>1</cdr:y>
    </cdr:to>
    <cdr:sp macro="" textlink="">
      <cdr:nvSpPr>
        <cdr:cNvPr id="6" name="TextBox 1"/>
        <cdr:cNvSpPr txBox="1"/>
      </cdr:nvSpPr>
      <cdr:spPr>
        <a:xfrm xmlns:a="http://schemas.openxmlformats.org/drawingml/2006/main">
          <a:off x="1" y="6581001"/>
          <a:ext cx="10581736" cy="276999"/>
        </a:xfrm>
        <a:prstGeom xmlns:a="http://schemas.openxmlformats.org/drawingml/2006/main" prst="rect">
          <a:avLst/>
        </a:prstGeom>
        <a:solidFill xmlns:a="http://schemas.openxmlformats.org/drawingml/2006/main">
          <a:srgbClr val="000000"/>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eaLnBrk="0" fontAlgn="base" latinLnBrk="0" hangingPunct="0">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solidFill>
                <a:srgbClr val="FFFFFF"/>
              </a:solidFill>
              <a:effectLst/>
              <a:uLnTx/>
              <a:uFillTx/>
              <a:latin typeface="Trebuchet MS" panose="020B0603020202020204" pitchFamily="34" charset="0"/>
              <a:cs typeface="Arial" panose="020B0604020202020204" pitchFamily="34" charset="0"/>
            </a:rPr>
            <a:t>Copyright @ 2003-2016 Riverford  Exploration, LLC, All Rights Reserved</a:t>
          </a:r>
        </a:p>
      </cdr:txBody>
    </cdr:sp>
  </cdr:relSizeAnchor>
  <cdr:relSizeAnchor xmlns:cdr="http://schemas.openxmlformats.org/drawingml/2006/chartDrawing">
    <cdr:from>
      <cdr:x>0.8597</cdr:x>
      <cdr:y>0.85514</cdr:y>
    </cdr:from>
    <cdr:to>
      <cdr:x>0.99648</cdr:x>
      <cdr:y>1</cdr:y>
    </cdr:to>
    <cdr:pic>
      <cdr:nvPicPr>
        <cdr:cNvPr id="7" name="Picture 6"/>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0562281" y="6092947"/>
          <a:ext cx="1680519" cy="993417"/>
        </a:xfrm>
        <a:prstGeom xmlns:a="http://schemas.openxmlformats.org/drawingml/2006/main" prst="rect">
          <a:avLst/>
        </a:prstGeom>
      </cdr:spPr>
    </cdr:pic>
  </cdr:relSizeAnchor>
  <cdr:relSizeAnchor xmlns:cdr="http://schemas.openxmlformats.org/drawingml/2006/chartDrawing">
    <cdr:from>
      <cdr:x>0.57536</cdr:x>
      <cdr:y>0.03332</cdr:y>
    </cdr:from>
    <cdr:to>
      <cdr:x>0.97049</cdr:x>
      <cdr:y>0.70475</cdr:y>
    </cdr:to>
    <cdr:sp macro="" textlink="">
      <cdr:nvSpPr>
        <cdr:cNvPr id="10" name="TextBox 1"/>
        <cdr:cNvSpPr txBox="1"/>
      </cdr:nvSpPr>
      <cdr:spPr>
        <a:xfrm xmlns:a="http://schemas.openxmlformats.org/drawingml/2006/main">
          <a:off x="7068881" y="228518"/>
          <a:ext cx="4854611" cy="460463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400" i="1" dirty="0" smtClean="0">
              <a:solidFill>
                <a:srgbClr val="FFFF00"/>
              </a:solidFill>
            </a:rPr>
            <a:t>Bill Fairhurst</a:t>
          </a:r>
        </a:p>
        <a:p xmlns:a="http://schemas.openxmlformats.org/drawingml/2006/main">
          <a:pPr algn="ctr"/>
          <a:r>
            <a:rPr lang="en-US" sz="2400" i="1" dirty="0" smtClean="0">
              <a:solidFill>
                <a:srgbClr val="FFFF00"/>
              </a:solidFill>
            </a:rPr>
            <a:t>Riverford Exploration, LLC</a:t>
          </a:r>
        </a:p>
        <a:p xmlns:a="http://schemas.openxmlformats.org/drawingml/2006/main">
          <a:pPr algn="ctr"/>
          <a:r>
            <a:rPr lang="en-US" sz="2400" i="1" dirty="0" smtClean="0">
              <a:solidFill>
                <a:schemeClr val="bg1">
                  <a:lumMod val="95000"/>
                </a:schemeClr>
              </a:solidFill>
            </a:rPr>
            <a:t>riverfordexpl.com</a:t>
          </a:r>
        </a:p>
        <a:p xmlns:a="http://schemas.openxmlformats.org/drawingml/2006/main">
          <a:pPr algn="ctr"/>
          <a:r>
            <a:rPr lang="en-US" sz="2400" i="1" dirty="0" smtClean="0">
              <a:solidFill>
                <a:srgbClr val="FFFF00"/>
              </a:solidFill>
            </a:rPr>
            <a:t>PetroTex Energy Partners, LLC</a:t>
          </a:r>
        </a:p>
        <a:p xmlns:a="http://schemas.openxmlformats.org/drawingml/2006/main">
          <a:pPr algn="ctr"/>
          <a:r>
            <a:rPr lang="en-US" sz="2400" i="1" dirty="0" smtClean="0">
              <a:solidFill>
                <a:schemeClr val="bg1">
                  <a:lumMod val="95000"/>
                </a:schemeClr>
              </a:solidFill>
            </a:rPr>
            <a:t>Petrotexenergy.com</a:t>
          </a:r>
        </a:p>
        <a:p xmlns:a="http://schemas.openxmlformats.org/drawingml/2006/main">
          <a:pPr algn="ctr"/>
          <a:r>
            <a:rPr lang="en-US" sz="2400" i="1" dirty="0" smtClean="0">
              <a:solidFill>
                <a:srgbClr val="FFFF00"/>
              </a:solidFill>
            </a:rPr>
            <a:t>The Woodlands and Dallas, Texas</a:t>
          </a:r>
        </a:p>
        <a:p xmlns:a="http://schemas.openxmlformats.org/drawingml/2006/main">
          <a:pPr algn="ctr"/>
          <a:r>
            <a:rPr lang="en-US" sz="2400" i="1" dirty="0" smtClean="0">
              <a:solidFill>
                <a:srgbClr val="FFFF00"/>
              </a:solidFill>
            </a:rPr>
            <a:t>832-928-5303</a:t>
          </a:r>
        </a:p>
        <a:p xmlns:a="http://schemas.openxmlformats.org/drawingml/2006/main">
          <a:pPr algn="ctr"/>
          <a:r>
            <a:rPr lang="en-US" sz="2400" i="1" u="sng" dirty="0" smtClean="0">
              <a:solidFill>
                <a:schemeClr val="bg1"/>
              </a:solidFill>
            </a:rPr>
            <a:t>bfairhurst@riverford-resources.com</a:t>
          </a:r>
        </a:p>
        <a:p xmlns:a="http://schemas.openxmlformats.org/drawingml/2006/main">
          <a:pPr algn="ctr"/>
          <a:endParaRPr lang="en-US" sz="2400" i="1" dirty="0" smtClean="0">
            <a:solidFill>
              <a:srgbClr val="FFFF00"/>
            </a:solidFill>
          </a:endParaRPr>
        </a:p>
      </cdr:txBody>
    </cdr:sp>
  </cdr:relSizeAnchor>
  <cdr:relSizeAnchor xmlns:cdr="http://schemas.openxmlformats.org/drawingml/2006/chartDrawing">
    <cdr:from>
      <cdr:x>0</cdr:x>
      <cdr:y>0.86245</cdr:y>
    </cdr:from>
    <cdr:to>
      <cdr:x>0.18066</cdr:x>
      <cdr:y>1</cdr:y>
    </cdr:to>
    <cdr:pic>
      <cdr:nvPicPr>
        <cdr:cNvPr id="8" name="Picture 7" descr="C:\Users\Saber\Desktop\PTX LOGO\png\Large Dimensions\PTX1.png"/>
        <cdr:cNvPicPr>
          <a:picLocks xmlns:a="http://schemas.openxmlformats.org/drawingml/2006/main" noChangeAspect="1" noChangeArrowheads="1"/>
        </cdr:cNvPicPr>
      </cdr:nvPicPr>
      <cdr:blipFill>
        <a:blip xmlns:a="http://schemas.openxmlformats.org/drawingml/2006/main" xmlns:r="http://schemas.openxmlformats.org/officeDocument/2006/relationships" r:embed="rId2" cstate="print">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0" y="5914663"/>
          <a:ext cx="2219616" cy="943337"/>
        </a:xfrm>
        <a:prstGeom xmlns:a="http://schemas.openxmlformats.org/drawingml/2006/main" prst="rect">
          <a:avLst/>
        </a:prstGeom>
        <a:solidFill xmlns:a="http://schemas.openxmlformats.org/drawingml/2006/main">
          <a:schemeClr val="bg1"/>
        </a:solidFill>
        <a:extLst xmlns:a="http://schemas.openxmlformats.org/drawingml/2006/main"/>
      </cdr:spPr>
    </cdr:pic>
  </cdr:relSizeAnchor>
  <cdr:relSizeAnchor xmlns:cdr="http://schemas.openxmlformats.org/drawingml/2006/chartDrawing">
    <cdr:from>
      <cdr:x>0.55381</cdr:x>
      <cdr:y>0.57428</cdr:y>
    </cdr:from>
    <cdr:to>
      <cdr:x>0.99648</cdr:x>
      <cdr:y>0.97328</cdr:y>
    </cdr:to>
    <cdr:sp macro="" textlink="">
      <cdr:nvSpPr>
        <cdr:cNvPr id="11" name="TextBox 1"/>
        <cdr:cNvSpPr txBox="1"/>
      </cdr:nvSpPr>
      <cdr:spPr>
        <a:xfrm xmlns:a="http://schemas.openxmlformats.org/drawingml/2006/main">
          <a:off x="6804071" y="3938442"/>
          <a:ext cx="5438729" cy="27363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400" dirty="0" smtClean="0">
              <a:solidFill>
                <a:schemeClr val="bg1"/>
              </a:solidFill>
            </a:rPr>
            <a:t>Society of Petroleum Engineers</a:t>
          </a:r>
        </a:p>
        <a:p xmlns:a="http://schemas.openxmlformats.org/drawingml/2006/main">
          <a:pPr algn="ctr"/>
          <a:r>
            <a:rPr lang="en-US" sz="2400" dirty="0" smtClean="0">
              <a:solidFill>
                <a:schemeClr val="bg1"/>
              </a:solidFill>
            </a:rPr>
            <a:t>Gulf Coast Section, Members in Transition</a:t>
          </a:r>
        </a:p>
        <a:p xmlns:a="http://schemas.openxmlformats.org/drawingml/2006/main">
          <a:pPr algn="ctr"/>
          <a:r>
            <a:rPr lang="en-US" sz="2400" dirty="0" smtClean="0">
              <a:solidFill>
                <a:schemeClr val="bg1"/>
              </a:solidFill>
            </a:rPr>
            <a:t>Seminar #8</a:t>
          </a:r>
        </a:p>
        <a:p xmlns:a="http://schemas.openxmlformats.org/drawingml/2006/main">
          <a:pPr algn="ctr"/>
          <a:r>
            <a:rPr lang="en-US" sz="2400" dirty="0" smtClean="0">
              <a:solidFill>
                <a:schemeClr val="bg1"/>
              </a:solidFill>
            </a:rPr>
            <a:t>September 9, 2016</a:t>
          </a:r>
        </a:p>
      </cdr:txBody>
    </cdr:sp>
  </cdr:relSizeAnchor>
</c:userShapes>
</file>

<file path=ppt/drawings/drawing3.xml><?xml version="1.0" encoding="utf-8"?>
<c:userShapes xmlns:c="http://schemas.openxmlformats.org/drawingml/2006/chart">
  <cdr:relSizeAnchor xmlns:cdr="http://schemas.openxmlformats.org/drawingml/2006/chartDrawing">
    <cdr:from>
      <cdr:x>0.02534</cdr:x>
      <cdr:y>0.0695</cdr:y>
    </cdr:from>
    <cdr:to>
      <cdr:x>0.36016</cdr:x>
      <cdr:y>0.30248</cdr:y>
    </cdr:to>
    <cdr:sp macro="" textlink="">
      <cdr:nvSpPr>
        <cdr:cNvPr id="2" name="Title 1"/>
        <cdr:cNvSpPr>
          <a:spLocks xmlns:a="http://schemas.openxmlformats.org/drawingml/2006/main" noGrp="1"/>
        </cdr:cNvSpPr>
      </cdr:nvSpPr>
      <cdr:spPr>
        <a:xfrm xmlns:a="http://schemas.openxmlformats.org/drawingml/2006/main">
          <a:off x="311285" y="476656"/>
          <a:ext cx="4113610" cy="1597777"/>
        </a:xfrm>
        <a:prstGeom xmlns:a="http://schemas.openxmlformats.org/drawingml/2006/main" prst="rect">
          <a:avLst/>
        </a:prstGeom>
        <a:ln xmlns:a="http://schemas.openxmlformats.org/drawingml/2006/main" w="38100">
          <a:solidFill>
            <a:srgbClr val="FFFF00"/>
          </a:solidFill>
        </a:ln>
      </cdr:spPr>
      <cdr:txBody>
        <a:bodyPr xmlns:a="http://schemas.openxmlformats.org/drawingml/2006/main" vert="horz" lIns="91440" tIns="45720" rIns="91440" bIns="45720" rtlCol="0" anchor="b">
          <a:normAutofit fontScale="90000"/>
        </a:bodyPr>
        <a:lstStyle xmlns:a="http://schemas.openxmlformats.org/drawingml/2006/main">
          <a:lvl1pPr algn="ctr" defTabSz="914400" rtl="0" eaLnBrk="1" latinLnBrk="0" hangingPunct="1">
            <a:lnSpc>
              <a:spcPct val="90000"/>
            </a:lnSpc>
            <a:spcBef>
              <a:spcPct val="0"/>
            </a:spcBef>
            <a:buNone/>
            <a:defRPr sz="6000" kern="1200">
              <a:solidFill>
                <a:sysClr val="windowText" lastClr="000000"/>
              </a:solidFill>
              <a:latin typeface="Calibri Light"/>
            </a:defRPr>
          </a:lvl1pPr>
        </a:lstStyle>
        <a:p xmlns:a="http://schemas.openxmlformats.org/drawingml/2006/main">
          <a:r>
            <a:rPr lang="en-US" sz="4400" b="1" i="1" u="sng" dirty="0" smtClean="0">
              <a:solidFill>
                <a:srgbClr val="FFFF00"/>
              </a:solidFill>
            </a:rPr>
            <a:t>You Can Do This!</a:t>
          </a:r>
        </a:p>
        <a:p xmlns:a="http://schemas.openxmlformats.org/drawingml/2006/main">
          <a:endParaRPr lang="en-US" sz="3200" b="1" dirty="0">
            <a:solidFill>
              <a:srgbClr val="FFFF00"/>
            </a:solidFill>
          </a:endParaRPr>
        </a:p>
      </cdr:txBody>
    </cdr:sp>
  </cdr:relSizeAnchor>
  <cdr:relSizeAnchor xmlns:cdr="http://schemas.openxmlformats.org/drawingml/2006/chartDrawing">
    <cdr:from>
      <cdr:x>0.63897</cdr:x>
      <cdr:y>0.53856</cdr:y>
    </cdr:from>
    <cdr:to>
      <cdr:x>0.83088</cdr:x>
      <cdr:y>0.7268</cdr:y>
    </cdr:to>
    <cdr:sp macro="" textlink="">
      <cdr:nvSpPr>
        <cdr:cNvPr id="4" name="TextBox 3"/>
        <cdr:cNvSpPr txBox="1"/>
      </cdr:nvSpPr>
      <cdr:spPr>
        <a:xfrm xmlns:a="http://schemas.openxmlformats.org/drawingml/2006/main">
          <a:off x="7790329" y="3693459"/>
          <a:ext cx="2339789" cy="12909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0.57536</cdr:x>
      <cdr:y>0.03332</cdr:y>
    </cdr:from>
    <cdr:to>
      <cdr:x>0.97049</cdr:x>
      <cdr:y>0.70475</cdr:y>
    </cdr:to>
    <cdr:sp macro="" textlink="">
      <cdr:nvSpPr>
        <cdr:cNvPr id="8" name="TextBox 1"/>
        <cdr:cNvSpPr txBox="1"/>
      </cdr:nvSpPr>
      <cdr:spPr>
        <a:xfrm xmlns:a="http://schemas.openxmlformats.org/drawingml/2006/main">
          <a:off x="7068881" y="228518"/>
          <a:ext cx="4854611" cy="4604636"/>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400" i="1" dirty="0" smtClean="0">
              <a:solidFill>
                <a:srgbClr val="FFFF00"/>
              </a:solidFill>
            </a:rPr>
            <a:t>Bill Fairhurst and Ronnie Nutt</a:t>
          </a:r>
        </a:p>
        <a:p xmlns:a="http://schemas.openxmlformats.org/drawingml/2006/main">
          <a:pPr algn="ctr"/>
          <a:r>
            <a:rPr lang="en-US" sz="2400" i="1" dirty="0" smtClean="0">
              <a:solidFill>
                <a:srgbClr val="FFFF00"/>
              </a:solidFill>
            </a:rPr>
            <a:t>PetroTex Energy Partners, LLC</a:t>
          </a:r>
        </a:p>
        <a:p xmlns:a="http://schemas.openxmlformats.org/drawingml/2006/main">
          <a:pPr algn="ctr"/>
          <a:r>
            <a:rPr lang="en-US" sz="2400" i="1" dirty="0">
              <a:solidFill>
                <a:schemeClr val="bg1"/>
              </a:solidFill>
            </a:rPr>
            <a:t>p</a:t>
          </a:r>
          <a:r>
            <a:rPr lang="en-US" sz="2400" i="1" dirty="0" smtClean="0">
              <a:solidFill>
                <a:schemeClr val="bg1"/>
              </a:solidFill>
            </a:rPr>
            <a:t>etrotexenergy.com</a:t>
          </a:r>
        </a:p>
        <a:p xmlns:a="http://schemas.openxmlformats.org/drawingml/2006/main">
          <a:pPr algn="ctr"/>
          <a:r>
            <a:rPr lang="en-US" sz="2400" i="1" dirty="0" smtClean="0">
              <a:solidFill>
                <a:srgbClr val="FFFF00"/>
              </a:solidFill>
            </a:rPr>
            <a:t>Riverford Exploration, LLC</a:t>
          </a:r>
        </a:p>
        <a:p xmlns:a="http://schemas.openxmlformats.org/drawingml/2006/main">
          <a:pPr algn="ctr"/>
          <a:r>
            <a:rPr lang="en-US" sz="2400" i="1" dirty="0">
              <a:solidFill>
                <a:schemeClr val="bg1">
                  <a:lumMod val="95000"/>
                </a:schemeClr>
              </a:solidFill>
            </a:rPr>
            <a:t>r</a:t>
          </a:r>
          <a:r>
            <a:rPr lang="en-US" sz="2400" i="1" dirty="0" smtClean="0">
              <a:solidFill>
                <a:schemeClr val="bg1">
                  <a:lumMod val="95000"/>
                </a:schemeClr>
              </a:solidFill>
            </a:rPr>
            <a:t>iverfordexpl.com</a:t>
          </a:r>
        </a:p>
        <a:p xmlns:a="http://schemas.openxmlformats.org/drawingml/2006/main">
          <a:pPr algn="ctr"/>
          <a:r>
            <a:rPr lang="en-US" sz="2400" i="1" dirty="0" smtClean="0">
              <a:solidFill>
                <a:srgbClr val="FFFF00"/>
              </a:solidFill>
            </a:rPr>
            <a:t>The Woodlands and Dallas, Texas</a:t>
          </a:r>
        </a:p>
        <a:p xmlns:a="http://schemas.openxmlformats.org/drawingml/2006/main">
          <a:pPr algn="ctr"/>
          <a:r>
            <a:rPr lang="en-US" sz="2400" i="1" dirty="0" smtClean="0">
              <a:solidFill>
                <a:srgbClr val="FFFF00"/>
              </a:solidFill>
            </a:rPr>
            <a:t>832-928-5303</a:t>
          </a:r>
        </a:p>
        <a:p xmlns:a="http://schemas.openxmlformats.org/drawingml/2006/main">
          <a:pPr algn="ctr"/>
          <a:r>
            <a:rPr lang="en-US" sz="2400" i="1" u="sng" dirty="0" smtClean="0">
              <a:solidFill>
                <a:schemeClr val="bg1"/>
              </a:solidFill>
            </a:rPr>
            <a:t>bfairhurst@Riverford-resources.com</a:t>
          </a:r>
        </a:p>
        <a:p xmlns:a="http://schemas.openxmlformats.org/drawingml/2006/main">
          <a:pPr algn="ctr"/>
          <a:endParaRPr lang="en-US" sz="2400" i="1" dirty="0" smtClean="0">
            <a:solidFill>
              <a:srgbClr val="FFFF00"/>
            </a:solidFill>
          </a:endParaRPr>
        </a:p>
      </cdr:txBody>
    </cdr:sp>
  </cdr:relSizeAnchor>
  <cdr:relSizeAnchor xmlns:cdr="http://schemas.openxmlformats.org/drawingml/2006/chartDrawing">
    <cdr:from>
      <cdr:x>0.86322</cdr:x>
      <cdr:y>0.85514</cdr:y>
    </cdr:from>
    <cdr:to>
      <cdr:x>1</cdr:x>
      <cdr:y>1</cdr:y>
    </cdr:to>
    <cdr:pic>
      <cdr:nvPicPr>
        <cdr:cNvPr id="6" name="Picture 5"/>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0605550" y="5864550"/>
          <a:ext cx="1680484" cy="993450"/>
        </a:xfrm>
        <a:prstGeom xmlns:a="http://schemas.openxmlformats.org/drawingml/2006/main" prst="rect">
          <a:avLst/>
        </a:prstGeom>
      </cdr:spPr>
    </cdr:pic>
  </cdr:relSizeAnchor>
  <cdr:relSizeAnchor xmlns:cdr="http://schemas.openxmlformats.org/drawingml/2006/chartDrawing">
    <cdr:from>
      <cdr:x>0.55381</cdr:x>
      <cdr:y>0.57428</cdr:y>
    </cdr:from>
    <cdr:to>
      <cdr:x>0.99648</cdr:x>
      <cdr:y>0.97328</cdr:y>
    </cdr:to>
    <cdr:sp macro="" textlink="">
      <cdr:nvSpPr>
        <cdr:cNvPr id="7" name="TextBox 1"/>
        <cdr:cNvSpPr txBox="1"/>
      </cdr:nvSpPr>
      <cdr:spPr>
        <a:xfrm xmlns:a="http://schemas.openxmlformats.org/drawingml/2006/main">
          <a:off x="6804071" y="3938442"/>
          <a:ext cx="5438729" cy="27363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400" dirty="0" smtClean="0">
              <a:solidFill>
                <a:schemeClr val="bg1"/>
              </a:solidFill>
            </a:rPr>
            <a:t>Society of Petroleum Engineers</a:t>
          </a:r>
        </a:p>
        <a:p xmlns:a="http://schemas.openxmlformats.org/drawingml/2006/main">
          <a:pPr algn="ctr"/>
          <a:r>
            <a:rPr lang="en-US" sz="2400" dirty="0" smtClean="0">
              <a:solidFill>
                <a:schemeClr val="bg1"/>
              </a:solidFill>
            </a:rPr>
            <a:t>Gulf Coast Section, Members in Transition</a:t>
          </a:r>
        </a:p>
        <a:p xmlns:a="http://schemas.openxmlformats.org/drawingml/2006/main">
          <a:pPr algn="ctr"/>
          <a:r>
            <a:rPr lang="en-US" sz="2400" dirty="0" smtClean="0">
              <a:solidFill>
                <a:schemeClr val="bg1"/>
              </a:solidFill>
            </a:rPr>
            <a:t>Seminar #8</a:t>
          </a:r>
        </a:p>
        <a:p xmlns:a="http://schemas.openxmlformats.org/drawingml/2006/main">
          <a:pPr algn="ctr"/>
          <a:r>
            <a:rPr lang="en-US" sz="2400" dirty="0" smtClean="0">
              <a:solidFill>
                <a:schemeClr val="bg1"/>
              </a:solidFill>
            </a:rPr>
            <a:t>September 9, 2016</a:t>
          </a:r>
        </a:p>
      </cdr:txBody>
    </cdr:sp>
  </cdr:relSizeAnchor>
  <cdr:relSizeAnchor xmlns:cdr="http://schemas.openxmlformats.org/drawingml/2006/chartDrawing">
    <cdr:from>
      <cdr:x>0</cdr:x>
      <cdr:y>0.85493</cdr:y>
    </cdr:from>
    <cdr:to>
      <cdr:x>0.19054</cdr:x>
      <cdr:y>1</cdr:y>
    </cdr:to>
    <cdr:pic>
      <cdr:nvPicPr>
        <cdr:cNvPr id="9" name="Picture 8" descr="C:\Users\Saber\Desktop\PTX LOGO\png\Large Dimensions\PTX1.png"/>
        <cdr:cNvPicPr>
          <a:picLocks xmlns:a="http://schemas.openxmlformats.org/drawingml/2006/main" noChangeAspect="1" noChangeArrowheads="1"/>
        </cdr:cNvPicPr>
      </cdr:nvPicPr>
      <cdr:blipFill>
        <a:blip xmlns:a="http://schemas.openxmlformats.org/drawingml/2006/main" xmlns:r="http://schemas.openxmlformats.org/officeDocument/2006/relationships" r:embed="rId2" cstate="print">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0" y="5863101"/>
          <a:ext cx="2340986" cy="994899"/>
        </a:xfrm>
        <a:prstGeom xmlns:a="http://schemas.openxmlformats.org/drawingml/2006/main" prst="rect">
          <a:avLst/>
        </a:prstGeom>
        <a:solidFill xmlns:a="http://schemas.openxmlformats.org/drawingml/2006/main">
          <a:schemeClr val="bg1"/>
        </a:solidFill>
        <a:extLst xmlns:a="http://schemas.openxmlformats.org/drawingml/2006/main"/>
      </cdr:spPr>
    </cdr:pic>
  </cdr:relSizeAnchor>
</c:userShapes>
</file>

<file path=ppt/drawings/drawing4.xml><?xml version="1.0" encoding="utf-8"?>
<c:userShapes xmlns:c="http://schemas.openxmlformats.org/drawingml/2006/chart">
  <cdr:relSizeAnchor xmlns:cdr="http://schemas.openxmlformats.org/drawingml/2006/chartDrawing">
    <cdr:from>
      <cdr:x>0</cdr:x>
      <cdr:y>1.42135E-7</cdr:y>
    </cdr:from>
    <cdr:to>
      <cdr:x>0.34071</cdr:x>
      <cdr:y>0.49164</cdr:y>
    </cdr:to>
    <cdr:sp macro="" textlink="">
      <cdr:nvSpPr>
        <cdr:cNvPr id="2" name="Title 1"/>
        <cdr:cNvSpPr>
          <a:spLocks xmlns:a="http://schemas.openxmlformats.org/drawingml/2006/main" noGrp="1"/>
        </cdr:cNvSpPr>
      </cdr:nvSpPr>
      <cdr:spPr>
        <a:xfrm xmlns:a="http://schemas.openxmlformats.org/drawingml/2006/main">
          <a:off x="0" y="1"/>
          <a:ext cx="4153936" cy="3458994"/>
        </a:xfrm>
        <a:prstGeom xmlns:a="http://schemas.openxmlformats.org/drawingml/2006/main" prst="rect">
          <a:avLst/>
        </a:prstGeom>
      </cdr:spPr>
      <cdr:txBody>
        <a:bodyPr xmlns:a="http://schemas.openxmlformats.org/drawingml/2006/main" vert="horz" lIns="91440" tIns="45720" rIns="91440" bIns="45720" rtlCol="0" anchor="b">
          <a:normAutofit fontScale="90000"/>
        </a:bodyPr>
        <a:lstStyle xmlns:a="http://schemas.openxmlformats.org/drawingml/2006/main">
          <a:lvl1pPr algn="ctr" defTabSz="914400" rtl="0" eaLnBrk="1" latinLnBrk="0" hangingPunct="1">
            <a:lnSpc>
              <a:spcPct val="90000"/>
            </a:lnSpc>
            <a:spcBef>
              <a:spcPct val="0"/>
            </a:spcBef>
            <a:buNone/>
            <a:defRPr sz="6000" kern="1200">
              <a:solidFill>
                <a:sysClr val="windowText" lastClr="000000"/>
              </a:solidFill>
              <a:latin typeface="Calibri Light"/>
            </a:defRPr>
          </a:lvl1pPr>
        </a:lstStyle>
        <a:p xmlns:a="http://schemas.openxmlformats.org/drawingml/2006/main">
          <a:r>
            <a:rPr lang="en-US" sz="4400" b="1" i="1" dirty="0" smtClean="0">
              <a:solidFill>
                <a:srgbClr val="FFFF00"/>
              </a:solidFill>
            </a:rPr>
            <a:t>Creating Your LLC and Various Options for Consulting and Operations</a:t>
          </a:r>
        </a:p>
        <a:p xmlns:a="http://schemas.openxmlformats.org/drawingml/2006/main">
          <a:endParaRPr lang="en-US" sz="3200" b="1" dirty="0">
            <a:solidFill>
              <a:srgbClr val="FFFF00"/>
            </a:solidFill>
          </a:endParaRPr>
        </a:p>
      </cdr:txBody>
    </cdr:sp>
  </cdr:relSizeAnchor>
  <cdr:relSizeAnchor xmlns:cdr="http://schemas.openxmlformats.org/drawingml/2006/chartDrawing">
    <cdr:from>
      <cdr:x>0.57563</cdr:x>
      <cdr:y>0.02526</cdr:y>
    </cdr:from>
    <cdr:to>
      <cdr:x>0.97381</cdr:x>
      <cdr:y>0.67974</cdr:y>
    </cdr:to>
    <cdr:sp macro="" textlink="">
      <cdr:nvSpPr>
        <cdr:cNvPr id="5" name="TextBox 4"/>
        <cdr:cNvSpPr txBox="1"/>
      </cdr:nvSpPr>
      <cdr:spPr>
        <a:xfrm xmlns:a="http://schemas.openxmlformats.org/drawingml/2006/main">
          <a:off x="7018081" y="173255"/>
          <a:ext cx="4854611" cy="44884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algn="ctr"/>
          <a:r>
            <a:rPr lang="en-US" sz="2400" i="1" dirty="0" smtClean="0">
              <a:solidFill>
                <a:srgbClr val="FFFF00"/>
              </a:solidFill>
            </a:rPr>
            <a:t>Bill Fairhurst</a:t>
          </a:r>
        </a:p>
        <a:p xmlns:a="http://schemas.openxmlformats.org/drawingml/2006/main">
          <a:pPr algn="ctr"/>
          <a:r>
            <a:rPr lang="en-US" sz="2400" i="1" dirty="0" smtClean="0">
              <a:solidFill>
                <a:srgbClr val="FFFF00"/>
              </a:solidFill>
            </a:rPr>
            <a:t>Riverford Exploration, LLC</a:t>
          </a:r>
        </a:p>
        <a:p xmlns:a="http://schemas.openxmlformats.org/drawingml/2006/main">
          <a:pPr algn="ctr"/>
          <a:r>
            <a:rPr lang="en-US" sz="2400" i="1" dirty="0" smtClean="0">
              <a:solidFill>
                <a:schemeClr val="bg1">
                  <a:lumMod val="95000"/>
                </a:schemeClr>
              </a:solidFill>
            </a:rPr>
            <a:t>riverfordexpl.com</a:t>
          </a:r>
        </a:p>
        <a:p xmlns:a="http://schemas.openxmlformats.org/drawingml/2006/main">
          <a:pPr algn="ctr"/>
          <a:r>
            <a:rPr lang="en-US" sz="2400" i="1" dirty="0" smtClean="0">
              <a:solidFill>
                <a:srgbClr val="FFFF00"/>
              </a:solidFill>
            </a:rPr>
            <a:t>PetroTex Energy Partners, LLC</a:t>
          </a:r>
        </a:p>
        <a:p xmlns:a="http://schemas.openxmlformats.org/drawingml/2006/main">
          <a:pPr algn="ctr"/>
          <a:r>
            <a:rPr lang="en-US" sz="2400" i="1" dirty="0" smtClean="0">
              <a:solidFill>
                <a:schemeClr val="bg1">
                  <a:lumMod val="95000"/>
                </a:schemeClr>
              </a:solidFill>
            </a:rPr>
            <a:t>Petrotexenergy.com</a:t>
          </a:r>
        </a:p>
        <a:p xmlns:a="http://schemas.openxmlformats.org/drawingml/2006/main">
          <a:pPr algn="ctr"/>
          <a:r>
            <a:rPr lang="en-US" sz="2400" i="1" dirty="0" smtClean="0">
              <a:solidFill>
                <a:srgbClr val="FFFF00"/>
              </a:solidFill>
            </a:rPr>
            <a:t>The Woodlands and Dallas, Texas</a:t>
          </a:r>
        </a:p>
        <a:p xmlns:a="http://schemas.openxmlformats.org/drawingml/2006/main">
          <a:pPr algn="ctr"/>
          <a:r>
            <a:rPr lang="en-US" sz="2400" i="1" dirty="0" smtClean="0">
              <a:solidFill>
                <a:srgbClr val="FFFF00"/>
              </a:solidFill>
            </a:rPr>
            <a:t>832-928-5303</a:t>
          </a:r>
        </a:p>
        <a:p xmlns:a="http://schemas.openxmlformats.org/drawingml/2006/main">
          <a:pPr algn="ctr"/>
          <a:r>
            <a:rPr lang="en-US" sz="2400" i="1" u="sng" dirty="0" smtClean="0">
              <a:solidFill>
                <a:schemeClr val="bg1"/>
              </a:solidFill>
            </a:rPr>
            <a:t>bfairhurst@riverford-resources.com</a:t>
          </a:r>
        </a:p>
        <a:p xmlns:a="http://schemas.openxmlformats.org/drawingml/2006/main">
          <a:pPr algn="ctr"/>
          <a:endParaRPr lang="en-US" sz="2400" i="1" dirty="0" smtClean="0">
            <a:solidFill>
              <a:srgbClr val="FFFF00"/>
            </a:solidFill>
          </a:endParaRPr>
        </a:p>
      </cdr:txBody>
    </cdr:sp>
  </cdr:relSizeAnchor>
  <cdr:relSizeAnchor xmlns:cdr="http://schemas.openxmlformats.org/drawingml/2006/chartDrawing">
    <cdr:from>
      <cdr:x>0.63897</cdr:x>
      <cdr:y>0.53856</cdr:y>
    </cdr:from>
    <cdr:to>
      <cdr:x>0.83088</cdr:x>
      <cdr:y>0.7268</cdr:y>
    </cdr:to>
    <cdr:sp macro="" textlink="">
      <cdr:nvSpPr>
        <cdr:cNvPr id="4" name="TextBox 3"/>
        <cdr:cNvSpPr txBox="1"/>
      </cdr:nvSpPr>
      <cdr:spPr>
        <a:xfrm xmlns:a="http://schemas.openxmlformats.org/drawingml/2006/main">
          <a:off x="7790329" y="3693459"/>
          <a:ext cx="2339789" cy="129091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0.00623</cdr:x>
      <cdr:y>0.95548</cdr:y>
    </cdr:from>
    <cdr:to>
      <cdr:x>0.86792</cdr:x>
      <cdr:y>0.99485</cdr:y>
    </cdr:to>
    <cdr:sp macro="" textlink="">
      <cdr:nvSpPr>
        <cdr:cNvPr id="8" name="TextBox 1"/>
        <cdr:cNvSpPr txBox="1"/>
      </cdr:nvSpPr>
      <cdr:spPr>
        <a:xfrm xmlns:a="http://schemas.openxmlformats.org/drawingml/2006/main">
          <a:off x="75922" y="6722339"/>
          <a:ext cx="10505813" cy="276999"/>
        </a:xfrm>
        <a:prstGeom xmlns:a="http://schemas.openxmlformats.org/drawingml/2006/main" prst="rect">
          <a:avLst/>
        </a:prstGeom>
        <a:solidFill xmlns:a="http://schemas.openxmlformats.org/drawingml/2006/main">
          <a:srgbClr val="000000"/>
        </a:solidFill>
      </cdr:spPr>
      <cdr:txBody>
        <a:bodyPr xmlns:a="http://schemas.openxmlformats.org/drawingml/2006/main" wrap="square" rtlCol="0">
          <a:spAutoFit/>
        </a:bodyPr>
        <a:lstStyle xmlns:a="http://schemas.openxmlformats.org/drawingml/2006/main">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xmlns:a="http://schemas.openxmlformats.org/drawingml/2006/main">
          <a:pPr marL="0" marR="0" lvl="0" indent="0" algn="ctr" defTabSz="914400" eaLnBrk="0" fontAlgn="base" latinLnBrk="0" hangingPunct="0">
            <a:lnSpc>
              <a:spcPct val="100000"/>
            </a:lnSpc>
            <a:spcBef>
              <a:spcPct val="0"/>
            </a:spcBef>
            <a:spcAft>
              <a:spcPct val="0"/>
            </a:spcAft>
            <a:buClrTx/>
            <a:buSzTx/>
            <a:buFontTx/>
            <a:buNone/>
            <a:tabLst/>
            <a:defRPr/>
          </a:pPr>
          <a:r>
            <a:rPr kumimoji="0" lang="en-US" sz="1200" b="1" i="0" u="none" strike="noStrike" kern="0" cap="none" spc="0" normalizeH="0" baseline="0" noProof="0" dirty="0" smtClean="0">
              <a:ln>
                <a:noFill/>
              </a:ln>
              <a:solidFill>
                <a:srgbClr val="FFFFFF"/>
              </a:solidFill>
              <a:effectLst/>
              <a:uLnTx/>
              <a:uFillTx/>
              <a:latin typeface="Trebuchet MS" panose="020B0603020202020204" pitchFamily="34" charset="0"/>
              <a:cs typeface="Arial" panose="020B0604020202020204" pitchFamily="34" charset="0"/>
            </a:rPr>
            <a:t>Copyright @ 2003-2016 Riverford  Exploration, LLC, All Rights Reserved</a:t>
          </a:r>
        </a:p>
      </cdr:txBody>
    </cdr:sp>
  </cdr:relSizeAnchor>
  <cdr:relSizeAnchor xmlns:cdr="http://schemas.openxmlformats.org/drawingml/2006/chartDrawing">
    <cdr:from>
      <cdr:x>0.86216</cdr:x>
      <cdr:y>0.8588</cdr:y>
    </cdr:from>
    <cdr:to>
      <cdr:x>1</cdr:x>
      <cdr:y>1</cdr:y>
    </cdr:to>
    <cdr:pic>
      <cdr:nvPicPr>
        <cdr:cNvPr id="7" name="Picture 6"/>
        <cdr:cNvPicPr>
          <a:picLocks xmlns:a="http://schemas.openxmlformats.org/drawingml/2006/main" noChangeAspect="1"/>
        </cdr:cNvPicPr>
      </cdr:nvPicPr>
      <cdr:blipFill>
        <a:blip xmlns:a="http://schemas.openxmlformats.org/drawingml/2006/main" xmlns:r="http://schemas.openxmlformats.org/officeDocument/2006/relationships" r:embed="rId1"/>
        <a:stretch xmlns:a="http://schemas.openxmlformats.org/drawingml/2006/main">
          <a:fillRect/>
        </a:stretch>
      </cdr:blipFill>
      <cdr:spPr>
        <a:xfrm xmlns:a="http://schemas.openxmlformats.org/drawingml/2006/main">
          <a:off x="10511481" y="6042147"/>
          <a:ext cx="1680519" cy="993417"/>
        </a:xfrm>
        <a:prstGeom xmlns:a="http://schemas.openxmlformats.org/drawingml/2006/main" prst="rect">
          <a:avLst/>
        </a:prstGeom>
      </cdr:spPr>
    </cdr:pic>
  </cdr:relSizeAnchor>
  <cdr:relSizeAnchor xmlns:cdr="http://schemas.openxmlformats.org/drawingml/2006/chartDrawing">
    <cdr:from>
      <cdr:x>0</cdr:x>
      <cdr:y>0.85859</cdr:y>
    </cdr:from>
    <cdr:to>
      <cdr:x>0.19201</cdr:x>
      <cdr:y>1</cdr:y>
    </cdr:to>
    <cdr:pic>
      <cdr:nvPicPr>
        <cdr:cNvPr id="9" name="Picture 8" descr="C:\Users\Saber\Desktop\PTX LOGO\png\Large Dimensions\PTX1.png"/>
        <cdr:cNvPicPr>
          <a:picLocks xmlns:a="http://schemas.openxmlformats.org/drawingml/2006/main" noChangeAspect="1" noChangeArrowheads="1"/>
        </cdr:cNvPicPr>
      </cdr:nvPicPr>
      <cdr:blipFill>
        <a:blip xmlns:a="http://schemas.openxmlformats.org/drawingml/2006/main" xmlns:r="http://schemas.openxmlformats.org/officeDocument/2006/relationships" r:embed="rId2" cstate="print">
          <a:extLst>
            <a:ext uri="{28A0092B-C50C-407E-A947-70E740481C1C}">
              <a14:useLocalDpi xmlns:a14="http://schemas.microsoft.com/office/drawing/2010/main" val="0"/>
            </a:ext>
          </a:extLst>
        </a:blip>
        <a:srcRect xmlns:a="http://schemas.openxmlformats.org/drawingml/2006/main"/>
        <a:stretch xmlns:a="http://schemas.openxmlformats.org/drawingml/2006/main">
          <a:fillRect/>
        </a:stretch>
      </cdr:blipFill>
      <cdr:spPr bwMode="auto">
        <a:xfrm xmlns:a="http://schemas.openxmlformats.org/drawingml/2006/main">
          <a:off x="0" y="6040665"/>
          <a:ext cx="2340986" cy="994899"/>
        </a:xfrm>
        <a:prstGeom xmlns:a="http://schemas.openxmlformats.org/drawingml/2006/main" prst="rect">
          <a:avLst/>
        </a:prstGeom>
        <a:solidFill xmlns:a="http://schemas.openxmlformats.org/drawingml/2006/main">
          <a:schemeClr val="bg1"/>
        </a:solidFill>
        <a:extLst xmlns:a="http://schemas.openxmlformats.org/drawingml/2006/main"/>
      </cdr:spPr>
    </cdr:pic>
  </cdr:relSizeAnchor>
  <cdr:relSizeAnchor xmlns:cdr="http://schemas.openxmlformats.org/drawingml/2006/chartDrawing">
    <cdr:from>
      <cdr:x>0.55391</cdr:x>
      <cdr:y>0.55979</cdr:y>
    </cdr:from>
    <cdr:to>
      <cdr:x>1</cdr:x>
      <cdr:y>0.94872</cdr:y>
    </cdr:to>
    <cdr:sp macro="" textlink="">
      <cdr:nvSpPr>
        <cdr:cNvPr id="10" name="TextBox 1"/>
        <cdr:cNvSpPr txBox="1"/>
      </cdr:nvSpPr>
      <cdr:spPr>
        <a:xfrm xmlns:a="http://schemas.openxmlformats.org/drawingml/2006/main">
          <a:off x="6804071" y="3938442"/>
          <a:ext cx="5438729" cy="273634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algn="ctr"/>
          <a:r>
            <a:rPr lang="en-US" sz="2400" dirty="0" smtClean="0">
              <a:solidFill>
                <a:schemeClr val="bg1"/>
              </a:solidFill>
            </a:rPr>
            <a:t>Society of Petroleum Engineers</a:t>
          </a:r>
        </a:p>
        <a:p xmlns:a="http://schemas.openxmlformats.org/drawingml/2006/main">
          <a:pPr algn="ctr"/>
          <a:r>
            <a:rPr lang="en-US" sz="2400" dirty="0" smtClean="0">
              <a:solidFill>
                <a:schemeClr val="bg1"/>
              </a:solidFill>
            </a:rPr>
            <a:t>Gulf Coast Section, Members in Transition</a:t>
          </a:r>
        </a:p>
        <a:p xmlns:a="http://schemas.openxmlformats.org/drawingml/2006/main">
          <a:pPr algn="ctr"/>
          <a:r>
            <a:rPr lang="en-US" sz="2400" dirty="0" smtClean="0">
              <a:solidFill>
                <a:schemeClr val="bg1"/>
              </a:solidFill>
            </a:rPr>
            <a:t>Seminar #8</a:t>
          </a:r>
        </a:p>
        <a:p xmlns:a="http://schemas.openxmlformats.org/drawingml/2006/main">
          <a:pPr algn="ctr"/>
          <a:r>
            <a:rPr lang="en-US" sz="2400" dirty="0" smtClean="0">
              <a:solidFill>
                <a:schemeClr val="bg1"/>
              </a:solidFill>
            </a:rPr>
            <a:t>September 9, 2016</a:t>
          </a:r>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306407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19957776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2744977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Single Header">
    <p:spTree>
      <p:nvGrpSpPr>
        <p:cNvPr id="1" name=""/>
        <p:cNvGrpSpPr/>
        <p:nvPr/>
      </p:nvGrpSpPr>
      <p:grpSpPr>
        <a:xfrm>
          <a:off x="0" y="0"/>
          <a:ext cx="0" cy="0"/>
          <a:chOff x="0" y="0"/>
          <a:chExt cx="0" cy="0"/>
        </a:xfrm>
      </p:grpSpPr>
      <p:sp>
        <p:nvSpPr>
          <p:cNvPr id="10" name="Content Placeholder 8"/>
          <p:cNvSpPr>
            <a:spLocks noGrp="1"/>
          </p:cNvSpPr>
          <p:nvPr>
            <p:ph sz="quarter" idx="10"/>
          </p:nvPr>
        </p:nvSpPr>
        <p:spPr>
          <a:xfrm>
            <a:off x="11256638" y="6381771"/>
            <a:ext cx="741841" cy="36633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Rectangle 8"/>
          <p:cNvSpPr>
            <a:spLocks noGrp="1"/>
          </p:cNvSpPr>
          <p:nvPr>
            <p:ph type="body" sz="quarter" idx="13" hasCustomPrompt="1"/>
          </p:nvPr>
        </p:nvSpPr>
        <p:spPr>
          <a:xfrm>
            <a:off x="297543" y="304800"/>
            <a:ext cx="10769600" cy="228600"/>
          </a:xfrm>
          <a:prstGeom prst="rect">
            <a:avLst/>
          </a:prstGeom>
          <a:noFill/>
        </p:spPr>
        <p:txBody>
          <a:bodyPr anchor="ctr">
            <a:noAutofit/>
          </a:bodyPr>
          <a:lstStyle>
            <a:lvl1pPr marL="0" indent="0">
              <a:buNone/>
              <a:defRPr sz="2000" b="1">
                <a:solidFill>
                  <a:schemeClr val="tx1"/>
                </a:solidFill>
                <a:latin typeface="Arial" panose="020B0604020202020204" pitchFamily="34" charset="0"/>
                <a:cs typeface="Arial" panose="020B0604020202020204" pitchFamily="34" charset="0"/>
              </a:defRPr>
            </a:lvl1pPr>
            <a:extLst/>
          </a:lstStyle>
          <a:p>
            <a:pPr lvl="0"/>
            <a:r>
              <a:rPr lang="en-US" dirty="0"/>
              <a:t>Click to add heading</a:t>
            </a:r>
          </a:p>
        </p:txBody>
      </p:sp>
      <p:cxnSp>
        <p:nvCxnSpPr>
          <p:cNvPr id="12" name="Straight Connector 11"/>
          <p:cNvCxnSpPr/>
          <p:nvPr userDrawn="1"/>
        </p:nvCxnSpPr>
        <p:spPr>
          <a:xfrm>
            <a:off x="371971" y="644893"/>
            <a:ext cx="10092829"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pic>
        <p:nvPicPr>
          <p:cNvPr id="13" name="Picture 2" descr="C:\Users\Saber\Desktop\PTX LOGO\png\Large Dimensions\PTX2.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540699" y="204286"/>
            <a:ext cx="1320800" cy="454685"/>
          </a:xfrm>
          <a:prstGeom prst="rect">
            <a:avLst/>
          </a:prstGeom>
          <a:noFill/>
          <a:extLst>
            <a:ext uri="{909E8E84-426E-40DD-AFC4-6F175D3DCCD1}">
              <a14:hiddenFill xmlns:a14="http://schemas.microsoft.com/office/drawing/2010/main">
                <a:solidFill>
                  <a:srgbClr val="FFFFFF"/>
                </a:solidFill>
              </a14:hiddenFill>
            </a:ext>
          </a:extLst>
        </p:spPr>
      </p:pic>
      <p:sp>
        <p:nvSpPr>
          <p:cNvPr id="5" name="Text Placeholder 4"/>
          <p:cNvSpPr>
            <a:spLocks noGrp="1"/>
          </p:cNvSpPr>
          <p:nvPr>
            <p:ph type="body" sz="quarter" idx="14"/>
          </p:nvPr>
        </p:nvSpPr>
        <p:spPr>
          <a:xfrm>
            <a:off x="372533" y="914400"/>
            <a:ext cx="11499851" cy="5410200"/>
          </a:xfrm>
        </p:spPr>
        <p:txBody>
          <a:bodyPr>
            <a:normAutofit/>
          </a:bodyPr>
          <a:lstStyle>
            <a:lvl1pPr>
              <a:defRPr sz="1200">
                <a:solidFill>
                  <a:schemeClr val="tx1"/>
                </a:solidFill>
                <a:latin typeface="Calibri" panose="020F0502020204030204" pitchFamily="34" charset="0"/>
              </a:defRPr>
            </a:lvl1pPr>
            <a:lvl2pPr>
              <a:defRPr sz="1200">
                <a:solidFill>
                  <a:schemeClr val="tx1"/>
                </a:solidFill>
                <a:latin typeface="Calibri" panose="020F0502020204030204" pitchFamily="34" charset="0"/>
              </a:defRPr>
            </a:lvl2pPr>
            <a:lvl3pPr>
              <a:defRPr sz="1200">
                <a:solidFill>
                  <a:schemeClr val="tx1"/>
                </a:solidFill>
                <a:latin typeface="Calibri" panose="020F0502020204030204" pitchFamily="34" charset="0"/>
              </a:defRPr>
            </a:lvl3pPr>
            <a:lvl4pPr>
              <a:defRPr sz="1200">
                <a:solidFill>
                  <a:schemeClr val="tx1"/>
                </a:solidFill>
                <a:latin typeface="Calibri" panose="020F0502020204030204" pitchFamily="34" charset="0"/>
              </a:defRPr>
            </a:lvl4pPr>
            <a:lvl5pPr>
              <a:defRPr sz="1200">
                <a:solidFill>
                  <a:schemeClr val="tx1"/>
                </a:solidFill>
                <a:latin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09396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2349875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21637542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33727642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2346354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30508938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1848335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1666410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5A6438-8316-45F5-BFC4-BD7D4AA0EC88}" type="datetimeFigureOut">
              <a:rPr lang="en-US" smtClean="0"/>
              <a:t>9/9/2016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850B3BA-1260-4908-985F-E84FC84E7A9F}" type="slidenum">
              <a:rPr lang="en-US" smtClean="0"/>
              <a:t>‹#›</a:t>
            </a:fld>
            <a:endParaRPr lang="en-US" dirty="0"/>
          </a:p>
        </p:txBody>
      </p:sp>
    </p:spTree>
    <p:extLst>
      <p:ext uri="{BB962C8B-B14F-4D97-AF65-F5344CB8AC3E}">
        <p14:creationId xmlns:p14="http://schemas.microsoft.com/office/powerpoint/2010/main" val="3674523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5A6438-8316-45F5-BFC4-BD7D4AA0EC88}" type="datetimeFigureOut">
              <a:rPr lang="en-US" smtClean="0"/>
              <a:t>9/9/2016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50B3BA-1260-4908-985F-E84FC84E7A9F}" type="slidenum">
              <a:rPr lang="en-US" smtClean="0"/>
              <a:t>‹#›</a:t>
            </a:fld>
            <a:endParaRPr lang="en-US" dirty="0"/>
          </a:p>
        </p:txBody>
      </p:sp>
    </p:spTree>
    <p:extLst>
      <p:ext uri="{BB962C8B-B14F-4D97-AF65-F5344CB8AC3E}">
        <p14:creationId xmlns:p14="http://schemas.microsoft.com/office/powerpoint/2010/main" val="37921775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967470"/>
          </a:xfrm>
          <a:prstGeom prst="rect">
            <a:avLst/>
          </a:prstGeom>
        </p:spPr>
      </p:pic>
      <p:sp>
        <p:nvSpPr>
          <p:cNvPr id="5" name="TextBox 4"/>
          <p:cNvSpPr txBox="1"/>
          <p:nvPr/>
        </p:nvSpPr>
        <p:spPr>
          <a:xfrm>
            <a:off x="2694213" y="6392635"/>
            <a:ext cx="8874579" cy="400110"/>
          </a:xfrm>
          <a:prstGeom prst="rect">
            <a:avLst/>
          </a:prstGeom>
          <a:noFill/>
        </p:spPr>
        <p:txBody>
          <a:bodyPr wrap="square" rtlCol="0">
            <a:spAutoFit/>
          </a:bodyPr>
          <a:lstStyle/>
          <a:p>
            <a:r>
              <a:rPr lang="en-US" dirty="0" smtClean="0"/>
              <a:t>, </a:t>
            </a:r>
            <a:r>
              <a:rPr lang="en-US" sz="2000" dirty="0" smtClean="0"/>
              <a:t>Christina Kitchens, 2016 East West Bank Energy Forum, OTC, May 4, 2016</a:t>
            </a:r>
            <a:endParaRPr lang="en-US" sz="2000" dirty="0"/>
          </a:p>
        </p:txBody>
      </p:sp>
      <p:graphicFrame>
        <p:nvGraphicFramePr>
          <p:cNvPr id="6" name="Chart 5"/>
          <p:cNvGraphicFramePr>
            <a:graphicFrameLocks noGrp="1"/>
          </p:cNvGraphicFramePr>
          <p:nvPr>
            <p:extLst>
              <p:ext uri="{D42A27DB-BD31-4B8C-83A1-F6EECF244321}">
                <p14:modId xmlns:p14="http://schemas.microsoft.com/office/powerpoint/2010/main" val="2746940806"/>
              </p:ext>
            </p:extLst>
          </p:nvPr>
        </p:nvGraphicFramePr>
        <p:xfrm>
          <a:off x="0" y="0"/>
          <a:ext cx="12192000" cy="70355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90466639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a:t>
            </a:r>
            <a:endParaRPr lang="en-US" b="1" u="sng" dirty="0"/>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2.  </a:t>
            </a:r>
            <a:r>
              <a:rPr lang="en-US" dirty="0" smtClean="0">
                <a:solidFill>
                  <a:schemeClr val="bg1">
                    <a:lumMod val="95000"/>
                  </a:schemeClr>
                </a:solidFill>
              </a:rPr>
              <a:t>Idea, what is your service or product,</a:t>
            </a:r>
          </a:p>
          <a:p>
            <a:pPr marL="0" indent="0">
              <a:buNone/>
            </a:pPr>
            <a:endParaRPr lang="en-US" dirty="0">
              <a:solidFill>
                <a:schemeClr val="bg1">
                  <a:lumMod val="95000"/>
                </a:schemeClr>
              </a:solidFill>
            </a:endParaRP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7" name="Picture 6"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0"/>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519874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a:t>
            </a:r>
            <a:endParaRPr lang="en-US" b="1" u="sng" dirty="0"/>
          </a:p>
        </p:txBody>
      </p:sp>
      <p:sp>
        <p:nvSpPr>
          <p:cNvPr id="3" name="Content Placeholder 2"/>
          <p:cNvSpPr>
            <a:spLocks noGrp="1"/>
          </p:cNvSpPr>
          <p:nvPr>
            <p:ph idx="1"/>
          </p:nvPr>
        </p:nvSpPr>
        <p:spPr/>
        <p:txBody>
          <a:bodyPr>
            <a:normAutofit/>
          </a:bodyPr>
          <a:lstStyle/>
          <a:p>
            <a:pPr marL="0" indent="0">
              <a:buNone/>
            </a:pPr>
            <a:r>
              <a:rPr lang="en-US" dirty="0" smtClean="0"/>
              <a:t>2.  Idea, what is your service or product,</a:t>
            </a:r>
          </a:p>
          <a:p>
            <a:pPr marL="0" indent="0">
              <a:buNone/>
            </a:pPr>
            <a:r>
              <a:rPr lang="en-US" dirty="0" smtClean="0">
                <a:solidFill>
                  <a:schemeClr val="bg1">
                    <a:lumMod val="95000"/>
                  </a:schemeClr>
                </a:solidFill>
              </a:rPr>
              <a:t>3.  Marketing Research, is your service or product needed?</a:t>
            </a: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8" name="Picture 7"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0"/>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42046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a:t>
            </a:r>
            <a:endParaRPr lang="en-US" b="1" u="sng" dirty="0"/>
          </a:p>
        </p:txBody>
      </p:sp>
      <p:sp>
        <p:nvSpPr>
          <p:cNvPr id="3" name="Content Placeholder 2"/>
          <p:cNvSpPr>
            <a:spLocks noGrp="1"/>
          </p:cNvSpPr>
          <p:nvPr>
            <p:ph idx="1"/>
          </p:nvPr>
        </p:nvSpPr>
        <p:spPr/>
        <p:txBody>
          <a:bodyPr>
            <a:normAutofit/>
          </a:bodyPr>
          <a:lstStyle/>
          <a:p>
            <a:pPr marL="0" indent="0">
              <a:buNone/>
            </a:pPr>
            <a:r>
              <a:rPr lang="en-US" dirty="0" smtClean="0"/>
              <a:t>2.  Idea, what is your service or product,</a:t>
            </a:r>
          </a:p>
          <a:p>
            <a:pPr marL="0" indent="0">
              <a:buNone/>
            </a:pPr>
            <a:r>
              <a:rPr lang="en-US" dirty="0" smtClean="0">
                <a:solidFill>
                  <a:schemeClr val="bg1">
                    <a:lumMod val="95000"/>
                  </a:schemeClr>
                </a:solidFill>
              </a:rPr>
              <a:t>3.  Marketing Research, is your service or product needed?</a:t>
            </a:r>
          </a:p>
          <a:p>
            <a:pPr marL="971550" lvl="1" indent="-514350">
              <a:buFont typeface="+mj-lt"/>
              <a:buAutoNum type="arabicParenR"/>
            </a:pPr>
            <a:r>
              <a:rPr lang="en-US" dirty="0" smtClean="0">
                <a:solidFill>
                  <a:schemeClr val="bg1">
                    <a:lumMod val="95000"/>
                  </a:schemeClr>
                </a:solidFill>
              </a:rPr>
              <a:t>Do you know who and how many customers you have?</a:t>
            </a:r>
          </a:p>
          <a:p>
            <a:pPr marL="971550" lvl="1" indent="-514350">
              <a:buFont typeface="+mj-lt"/>
              <a:buAutoNum type="arabicParenR"/>
            </a:pPr>
            <a:r>
              <a:rPr lang="en-US" dirty="0" smtClean="0">
                <a:solidFill>
                  <a:schemeClr val="bg1">
                    <a:lumMod val="95000"/>
                  </a:schemeClr>
                </a:solidFill>
              </a:rPr>
              <a:t>Do you know who and how many competitors you have?</a:t>
            </a:r>
          </a:p>
          <a:p>
            <a:pPr marL="971550" lvl="1" indent="-514350">
              <a:buFont typeface="+mj-lt"/>
              <a:buAutoNum type="arabicParenR"/>
            </a:pPr>
            <a:r>
              <a:rPr lang="en-US" dirty="0" smtClean="0">
                <a:solidFill>
                  <a:schemeClr val="bg1">
                    <a:lumMod val="95000"/>
                  </a:schemeClr>
                </a:solidFill>
              </a:rPr>
              <a:t>What is your competitive advantage to getting customers over your competition?</a:t>
            </a:r>
          </a:p>
          <a:p>
            <a:pPr marL="971550" lvl="1" indent="-514350">
              <a:buFont typeface="+mj-lt"/>
              <a:buAutoNum type="arabicParenR"/>
            </a:pPr>
            <a:r>
              <a:rPr lang="en-US" dirty="0" smtClean="0">
                <a:solidFill>
                  <a:schemeClr val="bg1">
                    <a:lumMod val="95000"/>
                  </a:schemeClr>
                </a:solidFill>
              </a:rPr>
              <a:t>How are you going to promote and get customers for your business?</a:t>
            </a: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7" name="Picture 6"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0"/>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574850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a:t>
            </a:r>
            <a:endParaRPr lang="en-US" b="1" u="sng" dirty="0"/>
          </a:p>
        </p:txBody>
      </p:sp>
      <p:sp>
        <p:nvSpPr>
          <p:cNvPr id="3" name="Content Placeholder 2"/>
          <p:cNvSpPr>
            <a:spLocks noGrp="1"/>
          </p:cNvSpPr>
          <p:nvPr>
            <p:ph idx="1"/>
          </p:nvPr>
        </p:nvSpPr>
        <p:spPr/>
        <p:txBody>
          <a:bodyPr>
            <a:normAutofit fontScale="92500"/>
          </a:bodyPr>
          <a:lstStyle/>
          <a:p>
            <a:pPr marL="0" indent="0">
              <a:buNone/>
            </a:pPr>
            <a:r>
              <a:rPr lang="en-US" dirty="0" smtClean="0"/>
              <a:t>2.  Idea, what is your service or product,</a:t>
            </a:r>
          </a:p>
          <a:p>
            <a:pPr marL="0" indent="0">
              <a:buNone/>
            </a:pPr>
            <a:r>
              <a:rPr lang="en-US" dirty="0" smtClean="0"/>
              <a:t>3.  Marketing Research, is your service or product needed?</a:t>
            </a:r>
          </a:p>
          <a:p>
            <a:pPr marL="971550" lvl="1" indent="-514350">
              <a:buFont typeface="+mj-lt"/>
              <a:buAutoNum type="arabicParenR"/>
            </a:pPr>
            <a:r>
              <a:rPr lang="en-US" dirty="0" smtClean="0"/>
              <a:t>Do you know who and how many customers you have?</a:t>
            </a:r>
          </a:p>
          <a:p>
            <a:pPr marL="971550" lvl="1" indent="-514350">
              <a:buFont typeface="+mj-lt"/>
              <a:buAutoNum type="arabicParenR"/>
            </a:pPr>
            <a:r>
              <a:rPr lang="en-US" dirty="0" smtClean="0"/>
              <a:t>Do you know who and how many competitors you have?</a:t>
            </a:r>
          </a:p>
          <a:p>
            <a:pPr marL="971550" lvl="1" indent="-514350">
              <a:buFont typeface="+mj-lt"/>
              <a:buAutoNum type="arabicParenR"/>
            </a:pPr>
            <a:r>
              <a:rPr lang="en-US" dirty="0" smtClean="0"/>
              <a:t>What is your competitive advantage to getting customers over your competition?</a:t>
            </a:r>
          </a:p>
          <a:p>
            <a:pPr marL="971550" lvl="1" indent="-514350">
              <a:buFont typeface="+mj-lt"/>
              <a:buAutoNum type="arabicParenR"/>
            </a:pPr>
            <a:r>
              <a:rPr lang="en-US" dirty="0" smtClean="0"/>
              <a:t>How are you going to promote and get customers for your business?</a:t>
            </a:r>
          </a:p>
          <a:p>
            <a:pPr marL="0" indent="0">
              <a:buNone/>
            </a:pPr>
            <a:r>
              <a:rPr lang="en-US" dirty="0" smtClean="0">
                <a:solidFill>
                  <a:schemeClr val="bg1">
                    <a:lumMod val="95000"/>
                  </a:schemeClr>
                </a:solidFill>
              </a:rPr>
              <a:t>4.  Write a good business plan:</a:t>
            </a:r>
          </a:p>
          <a:p>
            <a:pPr marL="971550" lvl="1" indent="-514350">
              <a:buFont typeface="+mj-lt"/>
              <a:buAutoNum type="arabicParenR"/>
            </a:pPr>
            <a:r>
              <a:rPr lang="en-US" dirty="0" smtClean="0">
                <a:solidFill>
                  <a:schemeClr val="bg1">
                    <a:lumMod val="95000"/>
                  </a:schemeClr>
                </a:solidFill>
              </a:rPr>
              <a:t>Executive Summary: 30 sec, 2 minute, 5 minute elevator speech,</a:t>
            </a:r>
          </a:p>
          <a:p>
            <a:pPr marL="971550" lvl="1" indent="-514350">
              <a:buFont typeface="+mj-lt"/>
              <a:buAutoNum type="arabicParenR"/>
            </a:pPr>
            <a:r>
              <a:rPr lang="en-US" dirty="0" smtClean="0">
                <a:solidFill>
                  <a:schemeClr val="bg1">
                    <a:lumMod val="95000"/>
                  </a:schemeClr>
                </a:solidFill>
              </a:rPr>
              <a:t>Company Description, what differentiates your company,</a:t>
            </a:r>
          </a:p>
          <a:p>
            <a:pPr marL="971550" lvl="1" indent="-514350">
              <a:buFont typeface="+mj-lt"/>
              <a:buAutoNum type="arabicParenR"/>
            </a:pPr>
            <a:r>
              <a:rPr lang="en-US" dirty="0" smtClean="0">
                <a:solidFill>
                  <a:schemeClr val="bg1">
                    <a:lumMod val="95000"/>
                  </a:schemeClr>
                </a:solidFill>
              </a:rPr>
              <a:t>Organizational Structure,</a:t>
            </a:r>
          </a:p>
          <a:p>
            <a:pPr marL="971550" lvl="1" indent="-514350">
              <a:buFont typeface="+mj-lt"/>
              <a:buAutoNum type="arabicParenR"/>
            </a:pPr>
            <a:r>
              <a:rPr lang="en-US" dirty="0" smtClean="0">
                <a:solidFill>
                  <a:schemeClr val="bg1">
                    <a:lumMod val="95000"/>
                  </a:schemeClr>
                </a:solidFill>
              </a:rPr>
              <a:t>Management and Key Employee Bio’s,</a:t>
            </a: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7" name="Picture 6"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0"/>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74145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lstStyle/>
          <a:p>
            <a:r>
              <a:rPr lang="en-US" dirty="0"/>
              <a:t> Bill Fairhurst</a:t>
            </a:r>
          </a:p>
        </p:txBody>
      </p:sp>
      <p:sp>
        <p:nvSpPr>
          <p:cNvPr id="5" name="Rectangle 2"/>
          <p:cNvSpPr>
            <a:spLocks noChangeArrowheads="1"/>
          </p:cNvSpPr>
          <p:nvPr/>
        </p:nvSpPr>
        <p:spPr bwMode="auto">
          <a:xfrm>
            <a:off x="1524001" y="439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dirty="0">
              <a:solidFill>
                <a:prstClr val="black"/>
              </a:solidFill>
            </a:endParaRPr>
          </a:p>
        </p:txBody>
      </p:sp>
      <p:sp>
        <p:nvSpPr>
          <p:cNvPr id="6" name="Rectangle 3"/>
          <p:cNvSpPr>
            <a:spLocks noChangeArrowheads="1"/>
          </p:cNvSpPr>
          <p:nvPr/>
        </p:nvSpPr>
        <p:spPr bwMode="auto">
          <a:xfrm>
            <a:off x="297543" y="717321"/>
            <a:ext cx="11658237" cy="59093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943600" algn="r"/>
              </a:tabLst>
              <a:defRPr>
                <a:solidFill>
                  <a:schemeClr val="tx1"/>
                </a:solidFill>
                <a:latin typeface="Arial" panose="020B0604020202020204" pitchFamily="34" charset="0"/>
              </a:defRPr>
            </a:lvl1pPr>
            <a:lvl2pPr eaLnBrk="0" fontAlgn="base" hangingPunct="0">
              <a:spcBef>
                <a:spcPct val="0"/>
              </a:spcBef>
              <a:spcAft>
                <a:spcPct val="0"/>
              </a:spcAft>
              <a:tabLst>
                <a:tab pos="5943600" algn="r"/>
              </a:tabLst>
              <a:defRPr>
                <a:solidFill>
                  <a:schemeClr val="tx1"/>
                </a:solidFill>
                <a:latin typeface="Arial" panose="020B0604020202020204" pitchFamily="34" charset="0"/>
              </a:defRPr>
            </a:lvl2pPr>
            <a:lvl3pPr eaLnBrk="0" fontAlgn="base" hangingPunct="0">
              <a:spcBef>
                <a:spcPct val="0"/>
              </a:spcBef>
              <a:spcAft>
                <a:spcPct val="0"/>
              </a:spcAft>
              <a:tabLst>
                <a:tab pos="5943600" algn="r"/>
              </a:tabLst>
              <a:defRPr>
                <a:solidFill>
                  <a:schemeClr val="tx1"/>
                </a:solidFill>
                <a:latin typeface="Arial" panose="020B0604020202020204" pitchFamily="34" charset="0"/>
              </a:defRPr>
            </a:lvl3pPr>
            <a:lvl4pPr eaLnBrk="0" fontAlgn="base" hangingPunct="0">
              <a:spcBef>
                <a:spcPct val="0"/>
              </a:spcBef>
              <a:spcAft>
                <a:spcPct val="0"/>
              </a:spcAft>
              <a:tabLst>
                <a:tab pos="5943600" algn="r"/>
              </a:tabLst>
              <a:defRPr>
                <a:solidFill>
                  <a:schemeClr val="tx1"/>
                </a:solidFill>
                <a:latin typeface="Arial" panose="020B0604020202020204" pitchFamily="34" charset="0"/>
              </a:defRPr>
            </a:lvl4pPr>
            <a:lvl5pPr eaLnBrk="0" fontAlgn="base" hangingPunct="0">
              <a:spcBef>
                <a:spcPct val="0"/>
              </a:spcBef>
              <a:spcAft>
                <a:spcPct val="0"/>
              </a:spcAft>
              <a:tabLst>
                <a:tab pos="5943600" algn="r"/>
              </a:tabLst>
              <a:defRPr>
                <a:solidFill>
                  <a:schemeClr val="tx1"/>
                </a:solidFill>
                <a:latin typeface="Arial" panose="020B0604020202020204" pitchFamily="34" charset="0"/>
              </a:defRPr>
            </a:lvl5pPr>
            <a:lvl6pPr eaLnBrk="0" fontAlgn="base" hangingPunct="0">
              <a:spcBef>
                <a:spcPct val="0"/>
              </a:spcBef>
              <a:spcAft>
                <a:spcPct val="0"/>
              </a:spcAft>
              <a:tabLst>
                <a:tab pos="5943600" algn="r"/>
              </a:tabLst>
              <a:defRPr>
                <a:solidFill>
                  <a:schemeClr val="tx1"/>
                </a:solidFill>
                <a:latin typeface="Arial" panose="020B0604020202020204" pitchFamily="34" charset="0"/>
              </a:defRPr>
            </a:lvl6pPr>
            <a:lvl7pPr eaLnBrk="0" fontAlgn="base" hangingPunct="0">
              <a:spcBef>
                <a:spcPct val="0"/>
              </a:spcBef>
              <a:spcAft>
                <a:spcPct val="0"/>
              </a:spcAft>
              <a:tabLst>
                <a:tab pos="5943600" algn="r"/>
              </a:tabLst>
              <a:defRPr>
                <a:solidFill>
                  <a:schemeClr val="tx1"/>
                </a:solidFill>
                <a:latin typeface="Arial" panose="020B0604020202020204" pitchFamily="34" charset="0"/>
              </a:defRPr>
            </a:lvl7pPr>
            <a:lvl8pPr eaLnBrk="0" fontAlgn="base" hangingPunct="0">
              <a:spcBef>
                <a:spcPct val="0"/>
              </a:spcBef>
              <a:spcAft>
                <a:spcPct val="0"/>
              </a:spcAft>
              <a:tabLst>
                <a:tab pos="5943600" algn="r"/>
              </a:tabLst>
              <a:defRPr>
                <a:solidFill>
                  <a:schemeClr val="tx1"/>
                </a:solidFill>
                <a:latin typeface="Arial" panose="020B0604020202020204" pitchFamily="34" charset="0"/>
              </a:defRPr>
            </a:lvl8pPr>
            <a:lvl9pPr eaLnBrk="0" fontAlgn="base" hangingPunct="0">
              <a:spcBef>
                <a:spcPct val="0"/>
              </a:spcBef>
              <a:spcAft>
                <a:spcPct val="0"/>
              </a:spcAft>
              <a:tabLst>
                <a:tab pos="5943600" algn="r"/>
              </a:tabLst>
              <a:defRPr>
                <a:solidFill>
                  <a:schemeClr val="tx1"/>
                </a:solidFill>
                <a:latin typeface="Arial" panose="020B0604020202020204" pitchFamily="34" charset="0"/>
              </a:defRPr>
            </a:lvl9pPr>
          </a:lstStyle>
          <a:p>
            <a:pPr algn="just"/>
            <a:r>
              <a:rPr lang="en-US" sz="1350" b="1" dirty="0" smtClean="0">
                <a:solidFill>
                  <a:srgbClr val="FF0000"/>
                </a:solidFill>
                <a:latin typeface="Times New Roman" panose="02020603050405020304" pitchFamily="18" charset="0"/>
                <a:cs typeface="Times New Roman" panose="02020603050405020304" pitchFamily="18" charset="0"/>
              </a:rPr>
              <a:t>     </a:t>
            </a:r>
            <a:r>
              <a:rPr lang="en-US" sz="1350" b="1" dirty="0">
                <a:solidFill>
                  <a:srgbClr val="FF0000"/>
                </a:solidFill>
                <a:latin typeface="Times New Roman" panose="02020603050405020304" pitchFamily="18" charset="0"/>
                <a:cs typeface="Times New Roman" panose="02020603050405020304" pitchFamily="18" charset="0"/>
              </a:rPr>
              <a:t>Bill recently turned around a mid-size, private equity (PE) financed Exploration &amp; Production (E&amp;P) firm from a $70 million loss to a $600 million dollar gain in two years.  </a:t>
            </a:r>
            <a:r>
              <a:rPr lang="en-US" sz="1350" b="1" dirty="0">
                <a:solidFill>
                  <a:prstClr val="black"/>
                </a:solidFill>
                <a:latin typeface="Times New Roman" panose="02020603050405020304" pitchFamily="18" charset="0"/>
                <a:cs typeface="Times New Roman" panose="02020603050405020304" pitchFamily="18" charset="0"/>
              </a:rPr>
              <a:t>Previously he was a key Executive leader at well-known</a:t>
            </a:r>
            <a:r>
              <a:rPr lang="en-US" sz="1350" b="1" dirty="0">
                <a:solidFill>
                  <a:srgbClr val="FF0000"/>
                </a:solidFill>
                <a:latin typeface="Times New Roman" panose="02020603050405020304" pitchFamily="18" charset="0"/>
                <a:cs typeface="Times New Roman" panose="02020603050405020304" pitchFamily="18" charset="0"/>
              </a:rPr>
              <a:t>, private E&amp;P firm driving growth, strategically advancing a $200 million firm into a billion dollar organization in six years, adding two new regional offices and multiple new investment opportunities</a:t>
            </a:r>
            <a:r>
              <a:rPr lang="en-US" sz="1350" dirty="0">
                <a:solidFill>
                  <a:srgbClr val="FFFF00"/>
                </a:solidFill>
                <a:latin typeface="Times New Roman" panose="02020603050405020304" pitchFamily="18" charset="0"/>
                <a:cs typeface="Times New Roman" panose="02020603050405020304" pitchFamily="18" charset="0"/>
              </a:rPr>
              <a:t>.  </a:t>
            </a:r>
            <a:r>
              <a:rPr lang="en-US" sz="1350" dirty="0">
                <a:solidFill>
                  <a:prstClr val="black"/>
                </a:solidFill>
                <a:latin typeface="Times New Roman" panose="02020603050405020304" pitchFamily="18" charset="0"/>
                <a:cs typeface="Times New Roman" panose="02020603050405020304" pitchFamily="18" charset="0"/>
              </a:rPr>
              <a:t>He has successfully led Acquisition &amp; Divestiture (A&amp;D and M&amp;A) teams in technical and general management positions and as President, CEO and COO.  Bill has obtained equity and debt financing for several organizations.</a:t>
            </a:r>
          </a:p>
          <a:p>
            <a:pPr algn="just"/>
            <a:r>
              <a:rPr lang="en-US" sz="1350" dirty="0">
                <a:solidFill>
                  <a:prstClr val="black"/>
                </a:solidFill>
                <a:latin typeface="Times New Roman" panose="02020603050405020304" pitchFamily="18" charset="0"/>
                <a:cs typeface="Times New Roman" panose="02020603050405020304" pitchFamily="18" charset="0"/>
              </a:rPr>
              <a:t> </a:t>
            </a:r>
          </a:p>
          <a:p>
            <a:pPr algn="just"/>
            <a:r>
              <a:rPr lang="en-US" altLang="en-US" sz="135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Upon joining Eagle, Eagle and Eagle’s Financial Partners (EnCap and Liberty Energy Holdings (now Old Ironside Energy)) in 2009, these partnerships were $70 million in the hole for unsuccessful Exploration and Development efforts in traditional plays and reservoirs, primarily onshore Gulf Coast and Permian Basin.  Bill lead Eagle in the transitioning into several significant resource plays including the Haynesville-Bossier play in North Louisiana and East Texas and the WolfBone play in the Delaware Basin.  Eagle and partners have since discovered and are developing 1.5 TCFG in the Haynesville-Bossier and over 400 MMBOE in the WolfBone Trend, Delaware Basin which was sold in December, 2011 to Comstock Resources and others for $400 million, recently resold by Comstock to Rosetta for $780 million and then to Noble Energy for $2.8B (including some Eagle Ford assets).  A midstream system developed with the Haynesville-Bossier exploration and development has been sold for $60 million with the producing assets and reserves remaining with Eagle.  Over a $750 million turn around in just over two years.  Bill also generated, developed and negotiated a joint venture with EXL during these efforts.  EXL sold these Delaware Basin assets to Oxy.  EXL has recently been backed with a $500 million commitment from Quantum using </a:t>
            </a:r>
            <a:r>
              <a:rPr lang="en-US" altLang="en-US" sz="1350" dirty="0" smtClean="0">
                <a:solidFill>
                  <a:prstClr val="black"/>
                </a:solidFill>
                <a:latin typeface="Times New Roman" panose="02020603050405020304" pitchFamily="18" charset="0"/>
                <a:ea typeface="Calibri" panose="020F0502020204030204" pitchFamily="34" charset="0"/>
                <a:cs typeface="Times New Roman" panose="02020603050405020304" pitchFamily="18" charset="0"/>
              </a:rPr>
              <a:t>a similar </a:t>
            </a:r>
            <a:r>
              <a:rPr lang="en-US" altLang="en-US" sz="135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acquisition model as developed by Fairhurst and his team. </a:t>
            </a:r>
          </a:p>
          <a:p>
            <a:pPr algn="just"/>
            <a:endParaRPr lang="en-US" altLang="en-US" sz="1350" dirty="0">
              <a:solidFill>
                <a:prstClr val="black"/>
              </a:solidFill>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1350" dirty="0">
                <a:solidFill>
                  <a:prstClr val="black"/>
                </a:solidFill>
                <a:latin typeface="Times New Roman" panose="02020603050405020304" pitchFamily="18" charset="0"/>
                <a:cs typeface="Times New Roman" panose="02020603050405020304" pitchFamily="18" charset="0"/>
              </a:rPr>
              <a:t>     Bill has been involved in the majority of U.S. resource plays prior to the resource revolution directing new investment opportunities, portfolio development, strategic planning, reserve evaluation and cash flow models.  Bill is credited with economic discovery of the WolfBone play in the southern Delaware Basin and placing his company in Elm Coulee (Bakken) Field prior to discovery, the largest onshore U.S. discovery in 56 years.  He and his teams have discovered dozens of new fields in traditional plays in the Rocky Mountains, Williston and Permian Basins, ArkLaTex-Mississippi Salt Basins, South Texas, South Louisiana and offshore Gulf of Mexico. </a:t>
            </a:r>
          </a:p>
          <a:p>
            <a:pPr algn="just"/>
            <a:r>
              <a:rPr lang="en-US" altLang="en-US" sz="135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a:t>
            </a:r>
            <a:endParaRPr lang="en-US" altLang="en-US" sz="1350" dirty="0">
              <a:solidFill>
                <a:prstClr val="black"/>
              </a:solidFill>
            </a:endParaRPr>
          </a:p>
          <a:p>
            <a:pPr algn="just"/>
            <a:r>
              <a:rPr lang="en-US" altLang="en-US" sz="1350" dirty="0">
                <a:solidFill>
                  <a:prstClr val="black"/>
                </a:solidFill>
                <a:latin typeface="Times New Roman" panose="02020603050405020304" pitchFamily="18" charset="0"/>
                <a:ea typeface="Calibri" panose="020F0502020204030204" pitchFamily="34" charset="0"/>
                <a:cs typeface="Times New Roman" panose="02020603050405020304" pitchFamily="18" charset="0"/>
              </a:rPr>
              <a:t>     Bill has successfully developed exploration, development-production teams and organizations adding several hundred million barrels of reserves and generating more than a billion dollars of wealth for multiple organizations.  He has over 20 years of Oil &amp; Gas General and Senior Management experience with Profit &amp; Loss Responsibility for Major and Independent Oil &amp; Gas Companies.  Bill has developed, implemented and managed corporate probabilistic risk analysis, economic evaluation and portfolio systems and been an active team member in developing successful business development, exploration, drilling and asset-management programs primarily onshore U.S. focusing most recently on several very successful unconventional resource plays.  He remains a t</a:t>
            </a:r>
            <a:r>
              <a:rPr lang="en-US" altLang="en-US" sz="1350" dirty="0">
                <a:solidFill>
                  <a:srgbClr val="000000"/>
                </a:solidFill>
                <a:latin typeface="Times New Roman" panose="02020603050405020304" pitchFamily="18" charset="0"/>
                <a:ea typeface="Calibri" panose="020F0502020204030204" pitchFamily="34" charset="0"/>
                <a:cs typeface="Times New Roman" panose="02020603050405020304" pitchFamily="18" charset="0"/>
              </a:rPr>
              <a:t>echnical contributor in exploration, exploitation and development geology; reservoir engineering; drilling and production operations; project and corporate finance and budgeting.  </a:t>
            </a:r>
            <a:endParaRPr lang="en-US" altLang="en-US" sz="1350" dirty="0">
              <a:solidFill>
                <a:prstClr val="black"/>
              </a:solidFill>
            </a:endParaRPr>
          </a:p>
        </p:txBody>
      </p:sp>
      <p:sp>
        <p:nvSpPr>
          <p:cNvPr id="7" name="Content Placeholder 5"/>
          <p:cNvSpPr>
            <a:spLocks noGrp="1"/>
          </p:cNvSpPr>
          <p:nvPr>
            <p:ph sz="quarter" idx="10"/>
          </p:nvPr>
        </p:nvSpPr>
        <p:spPr>
          <a:xfrm>
            <a:off x="10538521" y="6491670"/>
            <a:ext cx="556381" cy="366330"/>
          </a:xfrm>
        </p:spPr>
        <p:txBody>
          <a:bodyPr vert="horz" lIns="91280" tIns="45639" rIns="91280" bIns="45639" rtlCol="0">
            <a:noAutofit/>
          </a:bodyPr>
          <a:lstStyle/>
          <a:p>
            <a:pPr marL="0" indent="0" algn="ctr">
              <a:buNone/>
            </a:pPr>
            <a:r>
              <a:rPr lang="en-US" sz="1600" dirty="0">
                <a:latin typeface="Arial" panose="020B0604020202020204" pitchFamily="34" charset="0"/>
                <a:cs typeface="Arial" panose="020B0604020202020204" pitchFamily="34" charset="0"/>
              </a:rPr>
              <a:t>4</a:t>
            </a:r>
          </a:p>
        </p:txBody>
      </p:sp>
      <p:sp>
        <p:nvSpPr>
          <p:cNvPr id="8"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9" name="Picture 8"/>
          <p:cNvPicPr>
            <a:picLocks noChangeAspect="1"/>
          </p:cNvPicPr>
          <p:nvPr/>
        </p:nvPicPr>
        <p:blipFill>
          <a:blip r:embed="rId2"/>
          <a:stretch>
            <a:fillRect/>
          </a:stretch>
        </p:blipFill>
        <p:spPr>
          <a:xfrm>
            <a:off x="10511481" y="5864583"/>
            <a:ext cx="1680519" cy="993417"/>
          </a:xfrm>
          <a:prstGeom prst="rect">
            <a:avLst/>
          </a:prstGeom>
        </p:spPr>
      </p:pic>
    </p:spTree>
    <p:extLst>
      <p:ext uri="{BB962C8B-B14F-4D97-AF65-F5344CB8AC3E}">
        <p14:creationId xmlns:p14="http://schemas.microsoft.com/office/powerpoint/2010/main" val="37772611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a:t>
            </a:r>
            <a:endParaRPr lang="en-US" b="1" u="sng"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2.  Idea, what is your service or product,</a:t>
            </a:r>
          </a:p>
          <a:p>
            <a:pPr marL="0" indent="0">
              <a:buNone/>
            </a:pPr>
            <a:r>
              <a:rPr lang="en-US" dirty="0" smtClean="0"/>
              <a:t>3.  Marketing Research, is your service or product needed?</a:t>
            </a:r>
          </a:p>
          <a:p>
            <a:pPr marL="971550" lvl="1" indent="-514350">
              <a:buFont typeface="+mj-lt"/>
              <a:buAutoNum type="arabicParenR"/>
            </a:pPr>
            <a:r>
              <a:rPr lang="en-US" dirty="0" smtClean="0"/>
              <a:t>Do you know who and how many customers you have?</a:t>
            </a:r>
          </a:p>
          <a:p>
            <a:pPr marL="971550" lvl="1" indent="-514350">
              <a:buFont typeface="+mj-lt"/>
              <a:buAutoNum type="arabicParenR"/>
            </a:pPr>
            <a:r>
              <a:rPr lang="en-US" dirty="0" smtClean="0"/>
              <a:t>Do you know who and how many competitors you have?</a:t>
            </a:r>
          </a:p>
          <a:p>
            <a:pPr marL="971550" lvl="1" indent="-514350">
              <a:buFont typeface="+mj-lt"/>
              <a:buAutoNum type="arabicParenR"/>
            </a:pPr>
            <a:r>
              <a:rPr lang="en-US" dirty="0" smtClean="0"/>
              <a:t>What is your competitive advantage to getting customers over your competition?</a:t>
            </a:r>
          </a:p>
          <a:p>
            <a:pPr marL="971550" lvl="1" indent="-514350">
              <a:buFont typeface="+mj-lt"/>
              <a:buAutoNum type="arabicParenR"/>
            </a:pPr>
            <a:r>
              <a:rPr lang="en-US" dirty="0" smtClean="0"/>
              <a:t>How are you going to promote and get customers for your business?</a:t>
            </a:r>
          </a:p>
          <a:p>
            <a:pPr marL="0" indent="0">
              <a:buNone/>
            </a:pPr>
            <a:r>
              <a:rPr lang="en-US" dirty="0" smtClean="0">
                <a:solidFill>
                  <a:schemeClr val="bg1">
                    <a:lumMod val="95000"/>
                  </a:schemeClr>
                </a:solidFill>
              </a:rPr>
              <a:t>4.  Write a good business plan:</a:t>
            </a:r>
          </a:p>
          <a:p>
            <a:pPr marL="971550" lvl="1" indent="-514350">
              <a:buFont typeface="+mj-lt"/>
              <a:buAutoNum type="arabicParenR"/>
            </a:pPr>
            <a:r>
              <a:rPr lang="en-US" dirty="0" smtClean="0"/>
              <a:t>Executive Summary: 30 sec, 2 minute, 5 minute elevator speech,</a:t>
            </a:r>
          </a:p>
          <a:p>
            <a:pPr marL="971550" lvl="1" indent="-514350">
              <a:buFont typeface="+mj-lt"/>
              <a:buAutoNum type="arabicParenR"/>
            </a:pPr>
            <a:r>
              <a:rPr lang="en-US" dirty="0" smtClean="0"/>
              <a:t>Company Description, what differentiates your company,</a:t>
            </a:r>
          </a:p>
          <a:p>
            <a:pPr marL="971550" lvl="1" indent="-514350">
              <a:buFont typeface="+mj-lt"/>
              <a:buAutoNum type="arabicParenR"/>
            </a:pPr>
            <a:r>
              <a:rPr lang="en-US" dirty="0" smtClean="0"/>
              <a:t>Organizational Structure,</a:t>
            </a:r>
          </a:p>
          <a:p>
            <a:pPr marL="971550" lvl="1" indent="-514350">
              <a:buFont typeface="+mj-lt"/>
              <a:buAutoNum type="arabicParenR"/>
            </a:pPr>
            <a:r>
              <a:rPr lang="en-US" dirty="0" smtClean="0"/>
              <a:t>Management and Key Employee Bio’s,</a:t>
            </a:r>
          </a:p>
          <a:p>
            <a:pPr marL="971550" lvl="1" indent="-514350">
              <a:buFont typeface="+mj-lt"/>
              <a:buAutoNum type="arabicParenR"/>
            </a:pPr>
            <a:r>
              <a:rPr lang="en-US" dirty="0" smtClean="0">
                <a:solidFill>
                  <a:schemeClr val="bg1">
                    <a:lumMod val="95000"/>
                  </a:schemeClr>
                </a:solidFill>
              </a:rPr>
              <a:t>Service or Product from customer’s perspective, lifecycle and re-marketing,</a:t>
            </a:r>
          </a:p>
          <a:p>
            <a:pPr marL="971550" lvl="1" indent="-514350">
              <a:buFont typeface="+mj-lt"/>
              <a:buAutoNum type="arabicParenR"/>
            </a:pPr>
            <a:r>
              <a:rPr lang="en-US" dirty="0" smtClean="0">
                <a:solidFill>
                  <a:schemeClr val="bg1">
                    <a:lumMod val="95000"/>
                  </a:schemeClr>
                </a:solidFill>
              </a:rPr>
              <a:t>Marketing and Sales,</a:t>
            </a:r>
          </a:p>
          <a:p>
            <a:pPr marL="971550" lvl="1" indent="-514350">
              <a:buFont typeface="+mj-lt"/>
              <a:buAutoNum type="arabicParenR"/>
            </a:pPr>
            <a:r>
              <a:rPr lang="en-US" dirty="0" smtClean="0">
                <a:solidFill>
                  <a:schemeClr val="bg1">
                    <a:lumMod val="95000"/>
                  </a:schemeClr>
                </a:solidFill>
              </a:rPr>
              <a:t>Funding, are you contributing 10-30% (see other discussions in this presentation),</a:t>
            </a:r>
          </a:p>
          <a:p>
            <a:pPr marL="971550" lvl="1" indent="-514350">
              <a:buFont typeface="+mj-lt"/>
              <a:buAutoNum type="arabicParenR"/>
            </a:pPr>
            <a:r>
              <a:rPr lang="en-US" dirty="0" smtClean="0">
                <a:solidFill>
                  <a:schemeClr val="bg1">
                    <a:lumMod val="95000"/>
                  </a:schemeClr>
                </a:solidFill>
              </a:rPr>
              <a:t>Financial Projections and Financial Modeling,</a:t>
            </a:r>
          </a:p>
          <a:p>
            <a:pPr marL="971550" lvl="1" indent="-514350">
              <a:buFont typeface="+mj-lt"/>
              <a:buAutoNum type="arabicParenR"/>
            </a:pPr>
            <a:r>
              <a:rPr lang="en-US" dirty="0" smtClean="0">
                <a:solidFill>
                  <a:schemeClr val="bg1">
                    <a:lumMod val="95000"/>
                  </a:schemeClr>
                </a:solidFill>
              </a:rPr>
              <a:t>Additional: full resumes, leases, permits, additional staff and hiring.</a:t>
            </a:r>
            <a:endParaRPr lang="en-US" dirty="0">
              <a:solidFill>
                <a:schemeClr val="bg1">
                  <a:lumMod val="95000"/>
                </a:schemeClr>
              </a:solidFill>
            </a:endParaRP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7" name="Picture 6"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1"/>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679510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Marketing Plan:</a:t>
            </a:r>
            <a:endParaRPr lang="en-US" b="1" u="sng" dirty="0"/>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5.  Marketing Plan:</a:t>
            </a:r>
          </a:p>
          <a:p>
            <a:pPr marL="971550" lvl="1" indent="-514350">
              <a:buFont typeface="+mj-lt"/>
              <a:buAutoNum type="arabicParenR"/>
            </a:pPr>
            <a:r>
              <a:rPr lang="en-US" dirty="0" smtClean="0">
                <a:solidFill>
                  <a:schemeClr val="bg1"/>
                </a:solidFill>
              </a:rPr>
              <a:t>Rallying document for your team,</a:t>
            </a: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7" name="Picture 6"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0"/>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21915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Marketing Plan:</a:t>
            </a:r>
            <a:endParaRPr lang="en-US" b="1" u="sng" dirty="0"/>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solidFill>
              </a:rPr>
              <a:t>5.  Marketing Plan:</a:t>
            </a:r>
          </a:p>
          <a:p>
            <a:pPr marL="971550" lvl="1" indent="-514350">
              <a:buFont typeface="+mj-lt"/>
              <a:buAutoNum type="arabicParenR"/>
            </a:pPr>
            <a:r>
              <a:rPr lang="en-US" dirty="0" smtClean="0"/>
              <a:t>Rallying document for your team,</a:t>
            </a:r>
          </a:p>
          <a:p>
            <a:pPr marL="971550" lvl="1" indent="-514350">
              <a:buFont typeface="+mj-lt"/>
              <a:buAutoNum type="arabicParenR"/>
            </a:pPr>
            <a:r>
              <a:rPr lang="en-US" dirty="0" smtClean="0">
                <a:solidFill>
                  <a:schemeClr val="bg1"/>
                </a:solidFill>
              </a:rPr>
              <a:t>Focus on first year, </a:t>
            </a: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7" name="Picture 6"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1"/>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34481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Marketing Plan:</a:t>
            </a:r>
            <a:endParaRPr lang="en-US" b="1" u="sng" dirty="0"/>
          </a:p>
        </p:txBody>
      </p:sp>
      <p:sp>
        <p:nvSpPr>
          <p:cNvPr id="3" name="Content Placeholder 2"/>
          <p:cNvSpPr>
            <a:spLocks noGrp="1"/>
          </p:cNvSpPr>
          <p:nvPr>
            <p:ph idx="1"/>
          </p:nvPr>
        </p:nvSpPr>
        <p:spPr/>
        <p:txBody>
          <a:bodyPr>
            <a:normAutofit lnSpcReduction="10000"/>
          </a:bodyPr>
          <a:lstStyle/>
          <a:p>
            <a:pPr marL="0" indent="0">
              <a:buNone/>
            </a:pPr>
            <a:r>
              <a:rPr lang="en-US" dirty="0" smtClean="0">
                <a:solidFill>
                  <a:schemeClr val="bg1"/>
                </a:solidFill>
              </a:rPr>
              <a:t>5.  Marketing Plan:</a:t>
            </a:r>
          </a:p>
          <a:p>
            <a:pPr marL="971550" lvl="1" indent="-514350">
              <a:buFont typeface="+mj-lt"/>
              <a:buAutoNum type="arabicParenR"/>
            </a:pPr>
            <a:r>
              <a:rPr lang="en-US" dirty="0" smtClean="0"/>
              <a:t>Rallying document for your team,</a:t>
            </a:r>
          </a:p>
          <a:p>
            <a:pPr marL="971550" lvl="1" indent="-514350">
              <a:buFont typeface="+mj-lt"/>
              <a:buAutoNum type="arabicParenR"/>
            </a:pPr>
            <a:r>
              <a:rPr lang="en-US" dirty="0" smtClean="0">
                <a:solidFill>
                  <a:schemeClr val="bg1"/>
                </a:solidFill>
              </a:rPr>
              <a:t>Focus on first year, </a:t>
            </a:r>
          </a:p>
          <a:p>
            <a:pPr marL="1371600" lvl="2" indent="-457200">
              <a:buFont typeface="+mj-lt"/>
              <a:buAutoNum type="alphaLcParenR"/>
            </a:pPr>
            <a:r>
              <a:rPr lang="en-US" dirty="0" smtClean="0">
                <a:solidFill>
                  <a:schemeClr val="bg1"/>
                </a:solidFill>
              </a:rPr>
              <a:t>how the organizations functions by position,</a:t>
            </a:r>
          </a:p>
          <a:p>
            <a:pPr marL="1828800" lvl="3" indent="-457200">
              <a:buFont typeface="+mj-lt"/>
              <a:buAutoNum type="romanLcPeriod"/>
            </a:pPr>
            <a:r>
              <a:rPr lang="en-US" dirty="0" smtClean="0">
                <a:solidFill>
                  <a:schemeClr val="bg1"/>
                </a:solidFill>
              </a:rPr>
              <a:t>Job Function and Action more important than titles</a:t>
            </a:r>
          </a:p>
          <a:p>
            <a:pPr marL="1828800" lvl="3" indent="-457200">
              <a:buFont typeface="+mj-lt"/>
              <a:buAutoNum type="romanLcPeriod"/>
            </a:pPr>
            <a:r>
              <a:rPr lang="en-US" dirty="0" smtClean="0">
                <a:solidFill>
                  <a:schemeClr val="bg1"/>
                </a:solidFill>
              </a:rPr>
              <a:t>Organizational and Inter-relational Accountabilities,</a:t>
            </a:r>
          </a:p>
          <a:p>
            <a:pPr marL="1371600" lvl="2" indent="-457200">
              <a:buFont typeface="+mj-lt"/>
              <a:buAutoNum type="alphaLcParenR"/>
            </a:pPr>
            <a:r>
              <a:rPr lang="en-US" dirty="0">
                <a:solidFill>
                  <a:schemeClr val="bg1"/>
                </a:solidFill>
              </a:rPr>
              <a:t>s</a:t>
            </a:r>
            <a:r>
              <a:rPr lang="en-US" dirty="0" smtClean="0">
                <a:solidFill>
                  <a:schemeClr val="bg1"/>
                </a:solidFill>
              </a:rPr>
              <a:t>pecific task for the year,</a:t>
            </a:r>
          </a:p>
          <a:p>
            <a:pPr marL="1371600" lvl="2" indent="-457200">
              <a:buFont typeface="+mj-lt"/>
              <a:buAutoNum type="alphaLcParenR"/>
            </a:pPr>
            <a:r>
              <a:rPr lang="en-US" dirty="0" smtClean="0">
                <a:solidFill>
                  <a:schemeClr val="bg1"/>
                </a:solidFill>
              </a:rPr>
              <a:t>Financial goals and metrics,</a:t>
            </a:r>
          </a:p>
          <a:p>
            <a:pPr marL="1371600" lvl="2" indent="-457200">
              <a:buFont typeface="+mj-lt"/>
              <a:buAutoNum type="alphaLcParenR"/>
            </a:pPr>
            <a:r>
              <a:rPr lang="en-US" dirty="0" smtClean="0">
                <a:solidFill>
                  <a:schemeClr val="bg1"/>
                </a:solidFill>
              </a:rPr>
              <a:t>Servicing all interest holders, investors, customers, employees,</a:t>
            </a:r>
          </a:p>
          <a:p>
            <a:pPr marL="1371600" lvl="2" indent="-457200">
              <a:buFont typeface="+mj-lt"/>
              <a:buAutoNum type="alphaLcParenR"/>
            </a:pPr>
            <a:r>
              <a:rPr lang="en-US" dirty="0" smtClean="0">
                <a:solidFill>
                  <a:schemeClr val="bg1"/>
                </a:solidFill>
              </a:rPr>
              <a:t>Exploratory and specific Market Research,</a:t>
            </a:r>
          </a:p>
          <a:p>
            <a:pPr marL="1371600" lvl="2" indent="-457200">
              <a:buFont typeface="+mj-lt"/>
              <a:buAutoNum type="alphaLcParenR"/>
            </a:pPr>
            <a:r>
              <a:rPr lang="en-US" dirty="0" smtClean="0">
                <a:solidFill>
                  <a:schemeClr val="bg1"/>
                </a:solidFill>
              </a:rPr>
              <a:t>Marketing Processes and Methodologies,</a:t>
            </a:r>
          </a:p>
          <a:p>
            <a:pPr marL="1371600" lvl="2" indent="-457200">
              <a:buFont typeface="+mj-lt"/>
              <a:buAutoNum type="alphaLcParenR"/>
            </a:pPr>
            <a:r>
              <a:rPr lang="en-US" dirty="0" smtClean="0">
                <a:solidFill>
                  <a:schemeClr val="bg1"/>
                </a:solidFill>
              </a:rPr>
              <a:t>Office space and location,</a:t>
            </a:r>
          </a:p>
          <a:p>
            <a:pPr marL="1371600" lvl="2" indent="-457200">
              <a:buFont typeface="+mj-lt"/>
              <a:buAutoNum type="alphaLcParenR"/>
            </a:pPr>
            <a:r>
              <a:rPr lang="en-US" dirty="0" smtClean="0">
                <a:solidFill>
                  <a:schemeClr val="bg1"/>
                </a:solidFill>
              </a:rPr>
              <a:t>Now outline the 1-5 year plan.</a:t>
            </a: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7" name="Picture 6"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1"/>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433852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Logistics:</a:t>
            </a:r>
            <a:endParaRPr lang="en-US" b="1" u="sng" dirty="0"/>
          </a:p>
        </p:txBody>
      </p:sp>
      <p:sp>
        <p:nvSpPr>
          <p:cNvPr id="3" name="Content Placeholder 2"/>
          <p:cNvSpPr>
            <a:spLocks noGrp="1"/>
          </p:cNvSpPr>
          <p:nvPr>
            <p:ph idx="1"/>
          </p:nvPr>
        </p:nvSpPr>
        <p:spPr/>
        <p:txBody>
          <a:bodyPr>
            <a:normAutofit fontScale="92500"/>
          </a:bodyPr>
          <a:lstStyle/>
          <a:p>
            <a:pPr marL="514350" indent="-514350">
              <a:buAutoNum type="arabicPeriod" startAt="6"/>
            </a:pPr>
            <a:r>
              <a:rPr lang="en-US" dirty="0" smtClean="0">
                <a:solidFill>
                  <a:schemeClr val="bg1">
                    <a:lumMod val="95000"/>
                  </a:schemeClr>
                </a:solidFill>
              </a:rPr>
              <a:t>Check your company name on Texas Comptroller entity search public      information section,</a:t>
            </a:r>
          </a:p>
          <a:p>
            <a:pPr marL="0" indent="0">
              <a:buNone/>
            </a:pPr>
            <a:r>
              <a:rPr lang="en-US" dirty="0" smtClean="0">
                <a:solidFill>
                  <a:schemeClr val="bg1">
                    <a:lumMod val="95000"/>
                  </a:schemeClr>
                </a:solidFill>
              </a:rPr>
              <a:t>7.  File on-line at the Secretary of State (LLC is form 205), </a:t>
            </a:r>
          </a:p>
          <a:p>
            <a:pPr marL="0" indent="0">
              <a:buNone/>
            </a:pPr>
            <a:r>
              <a:rPr lang="en-US" dirty="0" smtClean="0">
                <a:solidFill>
                  <a:schemeClr val="bg1">
                    <a:lumMod val="95000"/>
                  </a:schemeClr>
                </a:solidFill>
              </a:rPr>
              <a:t>8.  Irs.gov online application for EIN (make sure you are on the irs.gov site),</a:t>
            </a:r>
          </a:p>
          <a:p>
            <a:pPr marL="514350" indent="-514350">
              <a:buAutoNum type="arabicPeriod" startAt="9"/>
            </a:pPr>
            <a:r>
              <a:rPr lang="en-US" dirty="0" smtClean="0">
                <a:solidFill>
                  <a:schemeClr val="bg1">
                    <a:lumMod val="95000"/>
                  </a:schemeClr>
                </a:solidFill>
              </a:rPr>
              <a:t>Once you have received the certificate of formation from the state and EIN from the Federal government, take that information to the bank to set up your bank account,</a:t>
            </a:r>
          </a:p>
          <a:p>
            <a:pPr marL="514350" indent="-514350">
              <a:buAutoNum type="arabicPeriod" startAt="9"/>
            </a:pPr>
            <a:r>
              <a:rPr lang="en-US" dirty="0" smtClean="0">
                <a:solidFill>
                  <a:schemeClr val="bg1">
                    <a:lumMod val="95000"/>
                  </a:schemeClr>
                </a:solidFill>
              </a:rPr>
              <a:t>Articles of Organization,</a:t>
            </a:r>
          </a:p>
          <a:p>
            <a:pPr marL="514350" indent="-514350">
              <a:buAutoNum type="arabicPeriod" startAt="9"/>
            </a:pPr>
            <a:r>
              <a:rPr lang="en-US" dirty="0" smtClean="0">
                <a:solidFill>
                  <a:schemeClr val="bg1">
                    <a:lumMod val="95000"/>
                  </a:schemeClr>
                </a:solidFill>
              </a:rPr>
              <a:t>LLC structure as partnership and corporation, state filings, IRS filings each year.</a:t>
            </a: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7" name="Picture 6"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1"/>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405849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200499252"/>
              </p:ext>
            </p:extLst>
          </p:nvPr>
        </p:nvGraphicFramePr>
        <p:xfrm>
          <a:off x="0" y="0"/>
          <a:ext cx="12286034"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15100184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12192000" cy="1566153"/>
          </a:xfrm>
          <a:solidFill>
            <a:srgbClr val="FFFF00"/>
          </a:solidFill>
        </p:spPr>
        <p:txBody>
          <a:bodyPr/>
          <a:lstStyle/>
          <a:p>
            <a:pPr algn="ctr"/>
            <a:r>
              <a:rPr lang="en-US" b="1" u="sng" dirty="0" smtClean="0"/>
              <a:t>Logistics:</a:t>
            </a:r>
            <a:endParaRPr lang="en-US" b="1" u="sng" dirty="0"/>
          </a:p>
        </p:txBody>
      </p:sp>
      <p:sp>
        <p:nvSpPr>
          <p:cNvPr id="3" name="Content Placeholder 2"/>
          <p:cNvSpPr>
            <a:spLocks noGrp="1"/>
          </p:cNvSpPr>
          <p:nvPr>
            <p:ph idx="1"/>
          </p:nvPr>
        </p:nvSpPr>
        <p:spPr/>
        <p:txBody>
          <a:bodyPr>
            <a:normAutofit/>
          </a:bodyPr>
          <a:lstStyle/>
          <a:p>
            <a:pPr marL="0" indent="0">
              <a:buNone/>
            </a:pPr>
            <a:r>
              <a:rPr lang="en-US" dirty="0" smtClean="0">
                <a:solidFill>
                  <a:schemeClr val="bg1">
                    <a:lumMod val="95000"/>
                  </a:schemeClr>
                </a:solidFill>
              </a:rPr>
              <a:t>12</a:t>
            </a:r>
            <a:r>
              <a:rPr lang="en-US" dirty="0" smtClean="0">
                <a:solidFill>
                  <a:schemeClr val="bg1"/>
                </a:solidFill>
              </a:rPr>
              <a:t>. Do you have all your insurance in place?</a:t>
            </a:r>
          </a:p>
          <a:p>
            <a:pPr marL="0" indent="0">
              <a:buNone/>
            </a:pPr>
            <a:r>
              <a:rPr lang="en-US" dirty="0" smtClean="0">
                <a:solidFill>
                  <a:schemeClr val="bg1"/>
                </a:solidFill>
              </a:rPr>
              <a:t>13. Do you have furniture, computers and software needed?</a:t>
            </a:r>
          </a:p>
          <a:p>
            <a:pPr marL="0" indent="0">
              <a:buNone/>
            </a:pPr>
            <a:r>
              <a:rPr lang="en-US" dirty="0" smtClean="0">
                <a:solidFill>
                  <a:schemeClr val="bg1"/>
                </a:solidFill>
              </a:rPr>
              <a:t>14. Office supplies and working inventory?</a:t>
            </a:r>
          </a:p>
          <a:p>
            <a:pPr marL="0" indent="0">
              <a:buNone/>
            </a:pPr>
            <a:r>
              <a:rPr lang="en-US" dirty="0" smtClean="0">
                <a:solidFill>
                  <a:schemeClr val="bg1"/>
                </a:solidFill>
              </a:rPr>
              <a:t>15. Web hosting and email accounts adequate for your Marketing Plan?</a:t>
            </a:r>
          </a:p>
          <a:p>
            <a:pPr marL="0" indent="0">
              <a:buNone/>
            </a:pPr>
            <a:r>
              <a:rPr lang="en-US" dirty="0" smtClean="0">
                <a:solidFill>
                  <a:schemeClr val="bg1"/>
                </a:solidFill>
              </a:rPr>
              <a:t>16. Design your web page (professionally or in-house)?</a:t>
            </a:r>
          </a:p>
          <a:p>
            <a:pPr marL="514350" indent="-514350">
              <a:buAutoNum type="arabicPeriod" startAt="11"/>
            </a:pPr>
            <a:endParaRPr lang="en-US" dirty="0" smtClean="0">
              <a:solidFill>
                <a:schemeClr val="bg1"/>
              </a:solidFill>
            </a:endParaRP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pic>
        <p:nvPicPr>
          <p:cNvPr id="7" name="Picture 6" descr="C:\Users\Saber\Desktop\PTX LOGO\png\Large Dimensions\PTX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106527" y="0"/>
            <a:ext cx="2085473" cy="8863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343100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a:graphicFrameLocks noGrp="1"/>
          </p:cNvGraphicFramePr>
          <p:nvPr>
            <p:extLst>
              <p:ext uri="{D42A27DB-BD31-4B8C-83A1-F6EECF244321}">
                <p14:modId xmlns:p14="http://schemas.microsoft.com/office/powerpoint/2010/main" val="1882216813"/>
              </p:ext>
            </p:extLst>
          </p:nvPr>
        </p:nvGraphicFramePr>
        <p:xfrm>
          <a:off x="0" y="0"/>
          <a:ext cx="12286034" cy="6858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36244183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2192000" cy="6967470"/>
          </a:xfrm>
          <a:prstGeom prst="rect">
            <a:avLst/>
          </a:prstGeom>
        </p:spPr>
      </p:pic>
      <p:sp>
        <p:nvSpPr>
          <p:cNvPr id="5" name="TextBox 4"/>
          <p:cNvSpPr txBox="1"/>
          <p:nvPr/>
        </p:nvSpPr>
        <p:spPr>
          <a:xfrm>
            <a:off x="2694213" y="6392635"/>
            <a:ext cx="8874579" cy="400110"/>
          </a:xfrm>
          <a:prstGeom prst="rect">
            <a:avLst/>
          </a:prstGeom>
          <a:noFill/>
        </p:spPr>
        <p:txBody>
          <a:bodyPr wrap="square" rtlCol="0">
            <a:spAutoFit/>
          </a:bodyPr>
          <a:lstStyle/>
          <a:p>
            <a:r>
              <a:rPr lang="en-US" dirty="0" smtClean="0"/>
              <a:t>, </a:t>
            </a:r>
            <a:r>
              <a:rPr lang="en-US" sz="2000" dirty="0" smtClean="0"/>
              <a:t>Christina Kitchens, 2016 East West Bank Energy Forum, OTC, May 4, 2016</a:t>
            </a:r>
            <a:endParaRPr lang="en-US" sz="2000" dirty="0"/>
          </a:p>
        </p:txBody>
      </p:sp>
      <p:graphicFrame>
        <p:nvGraphicFramePr>
          <p:cNvPr id="6" name="Chart 5"/>
          <p:cNvGraphicFramePr>
            <a:graphicFrameLocks noGrp="1"/>
          </p:cNvGraphicFramePr>
          <p:nvPr>
            <p:extLst>
              <p:ext uri="{D42A27DB-BD31-4B8C-83A1-F6EECF244321}">
                <p14:modId xmlns:p14="http://schemas.microsoft.com/office/powerpoint/2010/main" val="2521409763"/>
              </p:ext>
            </p:extLst>
          </p:nvPr>
        </p:nvGraphicFramePr>
        <p:xfrm>
          <a:off x="0" y="-68094"/>
          <a:ext cx="12192000" cy="703556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0490862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4" name="Title 3"/>
          <p:cNvSpPr>
            <a:spLocks noGrp="1"/>
          </p:cNvSpPr>
          <p:nvPr>
            <p:ph type="title"/>
          </p:nvPr>
        </p:nvSpPr>
        <p:spPr>
          <a:xfrm>
            <a:off x="0" y="-3292"/>
            <a:ext cx="12192000" cy="1325563"/>
          </a:xfrm>
          <a:solidFill>
            <a:srgbClr val="FFFF00"/>
          </a:solidFill>
        </p:spPr>
        <p:txBody>
          <a:bodyPr>
            <a:normAutofit/>
          </a:bodyPr>
          <a:lstStyle/>
          <a:p>
            <a:pPr algn="ctr"/>
            <a:r>
              <a:rPr lang="en-US" sz="6000" b="1" dirty="0" smtClean="0"/>
              <a:t>Stages of Progress and Funding:</a:t>
            </a:r>
            <a:endParaRPr lang="en-US" sz="6000" b="1" dirty="0"/>
          </a:p>
        </p:txBody>
      </p:sp>
      <p:pic>
        <p:nvPicPr>
          <p:cNvPr id="24" name="Picture 23"/>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026672" y="1563972"/>
            <a:ext cx="3221356" cy="4775328"/>
          </a:xfrm>
          <a:prstGeom prst="rect">
            <a:avLst/>
          </a:prstGeom>
        </p:spPr>
      </p:pic>
      <p:sp>
        <p:nvSpPr>
          <p:cNvPr id="25" name="TextBox 24"/>
          <p:cNvSpPr txBox="1"/>
          <p:nvPr/>
        </p:nvSpPr>
        <p:spPr>
          <a:xfrm>
            <a:off x="7747492" y="2813145"/>
            <a:ext cx="2169027" cy="2800767"/>
          </a:xfrm>
          <a:prstGeom prst="rect">
            <a:avLst/>
          </a:prstGeom>
          <a:noFill/>
        </p:spPr>
        <p:txBody>
          <a:bodyPr wrap="square" rtlCol="0">
            <a:spAutoFit/>
          </a:bodyPr>
          <a:lstStyle/>
          <a:p>
            <a:pPr algn="ctr"/>
            <a:r>
              <a:rPr lang="en-US" sz="4400" b="1" dirty="0" smtClean="0">
                <a:solidFill>
                  <a:srgbClr val="FF0000"/>
                </a:solidFill>
              </a:rPr>
              <a:t>#2</a:t>
            </a:r>
          </a:p>
          <a:p>
            <a:pPr algn="ctr"/>
            <a:r>
              <a:rPr lang="en-US" sz="4400" b="1" dirty="0" smtClean="0">
                <a:solidFill>
                  <a:srgbClr val="FF0000"/>
                </a:solidFill>
              </a:rPr>
              <a:t>Funding Your LLC!</a:t>
            </a:r>
            <a:endParaRPr lang="en-US" sz="4400" b="1" dirty="0">
              <a:solidFill>
                <a:srgbClr val="FF0000"/>
              </a:solidFill>
            </a:endParaRPr>
          </a:p>
        </p:txBody>
      </p:sp>
      <p:sp>
        <p:nvSpPr>
          <p:cNvPr id="27" name="TextBox 1"/>
          <p:cNvSpPr txBox="1"/>
          <p:nvPr/>
        </p:nvSpPr>
        <p:spPr>
          <a:xfrm>
            <a:off x="5667" y="6581001"/>
            <a:ext cx="10619892"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29" name="Picture 28"/>
          <p:cNvPicPr>
            <a:picLocks noChangeAspect="1"/>
          </p:cNvPicPr>
          <p:nvPr/>
        </p:nvPicPr>
        <p:blipFill>
          <a:blip r:embed="rId3"/>
          <a:stretch>
            <a:fillRect/>
          </a:stretch>
        </p:blipFill>
        <p:spPr>
          <a:xfrm>
            <a:off x="10511481" y="5864583"/>
            <a:ext cx="1680519" cy="993417"/>
          </a:xfrm>
          <a:prstGeom prst="rect">
            <a:avLst/>
          </a:prstGeom>
        </p:spPr>
      </p:pic>
      <p:sp>
        <p:nvSpPr>
          <p:cNvPr id="2" name="TextBox 1"/>
          <p:cNvSpPr txBox="1"/>
          <p:nvPr/>
        </p:nvSpPr>
        <p:spPr>
          <a:xfrm>
            <a:off x="473173" y="1476724"/>
            <a:ext cx="6942810" cy="5693866"/>
          </a:xfrm>
          <a:prstGeom prst="rect">
            <a:avLst/>
          </a:prstGeom>
          <a:noFill/>
        </p:spPr>
        <p:txBody>
          <a:bodyPr wrap="square" rtlCol="0">
            <a:spAutoFit/>
          </a:bodyPr>
          <a:lstStyle/>
          <a:p>
            <a:r>
              <a:rPr lang="en-US" sz="2000" b="1" dirty="0" smtClean="0">
                <a:solidFill>
                  <a:prstClr val="white"/>
                </a:solidFill>
              </a:rPr>
              <a:t>Funding Sources and Stages:</a:t>
            </a:r>
          </a:p>
          <a:p>
            <a:r>
              <a:rPr lang="en-US" sz="2000" b="1" dirty="0" smtClean="0">
                <a:solidFill>
                  <a:prstClr val="white"/>
                </a:solidFill>
              </a:rPr>
              <a:t>	1. Self Funded (Boot-Strap),</a:t>
            </a:r>
          </a:p>
          <a:p>
            <a:r>
              <a:rPr lang="en-US" sz="2000" b="1" dirty="0" smtClean="0">
                <a:solidFill>
                  <a:prstClr val="white"/>
                </a:solidFill>
              </a:rPr>
              <a:t>	2. Family &amp; Friends,</a:t>
            </a:r>
          </a:p>
          <a:p>
            <a:r>
              <a:rPr lang="en-US" sz="2000" b="1" dirty="0" smtClean="0">
                <a:solidFill>
                  <a:prstClr val="white"/>
                </a:solidFill>
              </a:rPr>
              <a:t>  	3. Venture Capital,</a:t>
            </a:r>
          </a:p>
          <a:p>
            <a:r>
              <a:rPr lang="en-US" sz="2000" b="1" dirty="0" smtClean="0">
                <a:solidFill>
                  <a:prstClr val="white"/>
                </a:solidFill>
              </a:rPr>
              <a:t>		A. Angels (High Net Worth Individuals),</a:t>
            </a:r>
          </a:p>
          <a:p>
            <a:r>
              <a:rPr lang="en-US" sz="2000" b="1" dirty="0" smtClean="0">
                <a:solidFill>
                  <a:prstClr val="white"/>
                </a:solidFill>
              </a:rPr>
              <a:t>		B. PE – Private Equity**</a:t>
            </a:r>
          </a:p>
          <a:p>
            <a:r>
              <a:rPr lang="en-US" sz="2000" b="1" dirty="0" smtClean="0">
                <a:solidFill>
                  <a:prstClr val="white"/>
                </a:solidFill>
              </a:rPr>
              <a:t>		C. Mezzanine,</a:t>
            </a:r>
          </a:p>
          <a:p>
            <a:r>
              <a:rPr lang="en-US" sz="2000" b="1" dirty="0" smtClean="0">
                <a:solidFill>
                  <a:prstClr val="white"/>
                </a:solidFill>
              </a:rPr>
              <a:t>	4. Loans (Debt Financing),</a:t>
            </a:r>
          </a:p>
          <a:p>
            <a:r>
              <a:rPr lang="en-US" sz="2000" b="1" dirty="0" smtClean="0">
                <a:solidFill>
                  <a:prstClr val="white"/>
                </a:solidFill>
              </a:rPr>
              <a:t>		A. Small Business Administration,</a:t>
            </a:r>
          </a:p>
          <a:p>
            <a:r>
              <a:rPr lang="en-US" sz="2000" b="1" dirty="0" smtClean="0">
                <a:solidFill>
                  <a:prstClr val="white"/>
                </a:solidFill>
              </a:rPr>
              <a:t>		B. Commercial Banks,</a:t>
            </a:r>
          </a:p>
          <a:p>
            <a:r>
              <a:rPr lang="en-US" sz="2000" b="1" dirty="0" smtClean="0">
                <a:solidFill>
                  <a:prstClr val="white"/>
                </a:solidFill>
              </a:rPr>
              <a:t>		C. Convertible (Debt to Equity),</a:t>
            </a:r>
          </a:p>
          <a:p>
            <a:r>
              <a:rPr lang="en-US" sz="2000" b="1" dirty="0" smtClean="0">
                <a:solidFill>
                  <a:prstClr val="white"/>
                </a:solidFill>
              </a:rPr>
              <a:t>	5. Non-Traditional,</a:t>
            </a:r>
          </a:p>
          <a:p>
            <a:r>
              <a:rPr lang="en-US" sz="2000" b="1" dirty="0">
                <a:solidFill>
                  <a:prstClr val="white"/>
                </a:solidFill>
              </a:rPr>
              <a:t>	</a:t>
            </a:r>
            <a:r>
              <a:rPr lang="en-US" sz="2000" b="1" dirty="0" smtClean="0">
                <a:solidFill>
                  <a:prstClr val="white"/>
                </a:solidFill>
              </a:rPr>
              <a:t>	A. Cash Awards (Competitions),</a:t>
            </a:r>
          </a:p>
          <a:p>
            <a:r>
              <a:rPr lang="en-US" sz="2000" b="1" dirty="0" smtClean="0">
                <a:solidFill>
                  <a:prstClr val="white"/>
                </a:solidFill>
              </a:rPr>
              <a:t>		B. Vendor Credit,</a:t>
            </a:r>
          </a:p>
          <a:p>
            <a:r>
              <a:rPr lang="en-US" sz="2000" b="1" dirty="0">
                <a:solidFill>
                  <a:prstClr val="white"/>
                </a:solidFill>
              </a:rPr>
              <a:t>	</a:t>
            </a:r>
            <a:r>
              <a:rPr lang="en-US" sz="2000" b="1" dirty="0" smtClean="0">
                <a:solidFill>
                  <a:prstClr val="white"/>
                </a:solidFill>
              </a:rPr>
              <a:t>	C. Factoring of </a:t>
            </a:r>
            <a:r>
              <a:rPr lang="en-US" sz="2000" b="1" smtClean="0">
                <a:solidFill>
                  <a:prstClr val="white"/>
                </a:solidFill>
              </a:rPr>
              <a:t>Account </a:t>
            </a:r>
            <a:r>
              <a:rPr lang="en-US" sz="2000" b="1" smtClean="0">
                <a:solidFill>
                  <a:prstClr val="white"/>
                </a:solidFill>
              </a:rPr>
              <a:t>Receivables</a:t>
            </a:r>
            <a:r>
              <a:rPr lang="en-US" sz="2000" b="1" dirty="0">
                <a:solidFill>
                  <a:prstClr val="white"/>
                </a:solidFill>
              </a:rPr>
              <a:t>,</a:t>
            </a:r>
            <a:endParaRPr lang="en-US" sz="2000" b="1" dirty="0" smtClean="0">
              <a:solidFill>
                <a:prstClr val="white"/>
              </a:solidFill>
            </a:endParaRPr>
          </a:p>
          <a:p>
            <a:r>
              <a:rPr lang="en-US" sz="2000" b="1" dirty="0">
                <a:solidFill>
                  <a:prstClr val="white"/>
                </a:solidFill>
              </a:rPr>
              <a:t>	</a:t>
            </a:r>
            <a:r>
              <a:rPr lang="en-US" sz="2000" b="1" dirty="0" smtClean="0">
                <a:solidFill>
                  <a:prstClr val="white"/>
                </a:solidFill>
              </a:rPr>
              <a:t>	D. E-Funding.</a:t>
            </a:r>
            <a:r>
              <a:rPr lang="en-US" sz="2000" b="1" dirty="0">
                <a:solidFill>
                  <a:prstClr val="white"/>
                </a:solidFill>
              </a:rPr>
              <a:t>	</a:t>
            </a:r>
            <a:r>
              <a:rPr lang="en-US" sz="2000" b="1" dirty="0" smtClean="0">
                <a:solidFill>
                  <a:prstClr val="white"/>
                </a:solidFill>
              </a:rPr>
              <a:t>	</a:t>
            </a:r>
          </a:p>
          <a:p>
            <a:endParaRPr lang="en-US" sz="2000" b="1" dirty="0" smtClean="0">
              <a:solidFill>
                <a:prstClr val="white"/>
              </a:solidFill>
            </a:endParaRPr>
          </a:p>
          <a:p>
            <a:endParaRPr lang="en-US" sz="2000" b="1" dirty="0">
              <a:solidFill>
                <a:prstClr val="white"/>
              </a:solidFill>
            </a:endParaRPr>
          </a:p>
        </p:txBody>
      </p:sp>
    </p:spTree>
    <p:extLst>
      <p:ext uri="{BB962C8B-B14F-4D97-AF65-F5344CB8AC3E}">
        <p14:creationId xmlns:p14="http://schemas.microsoft.com/office/powerpoint/2010/main" val="1756016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 </a:t>
            </a:r>
            <a:r>
              <a:rPr lang="en-US" dirty="0" smtClean="0"/>
              <a:t>(16 Basic Questions/Steps and 32 subsets to answer in writing or by Action:</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solidFill>
                  <a:schemeClr val="bg1">
                    <a:lumMod val="95000"/>
                  </a:schemeClr>
                </a:solidFill>
              </a:rPr>
              <a:t>You may be a great employee and superior technical contributor but do you really want to run a business and, perhaps more importantly, do you have the skills to run a business?</a:t>
            </a:r>
          </a:p>
          <a:p>
            <a:pPr marL="0" indent="0">
              <a:buNone/>
            </a:pPr>
            <a:r>
              <a:rPr lang="en-US" dirty="0">
                <a:solidFill>
                  <a:schemeClr val="bg1">
                    <a:lumMod val="95000"/>
                  </a:schemeClr>
                </a:solidFill>
              </a:rPr>
              <a:t> </a:t>
            </a:r>
            <a:endParaRPr lang="en-US" dirty="0" smtClean="0">
              <a:solidFill>
                <a:schemeClr val="bg1">
                  <a:lumMod val="95000"/>
                </a:schemeClr>
              </a:solidFill>
            </a:endParaRPr>
          </a:p>
          <a:p>
            <a:pPr marL="0" indent="0">
              <a:buNone/>
            </a:pPr>
            <a:r>
              <a:rPr lang="en-US" dirty="0" smtClean="0">
                <a:solidFill>
                  <a:schemeClr val="bg1">
                    <a:lumMod val="95000"/>
                  </a:schemeClr>
                </a:solidFill>
              </a:rPr>
              <a:t>If so, can you write a well written, thoughtful and complete answer to the following sub-questions on this topic (answers to these should be written not just considered.  </a:t>
            </a:r>
          </a:p>
          <a:p>
            <a:pPr marL="0" indent="0">
              <a:buNone/>
            </a:pPr>
            <a:r>
              <a:rPr lang="en-US" dirty="0" smtClean="0">
                <a:solidFill>
                  <a:schemeClr val="bg1">
                    <a:lumMod val="95000"/>
                  </a:schemeClr>
                </a:solidFill>
              </a:rPr>
              <a:t>Ideas or concepts are Dreams …</a:t>
            </a:r>
          </a:p>
          <a:p>
            <a:pPr marL="0" indent="0">
              <a:buNone/>
            </a:pPr>
            <a:r>
              <a:rPr lang="en-US" dirty="0" smtClean="0">
                <a:solidFill>
                  <a:schemeClr val="bg1">
                    <a:lumMod val="95000"/>
                  </a:schemeClr>
                </a:solidFill>
              </a:rPr>
              <a:t>Written down with timelines they become Goals …</a:t>
            </a:r>
          </a:p>
          <a:p>
            <a:pPr marL="0" indent="0">
              <a:buNone/>
            </a:pPr>
            <a:r>
              <a:rPr lang="en-US" dirty="0" smtClean="0">
                <a:solidFill>
                  <a:schemeClr val="bg1">
                    <a:lumMod val="95000"/>
                  </a:schemeClr>
                </a:solidFill>
              </a:rPr>
              <a:t>With Defined Action they are Results …</a:t>
            </a:r>
          </a:p>
          <a:p>
            <a:pPr marL="0" indent="0">
              <a:buNone/>
            </a:pPr>
            <a:endParaRPr lang="en-US" dirty="0">
              <a:solidFill>
                <a:schemeClr val="bg1">
                  <a:lumMod val="95000"/>
                </a:schemeClr>
              </a:solidFill>
            </a:endParaRPr>
          </a:p>
          <a:p>
            <a:pPr marL="0" indent="0">
              <a:buNone/>
            </a:pPr>
            <a:r>
              <a:rPr lang="en-US" dirty="0" smtClean="0">
                <a:solidFill>
                  <a:schemeClr val="bg1">
                    <a:lumMod val="95000"/>
                  </a:schemeClr>
                </a:solidFill>
              </a:rPr>
              <a:t>The considerations are: …</a:t>
            </a:r>
          </a:p>
          <a:p>
            <a:pPr marL="457200" lvl="1" indent="0">
              <a:buNone/>
            </a:pPr>
            <a:endParaRPr lang="en-US" dirty="0" smtClean="0"/>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spTree>
    <p:extLst>
      <p:ext uri="{BB962C8B-B14F-4D97-AF65-F5344CB8AC3E}">
        <p14:creationId xmlns:p14="http://schemas.microsoft.com/office/powerpoint/2010/main" val="16740927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 </a:t>
            </a:r>
            <a:r>
              <a:rPr lang="en-US" dirty="0" smtClean="0"/>
              <a:t>(16 Basic Questions/Steps and 32 subsets to answer in writing or by Action:</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You may be a great employee and superior technical contributor but do you really want to run a business and, perhaps more importantly, do you have the skills to run a business?</a:t>
            </a:r>
          </a:p>
          <a:p>
            <a:pPr marL="914400" lvl="1" indent="-457200">
              <a:buFont typeface="+mj-lt"/>
              <a:buAutoNum type="arabicParenR"/>
            </a:pPr>
            <a:r>
              <a:rPr lang="en-US" dirty="0" smtClean="0">
                <a:solidFill>
                  <a:schemeClr val="bg1">
                    <a:lumMod val="95000"/>
                  </a:schemeClr>
                </a:solidFill>
              </a:rPr>
              <a:t>Why do you want to start a business?</a:t>
            </a:r>
          </a:p>
          <a:p>
            <a:pPr marL="457200" lvl="1" indent="0">
              <a:buNone/>
            </a:pPr>
            <a:endParaRPr lang="en-US" dirty="0" smtClean="0"/>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spTree>
    <p:extLst>
      <p:ext uri="{BB962C8B-B14F-4D97-AF65-F5344CB8AC3E}">
        <p14:creationId xmlns:p14="http://schemas.microsoft.com/office/powerpoint/2010/main" val="3821874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 </a:t>
            </a:r>
            <a:r>
              <a:rPr lang="en-US" dirty="0" smtClean="0"/>
              <a:t>(16 Basic Questions/Steps and 32 subsets to answer in writing or by Action:</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You may be a great employee and superior technical contributor but do you really want to run a business and, perhaps more importantly, do you have the skills to run a business?</a:t>
            </a:r>
          </a:p>
          <a:p>
            <a:pPr marL="914400" lvl="1" indent="-457200">
              <a:buFont typeface="+mj-lt"/>
              <a:buAutoNum type="arabicParenR"/>
            </a:pPr>
            <a:r>
              <a:rPr lang="en-US" dirty="0" smtClean="0"/>
              <a:t>Why do you want to start a business?</a:t>
            </a:r>
          </a:p>
          <a:p>
            <a:pPr marL="914400" lvl="1" indent="-457200">
              <a:buFont typeface="+mj-lt"/>
              <a:buAutoNum type="arabicParenR"/>
            </a:pPr>
            <a:r>
              <a:rPr lang="en-US" dirty="0" smtClean="0">
                <a:solidFill>
                  <a:schemeClr val="bg1">
                    <a:lumMod val="95000"/>
                  </a:schemeClr>
                </a:solidFill>
              </a:rPr>
              <a:t>What are your technical and managerial strengths and weakness?</a:t>
            </a: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spTree>
    <p:extLst>
      <p:ext uri="{BB962C8B-B14F-4D97-AF65-F5344CB8AC3E}">
        <p14:creationId xmlns:p14="http://schemas.microsoft.com/office/powerpoint/2010/main" val="31944705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 </a:t>
            </a:r>
            <a:r>
              <a:rPr lang="en-US" dirty="0" smtClean="0"/>
              <a:t>(16 Basic Questions/Steps and 32 subsets to answer in writing or by Action:</a:t>
            </a:r>
            <a:endParaRPr lang="en-US"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dirty="0" smtClean="0"/>
              <a:t>You may be a great employee and superior technical contributor but do you really want to run a business and, perhaps more importantly, do you have the skills to run a business?</a:t>
            </a:r>
          </a:p>
          <a:p>
            <a:pPr marL="914400" lvl="1" indent="-457200">
              <a:buFont typeface="+mj-lt"/>
              <a:buAutoNum type="arabicParenR"/>
            </a:pPr>
            <a:r>
              <a:rPr lang="en-US" dirty="0" smtClean="0"/>
              <a:t>Why do you want to start a business?</a:t>
            </a:r>
          </a:p>
          <a:p>
            <a:pPr marL="914400" lvl="1" indent="-457200">
              <a:buFont typeface="+mj-lt"/>
              <a:buAutoNum type="arabicParenR"/>
            </a:pPr>
            <a:r>
              <a:rPr lang="en-US" dirty="0" smtClean="0"/>
              <a:t>What are your technical and managerial strengths and weakness?</a:t>
            </a:r>
          </a:p>
          <a:p>
            <a:pPr marL="914400" lvl="1" indent="-457200">
              <a:buFont typeface="+mj-lt"/>
              <a:buAutoNum type="arabicParenR"/>
            </a:pPr>
            <a:r>
              <a:rPr lang="en-US" dirty="0" smtClean="0">
                <a:solidFill>
                  <a:schemeClr val="bg1"/>
                </a:solidFill>
              </a:rPr>
              <a:t>How can you and how do plan on hiring to compliment your strengths and weakness and the volume of work your firm will generate?</a:t>
            </a:r>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spTree>
    <p:extLst>
      <p:ext uri="{BB962C8B-B14F-4D97-AF65-F5344CB8AC3E}">
        <p14:creationId xmlns:p14="http://schemas.microsoft.com/office/powerpoint/2010/main" val="25896906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 </a:t>
            </a:r>
            <a:r>
              <a:rPr lang="en-US" dirty="0" smtClean="0"/>
              <a:t>(16 Basic Questions/Steps and 32 subsets to answer in writing or by Action:</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n-US" dirty="0" smtClean="0"/>
              <a:t>You may be a great employee and superior technical contributor but do you really want to run a business and, perhaps more importantly, do you have the skills to run a business?</a:t>
            </a:r>
          </a:p>
          <a:p>
            <a:pPr marL="914400" lvl="1" indent="-457200">
              <a:buFont typeface="+mj-lt"/>
              <a:buAutoNum type="arabicParenR"/>
            </a:pPr>
            <a:r>
              <a:rPr lang="en-US" dirty="0" smtClean="0"/>
              <a:t>Why do you want to start a business?</a:t>
            </a:r>
          </a:p>
          <a:p>
            <a:pPr marL="914400" lvl="1" indent="-457200">
              <a:buFont typeface="+mj-lt"/>
              <a:buAutoNum type="arabicParenR"/>
            </a:pPr>
            <a:r>
              <a:rPr lang="en-US" dirty="0" smtClean="0"/>
              <a:t>What are your technical and managerial strengths and weakness?</a:t>
            </a:r>
          </a:p>
          <a:p>
            <a:pPr marL="914400" lvl="1" indent="-457200">
              <a:buFont typeface="+mj-lt"/>
              <a:buAutoNum type="arabicParenR"/>
            </a:pPr>
            <a:r>
              <a:rPr lang="en-US" dirty="0" smtClean="0"/>
              <a:t>How can you and how do plan on hiring to compliment your strengths and weakness and the volume of work your firm will generate?</a:t>
            </a:r>
          </a:p>
          <a:p>
            <a:pPr marL="914400" lvl="1" indent="-457200">
              <a:buFont typeface="+mj-lt"/>
              <a:buAutoNum type="arabicParenR"/>
            </a:pPr>
            <a:r>
              <a:rPr lang="en-US" dirty="0" smtClean="0">
                <a:solidFill>
                  <a:schemeClr val="bg1">
                    <a:lumMod val="95000"/>
                  </a:schemeClr>
                </a:solidFill>
              </a:rPr>
              <a:t>Have you managed previously and had P&amp;L responsibility in GM?</a:t>
            </a:r>
          </a:p>
          <a:p>
            <a:pPr marL="914400" lvl="1" indent="-457200">
              <a:buFont typeface="+mj-lt"/>
              <a:buAutoNum type="arabicParenR"/>
            </a:pPr>
            <a:r>
              <a:rPr lang="en-US" dirty="0" smtClean="0">
                <a:solidFill>
                  <a:schemeClr val="bg1">
                    <a:lumMod val="95000"/>
                  </a:schemeClr>
                </a:solidFill>
              </a:rPr>
              <a:t>Do you have an accounting and finance background to supervise, managing and coordinate these disciplines adequately to run a business and to the degree your partners including your investors will require and have confidence in your abilities?</a:t>
            </a:r>
          </a:p>
          <a:p>
            <a:pPr marL="457200" lvl="1" indent="0">
              <a:buNone/>
            </a:pPr>
            <a:endParaRPr lang="en-US" dirty="0" smtClean="0"/>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spTree>
    <p:extLst>
      <p:ext uri="{BB962C8B-B14F-4D97-AF65-F5344CB8AC3E}">
        <p14:creationId xmlns:p14="http://schemas.microsoft.com/office/powerpoint/2010/main" val="15806292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0" y="1"/>
            <a:ext cx="12192000" cy="1690688"/>
          </a:xfrm>
          <a:solidFill>
            <a:srgbClr val="FFFF00"/>
          </a:solidFill>
        </p:spPr>
        <p:txBody>
          <a:bodyPr/>
          <a:lstStyle/>
          <a:p>
            <a:pPr algn="ctr"/>
            <a:r>
              <a:rPr lang="en-US" b="1" u="sng" dirty="0" smtClean="0"/>
              <a:t>Business Plan </a:t>
            </a:r>
            <a:r>
              <a:rPr lang="en-US" dirty="0" smtClean="0"/>
              <a:t>(16 Basic Questions/Steps and 32 subsets to answer in writing or by Action:</a:t>
            </a:r>
            <a:endParaRPr lang="en-US" dirty="0"/>
          </a:p>
        </p:txBody>
      </p:sp>
      <p:sp>
        <p:nvSpPr>
          <p:cNvPr id="3" name="Content Placeholder 2"/>
          <p:cNvSpPr>
            <a:spLocks noGrp="1"/>
          </p:cNvSpPr>
          <p:nvPr>
            <p:ph idx="1"/>
          </p:nvPr>
        </p:nvSpPr>
        <p:spPr/>
        <p:txBody>
          <a:bodyPr>
            <a:normAutofit fontScale="92500" lnSpcReduction="20000"/>
          </a:bodyPr>
          <a:lstStyle/>
          <a:p>
            <a:pPr marL="514350" indent="-514350">
              <a:buFont typeface="+mj-lt"/>
              <a:buAutoNum type="arabicPeriod"/>
            </a:pPr>
            <a:r>
              <a:rPr lang="en-US" dirty="0" smtClean="0"/>
              <a:t>You may be a great employee and superior technical contributor but do you really want to run a business and, perhaps more importantly, do you have the skills to run a business?</a:t>
            </a:r>
          </a:p>
          <a:p>
            <a:pPr marL="914400" lvl="1" indent="-457200">
              <a:buFont typeface="+mj-lt"/>
              <a:buAutoNum type="arabicParenR"/>
            </a:pPr>
            <a:r>
              <a:rPr lang="en-US" dirty="0" smtClean="0"/>
              <a:t>Why do you want to start a business?</a:t>
            </a:r>
          </a:p>
          <a:p>
            <a:pPr marL="914400" lvl="1" indent="-457200">
              <a:buFont typeface="+mj-lt"/>
              <a:buAutoNum type="arabicParenR"/>
            </a:pPr>
            <a:r>
              <a:rPr lang="en-US" dirty="0" smtClean="0"/>
              <a:t>What are your technical and managerial strengths and weakness?</a:t>
            </a:r>
          </a:p>
          <a:p>
            <a:pPr marL="914400" lvl="1" indent="-457200">
              <a:buFont typeface="+mj-lt"/>
              <a:buAutoNum type="arabicParenR"/>
            </a:pPr>
            <a:r>
              <a:rPr lang="en-US" dirty="0" smtClean="0"/>
              <a:t>How can you and how do plan on hiring to compliment your strengths and weakness and the volume of work your firm will generate?</a:t>
            </a:r>
          </a:p>
          <a:p>
            <a:pPr marL="914400" lvl="1" indent="-457200">
              <a:buFont typeface="+mj-lt"/>
              <a:buAutoNum type="arabicParenR"/>
            </a:pPr>
            <a:r>
              <a:rPr lang="en-US" dirty="0" smtClean="0"/>
              <a:t>Have you managed previously and had P&amp;L responsibility in GM?</a:t>
            </a:r>
          </a:p>
          <a:p>
            <a:pPr marL="914400" lvl="1" indent="-457200">
              <a:buFont typeface="+mj-lt"/>
              <a:buAutoNum type="arabicParenR"/>
            </a:pPr>
            <a:r>
              <a:rPr lang="en-US" dirty="0" smtClean="0"/>
              <a:t>Do you have an accounting and finance background to supervise, managing and coordinate these disciplines adequately to run a business and to the degree your partners including your investors will require and have confidence in your abilities?</a:t>
            </a:r>
          </a:p>
          <a:p>
            <a:pPr marL="914400" lvl="1" indent="-457200">
              <a:buFont typeface="+mj-lt"/>
              <a:buAutoNum type="arabicParenR"/>
            </a:pPr>
            <a:r>
              <a:rPr lang="en-US" dirty="0" smtClean="0">
                <a:solidFill>
                  <a:schemeClr val="bg1">
                    <a:lumMod val="95000"/>
                  </a:schemeClr>
                </a:solidFill>
              </a:rPr>
              <a:t>Do you really want to be an entrepreneur, desire, commitment, fortitude or is this a tie me over until the market picks up?</a:t>
            </a:r>
          </a:p>
          <a:p>
            <a:pPr marL="914400" lvl="1" indent="-457200">
              <a:buFont typeface="+mj-lt"/>
              <a:buAutoNum type="arabicParenR"/>
            </a:pPr>
            <a:r>
              <a:rPr lang="en-US" dirty="0" smtClean="0">
                <a:solidFill>
                  <a:schemeClr val="bg1">
                    <a:lumMod val="95000"/>
                  </a:schemeClr>
                </a:solidFill>
              </a:rPr>
              <a:t>Can you survive for 3 years without taking any income or living expenses out of the business?  Real money may not be realized until 4-5</a:t>
            </a:r>
            <a:r>
              <a:rPr lang="en-US" baseline="30000" dirty="0" smtClean="0">
                <a:solidFill>
                  <a:schemeClr val="bg1">
                    <a:lumMod val="95000"/>
                  </a:schemeClr>
                </a:solidFill>
              </a:rPr>
              <a:t>th</a:t>
            </a:r>
            <a:r>
              <a:rPr lang="en-US" dirty="0" smtClean="0">
                <a:solidFill>
                  <a:schemeClr val="bg1">
                    <a:lumMod val="95000"/>
                  </a:schemeClr>
                </a:solidFill>
              </a:rPr>
              <a:t> years.</a:t>
            </a:r>
          </a:p>
          <a:p>
            <a:pPr marL="457200" lvl="1" indent="0">
              <a:buNone/>
            </a:pPr>
            <a:endParaRPr lang="en-US" dirty="0" smtClean="0"/>
          </a:p>
        </p:txBody>
      </p:sp>
      <p:sp>
        <p:nvSpPr>
          <p:cNvPr id="4" name="TextBox 1"/>
          <p:cNvSpPr txBox="1"/>
          <p:nvPr/>
        </p:nvSpPr>
        <p:spPr>
          <a:xfrm>
            <a:off x="5667" y="6581001"/>
            <a:ext cx="10505813" cy="276999"/>
          </a:xfrm>
          <a:prstGeom prst="rect">
            <a:avLst/>
          </a:prstGeom>
          <a:solidFill>
            <a:srgbClr val="000000"/>
          </a:solid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eaLnBrk="0" fontAlgn="base" hangingPunct="0">
              <a:spcBef>
                <a:spcPct val="0"/>
              </a:spcBef>
              <a:spcAft>
                <a:spcPct val="0"/>
              </a:spcAft>
              <a:defRPr/>
            </a:pPr>
            <a:r>
              <a:rPr lang="en-US" sz="1200" b="1" kern="0" dirty="0" smtClean="0">
                <a:solidFill>
                  <a:srgbClr val="FFFFFF"/>
                </a:solidFill>
                <a:latin typeface="Trebuchet MS" panose="020B0603020202020204" pitchFamily="34" charset="0"/>
                <a:cs typeface="Arial" panose="020B0604020202020204" pitchFamily="34" charset="0"/>
              </a:rPr>
              <a:t>Copyright @ 2003-2016 Riverford  Exploration, LLC, All Rights Reserved</a:t>
            </a:r>
          </a:p>
        </p:txBody>
      </p:sp>
      <p:pic>
        <p:nvPicPr>
          <p:cNvPr id="5" name="Picture 4"/>
          <p:cNvPicPr>
            <a:picLocks noChangeAspect="1"/>
          </p:cNvPicPr>
          <p:nvPr/>
        </p:nvPicPr>
        <p:blipFill>
          <a:blip r:embed="rId2"/>
          <a:stretch>
            <a:fillRect/>
          </a:stretch>
        </p:blipFill>
        <p:spPr>
          <a:xfrm>
            <a:off x="10511481" y="5864583"/>
            <a:ext cx="1680519" cy="993417"/>
          </a:xfrm>
          <a:prstGeom prst="rect">
            <a:avLst/>
          </a:prstGeom>
        </p:spPr>
      </p:pic>
    </p:spTree>
    <p:extLst>
      <p:ext uri="{BB962C8B-B14F-4D97-AF65-F5344CB8AC3E}">
        <p14:creationId xmlns:p14="http://schemas.microsoft.com/office/powerpoint/2010/main" val="17376220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2507</TotalTime>
  <Words>1938</Words>
  <Application>Microsoft Office PowerPoint</Application>
  <PresentationFormat>Custom</PresentationFormat>
  <Paragraphs>215</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PowerPoint Presentation</vt:lpstr>
      <vt:lpstr>PowerPoint Presentation</vt:lpstr>
      <vt:lpstr>Stages of Progress and Funding:</vt:lpstr>
      <vt:lpstr>Business Plan (16 Basic Questions/Steps and 32 subsets to answer in writing or by Action:</vt:lpstr>
      <vt:lpstr>Business Plan (16 Basic Questions/Steps and 32 subsets to answer in writing or by Action:</vt:lpstr>
      <vt:lpstr>Business Plan (16 Basic Questions/Steps and 32 subsets to answer in writing or by Action:</vt:lpstr>
      <vt:lpstr>Business Plan (16 Basic Questions/Steps and 32 subsets to answer in writing or by Action:</vt:lpstr>
      <vt:lpstr>Business Plan (16 Basic Questions/Steps and 32 subsets to answer in writing or by Action:</vt:lpstr>
      <vt:lpstr>Business Plan (16 Basic Questions/Steps and 32 subsets to answer in writing or by Action:</vt:lpstr>
      <vt:lpstr>Business Plan:</vt:lpstr>
      <vt:lpstr>Business Plan:</vt:lpstr>
      <vt:lpstr>Business Plan:</vt:lpstr>
      <vt:lpstr>Business Plan:</vt:lpstr>
      <vt:lpstr>PowerPoint Presentation</vt:lpstr>
      <vt:lpstr>Business Plan:</vt:lpstr>
      <vt:lpstr>Marketing Plan:</vt:lpstr>
      <vt:lpstr>Marketing Plan:</vt:lpstr>
      <vt:lpstr>Marketing Plan:</vt:lpstr>
      <vt:lpstr>Logistics:</vt:lpstr>
      <vt:lpstr>Logistics:</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Bill Fairhurst</dc:creator>
  <cp:lastModifiedBy>SPE Guest</cp:lastModifiedBy>
  <cp:revision>271</cp:revision>
  <cp:lastPrinted>2016-05-07T15:57:04Z</cp:lastPrinted>
  <dcterms:created xsi:type="dcterms:W3CDTF">2016-05-06T15:51:19Z</dcterms:created>
  <dcterms:modified xsi:type="dcterms:W3CDTF">2016-09-09T14:46:33Z</dcterms:modified>
</cp:coreProperties>
</file>