
<file path=[Content_Types].xml><?xml version="1.0" encoding="utf-8"?>
<Types xmlns="http://schemas.openxmlformats.org/package/2006/content-types">
  <Default Extension="wmf" ContentType="image/x-wmf"/>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57" r:id="rId2"/>
    <p:sldId id="260" r:id="rId3"/>
    <p:sldId id="261" r:id="rId4"/>
    <p:sldId id="262" r:id="rId5"/>
    <p:sldId id="263" r:id="rId6"/>
    <p:sldId id="259" r:id="rId7"/>
    <p:sldId id="265" r:id="rId8"/>
    <p:sldId id="256" r:id="rId9"/>
    <p:sldId id="258"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Lst>
  <p:sldSz cx="12192000" cy="68580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4" autoAdjust="0"/>
    <p:restoredTop sz="94127" autoAdjust="0"/>
  </p:normalViewPr>
  <p:slideViewPr>
    <p:cSldViewPr snapToGrid="0">
      <p:cViewPr varScale="1">
        <p:scale>
          <a:sx n="64" d="100"/>
          <a:sy n="64" d="100"/>
        </p:scale>
        <p:origin x="-108" y="-312"/>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03C36685-6512-4AEB-9F44-22C5D562B074}" type="datetimeFigureOut">
              <a:rPr lang="en-US" smtClean="0"/>
              <a:t>3/4/2016</a:t>
            </a:fld>
            <a:endParaRPr lang="en-US"/>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7DC5A9D4-EDDA-47ED-A308-04991C119C3D}" type="slidenum">
              <a:rPr lang="en-US" smtClean="0"/>
              <a:t>‹#›</a:t>
            </a:fld>
            <a:endParaRPr lang="en-US"/>
          </a:p>
        </p:txBody>
      </p:sp>
    </p:spTree>
    <p:extLst>
      <p:ext uri="{BB962C8B-B14F-4D97-AF65-F5344CB8AC3E}">
        <p14:creationId xmlns:p14="http://schemas.microsoft.com/office/powerpoint/2010/main" val="30788293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n-US"/>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8421462C-5591-4ECC-8151-976EF0C211B1}" type="datetimeFigureOut">
              <a:rPr lang="en-US" smtClean="0"/>
              <a:t>3/4/2016</a:t>
            </a:fld>
            <a:endParaRPr lang="en-US"/>
          </a:p>
        </p:txBody>
      </p:sp>
      <p:sp>
        <p:nvSpPr>
          <p:cNvPr id="4" name="Slide Image Placeholder 3"/>
          <p:cNvSpPr>
            <a:spLocks noGrp="1" noRot="1" noChangeAspect="1"/>
          </p:cNvSpPr>
          <p:nvPr>
            <p:ph type="sldImg" idx="2"/>
          </p:nvPr>
        </p:nvSpPr>
        <p:spPr>
          <a:xfrm>
            <a:off x="735013" y="1173163"/>
            <a:ext cx="5632450" cy="3168650"/>
          </a:xfrm>
          <a:prstGeom prst="rect">
            <a:avLst/>
          </a:prstGeom>
          <a:noFill/>
          <a:ln w="12700">
            <a:solidFill>
              <a:prstClr val="black"/>
            </a:solidFill>
          </a:ln>
        </p:spPr>
        <p:txBody>
          <a:bodyPr vert="horz" lIns="94229" tIns="47114" rIns="94229" bIns="47114" rtlCol="0" anchor="ctr"/>
          <a:lstStyle/>
          <a:p>
            <a:endParaRPr lang="en-US"/>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n-US"/>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74E33839-B58D-4F79-BB01-831227DB8173}" type="slidenum">
              <a:rPr lang="en-US" smtClean="0"/>
              <a:t>‹#›</a:t>
            </a:fld>
            <a:endParaRPr lang="en-US"/>
          </a:p>
        </p:txBody>
      </p:sp>
    </p:spTree>
    <p:extLst>
      <p:ext uri="{BB962C8B-B14F-4D97-AF65-F5344CB8AC3E}">
        <p14:creationId xmlns:p14="http://schemas.microsoft.com/office/powerpoint/2010/main" val="38233830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33839-B58D-4F79-BB01-831227DB8173}" type="slidenum">
              <a:rPr lang="en-US" smtClean="0"/>
              <a:t>2</a:t>
            </a:fld>
            <a:endParaRPr lang="en-US"/>
          </a:p>
        </p:txBody>
      </p:sp>
    </p:spTree>
    <p:extLst>
      <p:ext uri="{BB962C8B-B14F-4D97-AF65-F5344CB8AC3E}">
        <p14:creationId xmlns:p14="http://schemas.microsoft.com/office/powerpoint/2010/main" val="38329000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33839-B58D-4F79-BB01-831227DB8173}" type="slidenum">
              <a:rPr lang="en-US" smtClean="0"/>
              <a:t>3</a:t>
            </a:fld>
            <a:endParaRPr lang="en-US"/>
          </a:p>
        </p:txBody>
      </p:sp>
    </p:spTree>
    <p:extLst>
      <p:ext uri="{BB962C8B-B14F-4D97-AF65-F5344CB8AC3E}">
        <p14:creationId xmlns:p14="http://schemas.microsoft.com/office/powerpoint/2010/main" val="59126774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33839-B58D-4F79-BB01-831227DB8173}" type="slidenum">
              <a:rPr lang="en-US" smtClean="0"/>
              <a:t>4</a:t>
            </a:fld>
            <a:endParaRPr lang="en-US"/>
          </a:p>
        </p:txBody>
      </p:sp>
    </p:spTree>
    <p:extLst>
      <p:ext uri="{BB962C8B-B14F-4D97-AF65-F5344CB8AC3E}">
        <p14:creationId xmlns:p14="http://schemas.microsoft.com/office/powerpoint/2010/main" val="381012061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33839-B58D-4F79-BB01-831227DB8173}" type="slidenum">
              <a:rPr lang="en-US" smtClean="0"/>
              <a:t>5</a:t>
            </a:fld>
            <a:endParaRPr lang="en-US"/>
          </a:p>
        </p:txBody>
      </p:sp>
    </p:spTree>
    <p:extLst>
      <p:ext uri="{BB962C8B-B14F-4D97-AF65-F5344CB8AC3E}">
        <p14:creationId xmlns:p14="http://schemas.microsoft.com/office/powerpoint/2010/main" val="341349185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33839-B58D-4F79-BB01-831227DB8173}" type="slidenum">
              <a:rPr lang="en-US" smtClean="0"/>
              <a:t>6</a:t>
            </a:fld>
            <a:endParaRPr lang="en-US"/>
          </a:p>
        </p:txBody>
      </p:sp>
    </p:spTree>
    <p:extLst>
      <p:ext uri="{BB962C8B-B14F-4D97-AF65-F5344CB8AC3E}">
        <p14:creationId xmlns:p14="http://schemas.microsoft.com/office/powerpoint/2010/main" val="225981085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33839-B58D-4F79-BB01-831227DB8173}" type="slidenum">
              <a:rPr lang="en-US" smtClean="0"/>
              <a:t>8</a:t>
            </a:fld>
            <a:endParaRPr lang="en-US"/>
          </a:p>
        </p:txBody>
      </p:sp>
    </p:spTree>
    <p:extLst>
      <p:ext uri="{BB962C8B-B14F-4D97-AF65-F5344CB8AC3E}">
        <p14:creationId xmlns:p14="http://schemas.microsoft.com/office/powerpoint/2010/main" val="34732943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33839-B58D-4F79-BB01-831227DB8173}" type="slidenum">
              <a:rPr lang="en-US" smtClean="0"/>
              <a:t>9</a:t>
            </a:fld>
            <a:endParaRPr lang="en-US"/>
          </a:p>
        </p:txBody>
      </p:sp>
    </p:spTree>
    <p:extLst>
      <p:ext uri="{BB962C8B-B14F-4D97-AF65-F5344CB8AC3E}">
        <p14:creationId xmlns:p14="http://schemas.microsoft.com/office/powerpoint/2010/main" val="362494132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4E33839-B58D-4F79-BB01-831227DB8173}" type="slidenum">
              <a:rPr lang="en-US" smtClean="0"/>
              <a:t>10</a:t>
            </a:fld>
            <a:endParaRPr lang="en-US"/>
          </a:p>
        </p:txBody>
      </p:sp>
    </p:spTree>
    <p:extLst>
      <p:ext uri="{BB962C8B-B14F-4D97-AF65-F5344CB8AC3E}">
        <p14:creationId xmlns:p14="http://schemas.microsoft.com/office/powerpoint/2010/main" val="12439462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AD0BF0F-3ED4-4F94-B0A5-C3D0E82C3FDB}"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38239-D185-4FC9-89D7-B78C2073239A}" type="slidenum">
              <a:rPr lang="en-US" smtClean="0"/>
              <a:t>‹#›</a:t>
            </a:fld>
            <a:endParaRPr lang="en-US"/>
          </a:p>
        </p:txBody>
      </p:sp>
    </p:spTree>
    <p:extLst>
      <p:ext uri="{BB962C8B-B14F-4D97-AF65-F5344CB8AC3E}">
        <p14:creationId xmlns:p14="http://schemas.microsoft.com/office/powerpoint/2010/main" val="17312786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D0BF0F-3ED4-4F94-B0A5-C3D0E82C3FDB}"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38239-D185-4FC9-89D7-B78C2073239A}" type="slidenum">
              <a:rPr lang="en-US" smtClean="0"/>
              <a:t>‹#›</a:t>
            </a:fld>
            <a:endParaRPr lang="en-US"/>
          </a:p>
        </p:txBody>
      </p:sp>
    </p:spTree>
    <p:extLst>
      <p:ext uri="{BB962C8B-B14F-4D97-AF65-F5344CB8AC3E}">
        <p14:creationId xmlns:p14="http://schemas.microsoft.com/office/powerpoint/2010/main" val="26195066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D0BF0F-3ED4-4F94-B0A5-C3D0E82C3FDB}"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38239-D185-4FC9-89D7-B78C2073239A}" type="slidenum">
              <a:rPr lang="en-US" smtClean="0"/>
              <a:t>‹#›</a:t>
            </a:fld>
            <a:endParaRPr lang="en-US"/>
          </a:p>
        </p:txBody>
      </p:sp>
    </p:spTree>
    <p:extLst>
      <p:ext uri="{BB962C8B-B14F-4D97-AF65-F5344CB8AC3E}">
        <p14:creationId xmlns:p14="http://schemas.microsoft.com/office/powerpoint/2010/main" val="211030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AD0BF0F-3ED4-4F94-B0A5-C3D0E82C3FDB}"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38239-D185-4FC9-89D7-B78C2073239A}" type="slidenum">
              <a:rPr lang="en-US" smtClean="0"/>
              <a:t>‹#›</a:t>
            </a:fld>
            <a:endParaRPr lang="en-US"/>
          </a:p>
        </p:txBody>
      </p:sp>
    </p:spTree>
    <p:extLst>
      <p:ext uri="{BB962C8B-B14F-4D97-AF65-F5344CB8AC3E}">
        <p14:creationId xmlns:p14="http://schemas.microsoft.com/office/powerpoint/2010/main" val="23331405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AD0BF0F-3ED4-4F94-B0A5-C3D0E82C3FDB}" type="datetimeFigureOut">
              <a:rPr lang="en-US" smtClean="0"/>
              <a:t>3/4/2016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538239-D185-4FC9-89D7-B78C2073239A}" type="slidenum">
              <a:rPr lang="en-US" smtClean="0"/>
              <a:t>‹#›</a:t>
            </a:fld>
            <a:endParaRPr lang="en-US"/>
          </a:p>
        </p:txBody>
      </p:sp>
    </p:spTree>
    <p:extLst>
      <p:ext uri="{BB962C8B-B14F-4D97-AF65-F5344CB8AC3E}">
        <p14:creationId xmlns:p14="http://schemas.microsoft.com/office/powerpoint/2010/main" val="162292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AD0BF0F-3ED4-4F94-B0A5-C3D0E82C3FDB}" type="datetimeFigureOut">
              <a:rPr lang="en-US" smtClean="0"/>
              <a:t>3/4/2016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38239-D185-4FC9-89D7-B78C2073239A}" type="slidenum">
              <a:rPr lang="en-US" smtClean="0"/>
              <a:t>‹#›</a:t>
            </a:fld>
            <a:endParaRPr lang="en-US"/>
          </a:p>
        </p:txBody>
      </p:sp>
    </p:spTree>
    <p:extLst>
      <p:ext uri="{BB962C8B-B14F-4D97-AF65-F5344CB8AC3E}">
        <p14:creationId xmlns:p14="http://schemas.microsoft.com/office/powerpoint/2010/main" val="41192175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AD0BF0F-3ED4-4F94-B0A5-C3D0E82C3FDB}" type="datetimeFigureOut">
              <a:rPr lang="en-US" smtClean="0"/>
              <a:t>3/4/2016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538239-D185-4FC9-89D7-B78C2073239A}" type="slidenum">
              <a:rPr lang="en-US" smtClean="0"/>
              <a:t>‹#›</a:t>
            </a:fld>
            <a:endParaRPr lang="en-US"/>
          </a:p>
        </p:txBody>
      </p:sp>
    </p:spTree>
    <p:extLst>
      <p:ext uri="{BB962C8B-B14F-4D97-AF65-F5344CB8AC3E}">
        <p14:creationId xmlns:p14="http://schemas.microsoft.com/office/powerpoint/2010/main" val="65216942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AD0BF0F-3ED4-4F94-B0A5-C3D0E82C3FDB}" type="datetimeFigureOut">
              <a:rPr lang="en-US" smtClean="0"/>
              <a:t>3/4/2016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538239-D185-4FC9-89D7-B78C2073239A}" type="slidenum">
              <a:rPr lang="en-US" smtClean="0"/>
              <a:t>‹#›</a:t>
            </a:fld>
            <a:endParaRPr lang="en-US"/>
          </a:p>
        </p:txBody>
      </p:sp>
    </p:spTree>
    <p:extLst>
      <p:ext uri="{BB962C8B-B14F-4D97-AF65-F5344CB8AC3E}">
        <p14:creationId xmlns:p14="http://schemas.microsoft.com/office/powerpoint/2010/main" val="18252117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AD0BF0F-3ED4-4F94-B0A5-C3D0E82C3FDB}" type="datetimeFigureOut">
              <a:rPr lang="en-US" smtClean="0"/>
              <a:t>3/4/2016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538239-D185-4FC9-89D7-B78C2073239A}" type="slidenum">
              <a:rPr lang="en-US" smtClean="0"/>
              <a:t>‹#›</a:t>
            </a:fld>
            <a:endParaRPr lang="en-US"/>
          </a:p>
        </p:txBody>
      </p:sp>
    </p:spTree>
    <p:extLst>
      <p:ext uri="{BB962C8B-B14F-4D97-AF65-F5344CB8AC3E}">
        <p14:creationId xmlns:p14="http://schemas.microsoft.com/office/powerpoint/2010/main" val="2338845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D0BF0F-3ED4-4F94-B0A5-C3D0E82C3FDB}" type="datetimeFigureOut">
              <a:rPr lang="en-US" smtClean="0"/>
              <a:t>3/4/2016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38239-D185-4FC9-89D7-B78C2073239A}" type="slidenum">
              <a:rPr lang="en-US" smtClean="0"/>
              <a:t>‹#›</a:t>
            </a:fld>
            <a:endParaRPr lang="en-US"/>
          </a:p>
        </p:txBody>
      </p:sp>
    </p:spTree>
    <p:extLst>
      <p:ext uri="{BB962C8B-B14F-4D97-AF65-F5344CB8AC3E}">
        <p14:creationId xmlns:p14="http://schemas.microsoft.com/office/powerpoint/2010/main" val="28546641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AD0BF0F-3ED4-4F94-B0A5-C3D0E82C3FDB}" type="datetimeFigureOut">
              <a:rPr lang="en-US" smtClean="0"/>
              <a:t>3/4/2016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538239-D185-4FC9-89D7-B78C2073239A}" type="slidenum">
              <a:rPr lang="en-US" smtClean="0"/>
              <a:t>‹#›</a:t>
            </a:fld>
            <a:endParaRPr lang="en-US"/>
          </a:p>
        </p:txBody>
      </p:sp>
    </p:spTree>
    <p:extLst>
      <p:ext uri="{BB962C8B-B14F-4D97-AF65-F5344CB8AC3E}">
        <p14:creationId xmlns:p14="http://schemas.microsoft.com/office/powerpoint/2010/main" val="211786148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D0BF0F-3ED4-4F94-B0A5-C3D0E82C3FDB}" type="datetimeFigureOut">
              <a:rPr lang="en-US" smtClean="0"/>
              <a:t>3/4/2016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538239-D185-4FC9-89D7-B78C2073239A}" type="slidenum">
              <a:rPr lang="en-US" smtClean="0"/>
              <a:t>‹#›</a:t>
            </a:fld>
            <a:endParaRPr lang="en-US"/>
          </a:p>
        </p:txBody>
      </p:sp>
    </p:spTree>
    <p:extLst>
      <p:ext uri="{BB962C8B-B14F-4D97-AF65-F5344CB8AC3E}">
        <p14:creationId xmlns:p14="http://schemas.microsoft.com/office/powerpoint/2010/main" val="166848023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8.xml"/><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9.xml"/></Relationships>
</file>

<file path=ppt/slides/_rels/slide12.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9.xml"/></Relationships>
</file>

<file path=ppt/slides/_rels/slide13.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9.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6.xml.rels><?xml version="1.0" encoding="UTF-8" standalone="yes"?>
<Relationships xmlns="http://schemas.openxmlformats.org/package/2006/relationships"><Relationship Id="rId2" Type="http://schemas.openxmlformats.org/officeDocument/2006/relationships/image" Target="../media/image13.emf"/><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9.xml"/></Relationships>
</file>

<file path=ppt/slides/_rels/slide18.xml.rels><?xml version="1.0" encoding="UTF-8" standalone="yes"?>
<Relationships xmlns="http://schemas.openxmlformats.org/package/2006/relationships"><Relationship Id="rId2" Type="http://schemas.openxmlformats.org/officeDocument/2006/relationships/image" Target="../media/image15.emf"/><Relationship Id="rId1" Type="http://schemas.openxmlformats.org/officeDocument/2006/relationships/slideLayout" Target="../slideLayouts/slideLayout9.xml"/></Relationships>
</file>

<file path=ppt/slides/_rels/slide19.xml.rels><?xml version="1.0" encoding="UTF-8" standalone="yes"?>
<Relationships xmlns="http://schemas.openxmlformats.org/package/2006/relationships"><Relationship Id="rId2" Type="http://schemas.openxmlformats.org/officeDocument/2006/relationships/image" Target="../media/image16.emf"/><Relationship Id="rId1" Type="http://schemas.openxmlformats.org/officeDocument/2006/relationships/slideLayout" Target="../slideLayouts/slideLayout9.xml"/></Relationships>
</file>

<file path=ppt/slides/_rels/slide2.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7.emf"/><Relationship Id="rId1" Type="http://schemas.openxmlformats.org/officeDocument/2006/relationships/slideLayout" Target="../slideLayouts/slideLayout9.xml"/></Relationships>
</file>

<file path=ppt/slides/_rels/slide21.xml.rels><?xml version="1.0" encoding="UTF-8" standalone="yes"?>
<Relationships xmlns="http://schemas.openxmlformats.org/package/2006/relationships"><Relationship Id="rId2" Type="http://schemas.openxmlformats.org/officeDocument/2006/relationships/image" Target="../media/image18.emf"/><Relationship Id="rId1" Type="http://schemas.openxmlformats.org/officeDocument/2006/relationships/slideLayout" Target="../slideLayouts/slideLayout9.xml"/></Relationships>
</file>

<file path=ppt/slides/_rels/slide22.xml.rels><?xml version="1.0" encoding="UTF-8" standalone="yes"?>
<Relationships xmlns="http://schemas.openxmlformats.org/package/2006/relationships"><Relationship Id="rId2" Type="http://schemas.openxmlformats.org/officeDocument/2006/relationships/image" Target="../media/image19.wmf"/><Relationship Id="rId1" Type="http://schemas.openxmlformats.org/officeDocument/2006/relationships/slideLayout" Target="../slideLayouts/slideLayout9.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24.xml.rels><?xml version="1.0" encoding="UTF-8" standalone="yes"?>
<Relationships xmlns="http://schemas.openxmlformats.org/package/2006/relationships"><Relationship Id="rId2" Type="http://schemas.openxmlformats.org/officeDocument/2006/relationships/image" Target="../media/image20.jpg"/><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notesSlide" Target="../notesSlides/notesSlide3.xml"/><Relationship Id="rId1" Type="http://schemas.openxmlformats.org/officeDocument/2006/relationships/slideLayout" Target="../slideLayouts/slideLayout8.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6.x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notesSlide" Target="../notesSlides/notesSlide5.xml"/><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9.xml"/></Relationships>
</file>

<file path=ppt/slides/_rels/slide8.x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notesSlide" Target="../notesSlides/notesSlide6.xml"/><Relationship Id="rId1" Type="http://schemas.openxmlformats.org/officeDocument/2006/relationships/slideLayout" Target="../slideLayouts/slideLayout9.xml"/></Relationships>
</file>

<file path=ppt/slides/_rels/slide9.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notesSlide" Target="../notesSlides/notesSlide7.xml"/><Relationship Id="rId1" Type="http://schemas.openxmlformats.org/officeDocument/2006/relationships/slideLayout" Target="../slideLayouts/slideLayout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799104" y="1410355"/>
            <a:ext cx="8161530" cy="5755422"/>
          </a:xfrm>
          <a:prstGeom prst="rect">
            <a:avLst/>
          </a:prstGeom>
          <a:noFill/>
        </p:spPr>
        <p:txBody>
          <a:bodyPr wrap="none" lIns="91440" tIns="45720" rIns="91440" bIns="45720">
            <a:spAutoFit/>
          </a:bodyPr>
          <a:lstStyle/>
          <a:p>
            <a:pPr algn="ctr"/>
            <a:r>
              <a:rPr lang="en-US" sz="7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Business Plan Toolkit</a:t>
            </a:r>
            <a:br>
              <a:rPr lang="en-US" sz="7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br>
            <a:r>
              <a:rPr lang="en-US" sz="7200" b="1" cap="none" spc="0"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Hands-On Workshop</a:t>
            </a:r>
          </a:p>
          <a:p>
            <a:pPr algn="ctr"/>
            <a:endParaRPr lang="en-US" sz="2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algn="ctr"/>
            <a:endParaRPr lang="en-US" sz="2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a:p>
            <a:pPr algn="ctr"/>
            <a:r>
              <a:rPr lang="en-US" sz="4000" b="1" dirty="0" smtClean="0">
                <a:ln w="13462">
                  <a:solidFill>
                    <a:schemeClr val="bg1"/>
                  </a:solidFill>
                  <a:prstDash val="solid"/>
                </a:ln>
                <a:solidFill>
                  <a:schemeClr val="tx1">
                    <a:lumMod val="85000"/>
                    <a:lumOff val="15000"/>
                  </a:schemeClr>
                </a:solidFill>
                <a:effectLst>
                  <a:outerShdw dist="38100" dir="2700000" algn="bl" rotWithShape="0">
                    <a:schemeClr val="accent5"/>
                  </a:outerShdw>
                </a:effectLst>
              </a:rPr>
              <a:t>SCOREHouston.org</a:t>
            </a:r>
          </a:p>
          <a:p>
            <a:pPr algn="ctr"/>
            <a:r>
              <a:rPr lang="en-US" sz="2400" dirty="0" smtClean="0">
                <a:ln w="0"/>
                <a:effectLst>
                  <a:outerShdw blurRad="38100" dist="19050" dir="2700000" algn="tl" rotWithShape="0">
                    <a:schemeClr val="dk1">
                      <a:alpha val="40000"/>
                    </a:schemeClr>
                  </a:outerShdw>
                </a:effectLst>
              </a:rPr>
              <a:t>SCORE-The Woodlands Office</a:t>
            </a:r>
          </a:p>
          <a:p>
            <a:pPr algn="ctr"/>
            <a:r>
              <a:rPr lang="en-US" sz="2400" dirty="0" smtClean="0">
                <a:ln w="0"/>
                <a:effectLst>
                  <a:outerShdw blurRad="38100" dist="19050" dir="2700000" algn="tl" rotWithShape="0">
                    <a:schemeClr val="dk1">
                      <a:alpha val="40000"/>
                    </a:schemeClr>
                  </a:outerShdw>
                </a:effectLst>
              </a:rPr>
              <a:t>9320 Lakeside Blvd.</a:t>
            </a:r>
          </a:p>
          <a:p>
            <a:pPr algn="ctr"/>
            <a:r>
              <a:rPr lang="en-US" sz="2400" dirty="0" err="1" smtClean="0">
                <a:ln w="0"/>
                <a:effectLst>
                  <a:outerShdw blurRad="38100" dist="19050" dir="2700000" algn="tl" rotWithShape="0">
                    <a:schemeClr val="dk1">
                      <a:alpha val="40000"/>
                    </a:schemeClr>
                  </a:outerShdw>
                </a:effectLst>
              </a:rPr>
              <a:t>Bldg</a:t>
            </a:r>
            <a:r>
              <a:rPr lang="en-US" sz="2400" dirty="0" smtClean="0">
                <a:ln w="0"/>
                <a:effectLst>
                  <a:outerShdw blurRad="38100" dist="19050" dir="2700000" algn="tl" rotWithShape="0">
                    <a:schemeClr val="dk1">
                      <a:alpha val="40000"/>
                    </a:schemeClr>
                  </a:outerShdw>
                </a:effectLst>
              </a:rPr>
              <a:t> 2  Suite 200</a:t>
            </a:r>
          </a:p>
          <a:p>
            <a:pPr algn="ctr"/>
            <a:r>
              <a:rPr lang="en-US" sz="2400" dirty="0" smtClean="0">
                <a:ln w="0"/>
                <a:effectLst>
                  <a:outerShdw blurRad="38100" dist="19050" dir="2700000" algn="tl" rotWithShape="0">
                    <a:schemeClr val="dk1">
                      <a:alpha val="40000"/>
                    </a:schemeClr>
                  </a:outerShdw>
                </a:effectLst>
              </a:rPr>
              <a:t>832-510-4141</a:t>
            </a:r>
          </a:p>
          <a:p>
            <a:pPr algn="ctr"/>
            <a:endParaRPr lang="en-US" sz="2400" dirty="0" smtClean="0">
              <a:ln w="0"/>
              <a:effectLst>
                <a:outerShdw blurRad="38100" dist="19050" dir="2700000" algn="tl" rotWithShape="0">
                  <a:schemeClr val="dk1">
                    <a:alpha val="40000"/>
                  </a:schemeClr>
                </a:outerShdw>
              </a:effectLst>
            </a:endParaRPr>
          </a:p>
          <a:p>
            <a:pPr algn="ctr"/>
            <a:endParaRPr lang="en-US" sz="24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endParaRPr>
          </a:p>
        </p:txBody>
      </p:sp>
      <p:sp>
        <p:nvSpPr>
          <p:cNvPr id="6" name="Title 3"/>
          <p:cNvSpPr txBox="1">
            <a:spLocks/>
          </p:cNvSpPr>
          <p:nvPr/>
        </p:nvSpPr>
        <p:spPr>
          <a:xfrm>
            <a:off x="0" y="-33252"/>
            <a:ext cx="12192000" cy="748147"/>
          </a:xfrm>
          <a:prstGeom prst="rect">
            <a:avLst/>
          </a:prstGeom>
          <a:solidFill>
            <a:srgbClr val="003366"/>
          </a:solidFill>
          <a:ln w="28575">
            <a:solidFill>
              <a:schemeClr val="bg2"/>
            </a:solid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dirty="0" smtClean="0">
                <a:solidFill>
                  <a:schemeClr val="bg1"/>
                </a:solidFill>
                <a:latin typeface="Arial Narrow" panose="020B0606020202030204" pitchFamily="34" charset="0"/>
              </a:rPr>
              <a:t>Welcome to the</a:t>
            </a:r>
            <a:endParaRPr lang="en-US" sz="4000" dirty="0">
              <a:solidFill>
                <a:schemeClr val="bg1"/>
              </a:solidFill>
              <a:latin typeface="Arial Narrow" panose="020B0606020202030204" pitchFamily="34" charset="0"/>
            </a:endParaRPr>
          </a:p>
        </p:txBody>
      </p:sp>
    </p:spTree>
    <p:extLst>
      <p:ext uri="{BB962C8B-B14F-4D97-AF65-F5344CB8AC3E}">
        <p14:creationId xmlns:p14="http://schemas.microsoft.com/office/powerpoint/2010/main" val="27211770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133004"/>
            <a:ext cx="12192000" cy="698268"/>
          </a:xfrm>
          <a:prstGeom prst="rect">
            <a:avLst/>
          </a:prstGeom>
          <a:solidFill>
            <a:srgbClr val="003366"/>
          </a:solidFill>
          <a:ln w="28575">
            <a:solidFill>
              <a:schemeClr val="bg2"/>
            </a:solidFill>
          </a:ln>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000" dirty="0" smtClean="0">
                <a:solidFill>
                  <a:schemeClr val="bg1"/>
                </a:solidFill>
                <a:latin typeface="Arial Narrow" panose="020B0606020202030204" pitchFamily="34" charset="0"/>
              </a:rPr>
              <a:t>Step 3 - Competition</a:t>
            </a:r>
            <a:endParaRPr lang="en-US" sz="4000" dirty="0">
              <a:solidFill>
                <a:schemeClr val="bg1"/>
              </a:solidFill>
              <a:latin typeface="Arial Narrow" panose="020B0606020202030204" pitchFamily="34" charset="0"/>
            </a:endParaRPr>
          </a:p>
        </p:txBody>
      </p:sp>
      <p:pic>
        <p:nvPicPr>
          <p:cNvPr id="2" name="Picture 1"/>
          <p:cNvPicPr>
            <a:picLocks noChangeAspect="1"/>
          </p:cNvPicPr>
          <p:nvPr/>
        </p:nvPicPr>
        <p:blipFill>
          <a:blip r:embed="rId3"/>
          <a:stretch>
            <a:fillRect/>
          </a:stretch>
        </p:blipFill>
        <p:spPr>
          <a:xfrm>
            <a:off x="7245752" y="748146"/>
            <a:ext cx="4702475" cy="5785657"/>
          </a:xfrm>
          <a:prstGeom prst="rect">
            <a:avLst/>
          </a:prstGeom>
        </p:spPr>
      </p:pic>
      <p:sp>
        <p:nvSpPr>
          <p:cNvPr id="6" name="Rectangle 5"/>
          <p:cNvSpPr/>
          <p:nvPr/>
        </p:nvSpPr>
        <p:spPr>
          <a:xfrm>
            <a:off x="441169" y="748146"/>
            <a:ext cx="6096000" cy="5529719"/>
          </a:xfrm>
          <a:prstGeom prst="rect">
            <a:avLst/>
          </a:prstGeom>
        </p:spPr>
        <p:txBody>
          <a:bodyPr>
            <a:spAutoFit/>
          </a:bodyPr>
          <a:lstStyle/>
          <a:p>
            <a:pPr algn="just">
              <a:lnSpc>
                <a:spcPct val="115000"/>
              </a:lnSpc>
              <a:spcAft>
                <a:spcPts val="1000"/>
              </a:spcAft>
            </a:pPr>
            <a:r>
              <a:rPr lang="en-US" sz="2000" b="1" u="sng" dirty="0">
                <a:latin typeface="Arial Narrow" panose="020B0606020202030204" pitchFamily="34" charset="0"/>
                <a:ea typeface="Arial Narrow" panose="020B0606020202030204" pitchFamily="34" charset="0"/>
                <a:cs typeface="Times New Roman" panose="02020603050405020304" pitchFamily="18" charset="0"/>
              </a:rPr>
              <a:t>Important considerations for Competition</a:t>
            </a:r>
            <a:endParaRPr lang="en-US" sz="2000" u="sng" dirty="0">
              <a:latin typeface="Arial Narrow" panose="020B0606020202030204" pitchFamily="34" charset="0"/>
              <a:ea typeface="Arial Narrow" panose="020B0606020202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The old saying “Competition is the greatest barrier to success!” is true. You need to know your competition, because they will always be trying to gain a competitive edge. </a:t>
            </a:r>
            <a:endParaRPr lang="en-US" sz="2000" dirty="0" smtClean="0">
              <a:latin typeface="Arial Narrow" panose="020B0606020202030204" pitchFamily="34" charset="0"/>
              <a:ea typeface="Arial Narrow" panose="020B0606020202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You </a:t>
            </a:r>
            <a:r>
              <a:rPr lang="en-US" sz="2000" dirty="0">
                <a:latin typeface="Arial Narrow" panose="020B0606020202030204" pitchFamily="34" charset="0"/>
                <a:ea typeface="Arial Narrow" panose="020B0606020202030204" pitchFamily="34" charset="0"/>
                <a:cs typeface="Times New Roman" panose="02020603050405020304" pitchFamily="18" charset="0"/>
              </a:rPr>
              <a:t>should understand how easy or how difficult it is to start and sustain a business in your target industry. If it is difficult, then you must expect only competent and dedicated vendors to survive as competitors. If it is easy, then many startups may give it a try, and you will always be competing with low priced and perhaps unethical competitors.</a:t>
            </a: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Market research and competitor research are two important analytical skills in business planning, </a:t>
            </a: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Sometimes </a:t>
            </a:r>
            <a:r>
              <a:rPr lang="en-US" sz="2000" dirty="0">
                <a:latin typeface="Arial Narrow" panose="020B0606020202030204" pitchFamily="34" charset="0"/>
                <a:ea typeface="Arial Narrow" panose="020B0606020202030204" pitchFamily="34" charset="0"/>
                <a:cs typeface="Times New Roman" panose="02020603050405020304" pitchFamily="18" charset="0"/>
              </a:rPr>
              <a:t>you need to temporarily acquire these skills from outside of the organization</a:t>
            </a: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a:t>
            </a:r>
            <a:endParaRPr lang="en-US" sz="2000" dirty="0">
              <a:latin typeface="Arial Narrow" panose="020B0606020202030204" pitchFamily="34" charset="0"/>
              <a:ea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35150729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133004"/>
            <a:ext cx="12192000" cy="698268"/>
          </a:xfrm>
          <a:prstGeom prst="rect">
            <a:avLst/>
          </a:prstGeom>
          <a:solidFill>
            <a:srgbClr val="003366"/>
          </a:solidFill>
          <a:ln w="28575">
            <a:solidFill>
              <a:schemeClr val="bg2"/>
            </a:solidFill>
          </a:ln>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000" dirty="0" smtClean="0">
                <a:solidFill>
                  <a:schemeClr val="bg1"/>
                </a:solidFill>
                <a:latin typeface="Arial Narrow" panose="020B0606020202030204" pitchFamily="34" charset="0"/>
              </a:rPr>
              <a:t>Step 4 - Differentiation</a:t>
            </a:r>
            <a:endParaRPr lang="en-US" sz="4000" dirty="0">
              <a:solidFill>
                <a:schemeClr val="bg1"/>
              </a:solidFill>
              <a:latin typeface="Arial Narrow" panose="020B0606020202030204" pitchFamily="34" charset="0"/>
            </a:endParaRPr>
          </a:p>
        </p:txBody>
      </p:sp>
      <p:pic>
        <p:nvPicPr>
          <p:cNvPr id="2" name="Picture 1"/>
          <p:cNvPicPr>
            <a:picLocks noChangeAspect="1"/>
          </p:cNvPicPr>
          <p:nvPr/>
        </p:nvPicPr>
        <p:blipFill>
          <a:blip r:embed="rId2"/>
          <a:stretch>
            <a:fillRect/>
          </a:stretch>
        </p:blipFill>
        <p:spPr>
          <a:xfrm>
            <a:off x="7137580" y="764771"/>
            <a:ext cx="4741693" cy="5767791"/>
          </a:xfrm>
          <a:prstGeom prst="rect">
            <a:avLst/>
          </a:prstGeom>
        </p:spPr>
      </p:pic>
      <p:sp>
        <p:nvSpPr>
          <p:cNvPr id="6" name="Rectangle 5"/>
          <p:cNvSpPr/>
          <p:nvPr/>
        </p:nvSpPr>
        <p:spPr>
          <a:xfrm>
            <a:off x="466846" y="764771"/>
            <a:ext cx="6096000" cy="6237605"/>
          </a:xfrm>
          <a:prstGeom prst="rect">
            <a:avLst/>
          </a:prstGeom>
        </p:spPr>
        <p:txBody>
          <a:bodyPr>
            <a:spAutoFit/>
          </a:bodyPr>
          <a:lstStyle/>
          <a:p>
            <a:pPr algn="just">
              <a:lnSpc>
                <a:spcPct val="115000"/>
              </a:lnSpc>
              <a:spcAft>
                <a:spcPts val="1000"/>
              </a:spcAft>
            </a:pPr>
            <a:r>
              <a:rPr lang="en-US" sz="2000" b="1" u="sng" dirty="0">
                <a:latin typeface="Arial Narrow" panose="020B0606020202030204" pitchFamily="34" charset="0"/>
                <a:ea typeface="Arial Narrow" panose="020B0606020202030204" pitchFamily="34" charset="0"/>
                <a:cs typeface="Times New Roman" panose="02020603050405020304" pitchFamily="18" charset="0"/>
              </a:rPr>
              <a:t>Important considerations for Differentiation</a:t>
            </a:r>
            <a:endParaRPr lang="en-US" sz="2000" u="sng" dirty="0">
              <a:latin typeface="Arial Narrow" panose="020B0606020202030204" pitchFamily="34" charset="0"/>
              <a:ea typeface="Arial Narrow" panose="020B0606020202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Differentiation is defined as “the reasons why a customer will buy from you rather than a competitor”.</a:t>
            </a: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Quality, service and price are the three most important features in establishing your differentiation. Being the best in all three as a permanent operational philosophy defies business logic. Being better in two out three would be an achievement. Even small variations in one or more of these characteristics could provide the advantage you need to get your market share. </a:t>
            </a:r>
            <a:endParaRPr lang="en-US" sz="2000" dirty="0" smtClean="0">
              <a:latin typeface="Arial Narrow" panose="020B0606020202030204" pitchFamily="34" charset="0"/>
              <a:ea typeface="Arial Narrow" panose="020B0606020202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Your </a:t>
            </a:r>
            <a:r>
              <a:rPr lang="en-US" sz="2000" dirty="0">
                <a:latin typeface="Arial Narrow" panose="020B0606020202030204" pitchFamily="34" charset="0"/>
                <a:ea typeface="Arial Narrow" panose="020B0606020202030204" pitchFamily="34" charset="0"/>
                <a:cs typeface="Times New Roman" panose="02020603050405020304" pitchFamily="18" charset="0"/>
              </a:rPr>
              <a:t>customer image and reputation will probably be established over time based on one or two of these three characteristics. It is important for you to consciously decide which of these characteristics best reflect your business philosophy on an ongoing basis. Your advertising will consistently emphasize your strongest advantages. </a:t>
            </a:r>
            <a:br>
              <a:rPr lang="en-US" sz="2000" dirty="0">
                <a:latin typeface="Arial Narrow" panose="020B0606020202030204" pitchFamily="34" charset="0"/>
                <a:ea typeface="Arial Narrow" panose="020B0606020202030204" pitchFamily="34" charset="0"/>
                <a:cs typeface="Times New Roman" panose="02020603050405020304" pitchFamily="18" charset="0"/>
              </a:rPr>
            </a:br>
            <a:endParaRPr lang="en-US" sz="2000" dirty="0">
              <a:effectLst/>
              <a:latin typeface="Arial Narrow" panose="020B0606020202030204" pitchFamily="34" charset="0"/>
              <a:ea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6654303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133004"/>
            <a:ext cx="12192000" cy="698268"/>
          </a:xfrm>
          <a:prstGeom prst="rect">
            <a:avLst/>
          </a:prstGeom>
          <a:solidFill>
            <a:srgbClr val="003366"/>
          </a:solidFill>
          <a:ln w="28575">
            <a:solidFill>
              <a:schemeClr val="bg2"/>
            </a:solidFill>
          </a:ln>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000" dirty="0" smtClean="0">
                <a:solidFill>
                  <a:schemeClr val="bg1"/>
                </a:solidFill>
                <a:latin typeface="Arial Narrow" panose="020B0606020202030204" pitchFamily="34" charset="0"/>
              </a:rPr>
              <a:t>Step 5 - Advertising</a:t>
            </a:r>
            <a:endParaRPr lang="en-US" sz="4000" dirty="0">
              <a:solidFill>
                <a:schemeClr val="bg1"/>
              </a:solidFill>
              <a:latin typeface="Arial Narrow" panose="020B0606020202030204" pitchFamily="34" charset="0"/>
            </a:endParaRPr>
          </a:p>
        </p:txBody>
      </p:sp>
      <p:pic>
        <p:nvPicPr>
          <p:cNvPr id="2" name="Picture 1"/>
          <p:cNvPicPr>
            <a:picLocks noChangeAspect="1"/>
          </p:cNvPicPr>
          <p:nvPr/>
        </p:nvPicPr>
        <p:blipFill>
          <a:blip r:embed="rId2"/>
          <a:stretch>
            <a:fillRect/>
          </a:stretch>
        </p:blipFill>
        <p:spPr>
          <a:xfrm>
            <a:off x="7222602" y="772979"/>
            <a:ext cx="4736852" cy="5719157"/>
          </a:xfrm>
          <a:prstGeom prst="rect">
            <a:avLst/>
          </a:prstGeom>
        </p:spPr>
      </p:pic>
      <p:sp>
        <p:nvSpPr>
          <p:cNvPr id="6" name="Rectangle 5"/>
          <p:cNvSpPr/>
          <p:nvPr/>
        </p:nvSpPr>
        <p:spPr>
          <a:xfrm>
            <a:off x="289367" y="681644"/>
            <a:ext cx="5806633" cy="5175776"/>
          </a:xfrm>
          <a:prstGeom prst="rect">
            <a:avLst/>
          </a:prstGeom>
        </p:spPr>
        <p:txBody>
          <a:bodyPr wrap="square">
            <a:spAutoFit/>
          </a:bodyPr>
          <a:lstStyle/>
          <a:p>
            <a:pPr algn="just">
              <a:lnSpc>
                <a:spcPct val="115000"/>
              </a:lnSpc>
              <a:spcAft>
                <a:spcPts val="1000"/>
              </a:spcAft>
            </a:pPr>
            <a:r>
              <a:rPr lang="en-US" sz="2000" b="1" u="sng" dirty="0">
                <a:latin typeface="Arial Narrow" panose="020B0606020202030204" pitchFamily="34" charset="0"/>
                <a:ea typeface="Arial Narrow" panose="020B0606020202030204" pitchFamily="34" charset="0"/>
                <a:cs typeface="Times New Roman" panose="02020603050405020304" pitchFamily="18" charset="0"/>
              </a:rPr>
              <a:t>Important considerations for Advertising</a:t>
            </a:r>
            <a:endParaRPr lang="en-US" sz="2000" u="sng" dirty="0">
              <a:latin typeface="Arial Narrow" panose="020B0606020202030204" pitchFamily="34" charset="0"/>
              <a:ea typeface="Arial Narrow" panose="020B0606020202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Your </a:t>
            </a:r>
            <a:r>
              <a:rPr lang="en-US" sz="2000" dirty="0">
                <a:latin typeface="Arial Narrow" panose="020B0606020202030204" pitchFamily="34" charset="0"/>
                <a:ea typeface="Arial Narrow" panose="020B0606020202030204" pitchFamily="34" charset="0"/>
                <a:cs typeface="Times New Roman" panose="02020603050405020304" pitchFamily="18" charset="0"/>
              </a:rPr>
              <a:t>advertising program should match the Customer Profile descriptions for your target audience. </a:t>
            </a: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Make </a:t>
            </a:r>
            <a:r>
              <a:rPr lang="en-US" sz="2000" dirty="0">
                <a:latin typeface="Arial Narrow" panose="020B0606020202030204" pitchFamily="34" charset="0"/>
                <a:ea typeface="Arial Narrow" panose="020B0606020202030204" pitchFamily="34" charset="0"/>
                <a:cs typeface="Times New Roman" panose="02020603050405020304" pitchFamily="18" charset="0"/>
              </a:rPr>
              <a:t>sure the customer profile location matches your advertising venues and budget.</a:t>
            </a: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The rule for advertising is </a:t>
            </a: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always </a:t>
            </a:r>
            <a:r>
              <a:rPr lang="en-US" sz="2000" dirty="0">
                <a:latin typeface="Arial Narrow" panose="020B0606020202030204" pitchFamily="34" charset="0"/>
                <a:ea typeface="Arial Narrow" panose="020B0606020202030204" pitchFamily="34" charset="0"/>
                <a:cs typeface="Times New Roman" panose="02020603050405020304" pitchFamily="18" charset="0"/>
              </a:rPr>
              <a:t>“test before committing” to any program or venue. Testing means that you must be able to measure the response/results from any advertising initiative.</a:t>
            </a: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Your advertising must reach the “decision makers” or it will not be effective.</a:t>
            </a: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Try to reach customers that may be good candidates for “repeat business”. It is more </a:t>
            </a: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difficult (and expensive) </a:t>
            </a:r>
            <a:r>
              <a:rPr lang="en-US" sz="2000" dirty="0">
                <a:latin typeface="Arial Narrow" panose="020B0606020202030204" pitchFamily="34" charset="0"/>
                <a:ea typeface="Arial Narrow" panose="020B0606020202030204" pitchFamily="34" charset="0"/>
                <a:cs typeface="Times New Roman" panose="02020603050405020304" pitchFamily="18" charset="0"/>
              </a:rPr>
              <a:t>to find a customer than it is to retain them. </a:t>
            </a:r>
          </a:p>
        </p:txBody>
      </p:sp>
    </p:spTree>
    <p:extLst>
      <p:ext uri="{BB962C8B-B14F-4D97-AF65-F5344CB8AC3E}">
        <p14:creationId xmlns:p14="http://schemas.microsoft.com/office/powerpoint/2010/main" val="311601611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133004"/>
            <a:ext cx="12192000" cy="698268"/>
          </a:xfrm>
          <a:prstGeom prst="rect">
            <a:avLst/>
          </a:prstGeom>
          <a:solidFill>
            <a:srgbClr val="003366"/>
          </a:solidFill>
          <a:ln w="28575">
            <a:solidFill>
              <a:schemeClr val="bg2"/>
            </a:solidFill>
          </a:ln>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000" dirty="0" smtClean="0">
                <a:solidFill>
                  <a:schemeClr val="bg1"/>
                </a:solidFill>
                <a:latin typeface="Arial Narrow" panose="020B0606020202030204" pitchFamily="34" charset="0"/>
              </a:rPr>
              <a:t>Step 6  - Sales</a:t>
            </a:r>
            <a:endParaRPr lang="en-US" sz="4000" dirty="0">
              <a:solidFill>
                <a:schemeClr val="bg1"/>
              </a:solidFill>
              <a:latin typeface="Arial Narrow" panose="020B0606020202030204" pitchFamily="34" charset="0"/>
            </a:endParaRPr>
          </a:p>
        </p:txBody>
      </p:sp>
      <p:pic>
        <p:nvPicPr>
          <p:cNvPr id="2" name="Picture 1"/>
          <p:cNvPicPr>
            <a:picLocks noChangeAspect="1"/>
          </p:cNvPicPr>
          <p:nvPr/>
        </p:nvPicPr>
        <p:blipFill>
          <a:blip r:embed="rId2"/>
          <a:stretch>
            <a:fillRect/>
          </a:stretch>
        </p:blipFill>
        <p:spPr>
          <a:xfrm>
            <a:off x="7176304" y="704800"/>
            <a:ext cx="4731800" cy="5883662"/>
          </a:xfrm>
          <a:prstGeom prst="rect">
            <a:avLst/>
          </a:prstGeom>
        </p:spPr>
      </p:pic>
      <p:sp>
        <p:nvSpPr>
          <p:cNvPr id="3" name="Rectangle 2"/>
          <p:cNvSpPr/>
          <p:nvPr/>
        </p:nvSpPr>
        <p:spPr>
          <a:xfrm>
            <a:off x="327950" y="704799"/>
            <a:ext cx="6096000" cy="5883662"/>
          </a:xfrm>
          <a:prstGeom prst="rect">
            <a:avLst/>
          </a:prstGeom>
        </p:spPr>
        <p:txBody>
          <a:bodyPr>
            <a:spAutoFit/>
          </a:bodyPr>
          <a:lstStyle/>
          <a:p>
            <a:pPr algn="just">
              <a:lnSpc>
                <a:spcPct val="115000"/>
              </a:lnSpc>
              <a:spcAft>
                <a:spcPts val="1000"/>
              </a:spcAft>
            </a:pPr>
            <a:r>
              <a:rPr lang="en-US" sz="2000" b="1" u="sng" dirty="0">
                <a:latin typeface="Arial Narrow" panose="020B0606020202030204" pitchFamily="34" charset="0"/>
                <a:ea typeface="Arial Narrow" panose="020B0606020202030204" pitchFamily="34" charset="0"/>
                <a:cs typeface="Times New Roman" panose="02020603050405020304" pitchFamily="18" charset="0"/>
              </a:rPr>
              <a:t>Important considerations for Sales</a:t>
            </a:r>
            <a:endParaRPr lang="en-US" sz="2000" u="sng" dirty="0">
              <a:latin typeface="Arial Narrow" panose="020B0606020202030204" pitchFamily="34" charset="0"/>
              <a:ea typeface="Arial Narrow" panose="020B0606020202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The decision about how to “close” sales is usually a “no-brainer”. It is usually inherent in the general business concept.</a:t>
            </a: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If your business and consumers customers are in a small geographical area, the chances are that you will close sales with a personal contact with the buyer, either at your premises or theirs.</a:t>
            </a: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In any personal sales closing, the sales skills of the employee are very important. They not only close the sale but help establish the reputation of the </a:t>
            </a: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business.</a:t>
            </a:r>
          </a:p>
          <a:p>
            <a:pPr marL="342900" marR="0" lvl="0" indent="-342900">
              <a:lnSpc>
                <a:spcPct val="115000"/>
              </a:lnSpc>
              <a:spcBef>
                <a:spcPts val="0"/>
              </a:spcBef>
              <a:spcAft>
                <a:spcPts val="1000"/>
              </a:spcAft>
              <a:buFont typeface="Arial" panose="020B0604020202020204" pitchFamily="34" charset="0"/>
              <a:buChar char="•"/>
            </a:pP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The </a:t>
            </a:r>
            <a:r>
              <a:rPr lang="en-US" sz="2000" dirty="0">
                <a:latin typeface="Arial Narrow" panose="020B0606020202030204" pitchFamily="34" charset="0"/>
                <a:ea typeface="Arial Narrow" panose="020B0606020202030204" pitchFamily="34" charset="0"/>
                <a:cs typeface="Times New Roman" panose="02020603050405020304" pitchFamily="18" charset="0"/>
              </a:rPr>
              <a:t>old saying is “without sales the business fails”. Profitable sales are the ultimate test of the Business Model and </a:t>
            </a: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Business Plan</a:t>
            </a:r>
            <a:r>
              <a:rPr lang="en-US" sz="2000" dirty="0">
                <a:latin typeface="Arial Narrow" panose="020B0606020202030204" pitchFamily="34" charset="0"/>
                <a:ea typeface="Arial Narrow" panose="020B0606020202030204" pitchFamily="34" charset="0"/>
                <a:cs typeface="Times New Roman" panose="02020603050405020304" pitchFamily="18" charset="0"/>
              </a:rPr>
              <a:t>. All of the worksheet data and decisions must recognize and incorporate the ingredients that support a successful sales program.</a:t>
            </a:r>
            <a:endParaRPr lang="en-US" sz="2000" dirty="0">
              <a:effectLst/>
              <a:latin typeface="Arial Narrow" panose="020B0606020202030204" pitchFamily="34" charset="0"/>
              <a:ea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115303457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 Placeholder 6"/>
          <p:cNvSpPr>
            <a:spLocks noGrp="1"/>
          </p:cNvSpPr>
          <p:nvPr>
            <p:ph type="body" sz="half" idx="2"/>
          </p:nvPr>
        </p:nvSpPr>
        <p:spPr>
          <a:xfrm>
            <a:off x="519182" y="1524747"/>
            <a:ext cx="3932237" cy="3811588"/>
          </a:xfrm>
        </p:spPr>
        <p:txBody>
          <a:bodyPr>
            <a:normAutofit/>
          </a:bodyPr>
          <a:lstStyle/>
          <a:p>
            <a:pPr marL="381000" marR="0" indent="-342900">
              <a:lnSpc>
                <a:spcPct val="115000"/>
              </a:lnSpc>
              <a:spcBef>
                <a:spcPts val="0"/>
              </a:spcBef>
              <a:spcAft>
                <a:spcPts val="100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Your Business Model should be posted with your assessment of the six Business Idea worksheets</a:t>
            </a: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a:t>
            </a:r>
          </a:p>
          <a:p>
            <a:pPr marL="381000" marR="0" indent="-342900">
              <a:lnSpc>
                <a:spcPct val="115000"/>
              </a:lnSpc>
              <a:spcBef>
                <a:spcPts val="0"/>
              </a:spcBef>
              <a:spcAft>
                <a:spcPts val="1000"/>
              </a:spcAft>
              <a:buFont typeface="Arial" panose="020B0604020202020204" pitchFamily="34" charset="0"/>
              <a:buChar char="•"/>
            </a:pP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How </a:t>
            </a:r>
            <a:r>
              <a:rPr lang="en-US" sz="2000" dirty="0">
                <a:latin typeface="Arial Narrow" panose="020B0606020202030204" pitchFamily="34" charset="0"/>
                <a:ea typeface="Arial Narrow" panose="020B0606020202030204" pitchFamily="34" charset="0"/>
                <a:cs typeface="Times New Roman" panose="02020603050405020304" pitchFamily="18" charset="0"/>
              </a:rPr>
              <a:t>did you assess the total Business Idea? Is it as competitive as or better than your average competitor?</a:t>
            </a:r>
          </a:p>
          <a:p>
            <a:endParaRPr lang="en-US" sz="2000" dirty="0"/>
          </a:p>
        </p:txBody>
      </p:sp>
      <p:sp>
        <p:nvSpPr>
          <p:cNvPr id="4" name="TextBox 3"/>
          <p:cNvSpPr txBox="1"/>
          <p:nvPr/>
        </p:nvSpPr>
        <p:spPr>
          <a:xfrm>
            <a:off x="5287569" y="658771"/>
            <a:ext cx="6287940" cy="523220"/>
          </a:xfrm>
          <a:prstGeom prst="rect">
            <a:avLst/>
          </a:prstGeom>
          <a:noFill/>
        </p:spPr>
        <p:txBody>
          <a:bodyPr wrap="none" rtlCol="0">
            <a:spAutoFit/>
          </a:bodyPr>
          <a:lstStyle/>
          <a:p>
            <a:r>
              <a:rPr lang="en-US" sz="2800" b="1" dirty="0" smtClean="0">
                <a:latin typeface="Arial Narrow" panose="020B0606020202030204" pitchFamily="34" charset="0"/>
              </a:rPr>
              <a:t>How does Your Business Model Look Now?</a:t>
            </a:r>
            <a:endParaRPr lang="en-US" sz="2800" b="1" dirty="0">
              <a:latin typeface="Arial Narrow" panose="020B0606020202030204" pitchFamily="34" charset="0"/>
            </a:endParaRPr>
          </a:p>
        </p:txBody>
      </p:sp>
      <p:sp>
        <p:nvSpPr>
          <p:cNvPr id="49" name="Title 3"/>
          <p:cNvSpPr txBox="1">
            <a:spLocks/>
          </p:cNvSpPr>
          <p:nvPr/>
        </p:nvSpPr>
        <p:spPr>
          <a:xfrm>
            <a:off x="0" y="-70460"/>
            <a:ext cx="12192000" cy="679854"/>
          </a:xfrm>
          <a:prstGeom prst="rect">
            <a:avLst/>
          </a:prstGeom>
          <a:solidFill>
            <a:srgbClr val="003366"/>
          </a:solidFill>
          <a:ln w="28575">
            <a:solidFill>
              <a:schemeClr val="bg2"/>
            </a:solidFill>
          </a:ln>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000" dirty="0" smtClean="0">
                <a:solidFill>
                  <a:schemeClr val="bg1"/>
                </a:solidFill>
                <a:latin typeface="Arial Narrow" panose="020B0606020202030204" pitchFamily="34" charset="0"/>
              </a:rPr>
              <a:t>Updating Your Business Model</a:t>
            </a:r>
            <a:endParaRPr lang="en-US" sz="4000" dirty="0">
              <a:solidFill>
                <a:schemeClr val="bg1"/>
              </a:solidFill>
              <a:latin typeface="Arial Narrow" panose="020B0606020202030204" pitchFamily="34" charset="0"/>
            </a:endParaRPr>
          </a:p>
        </p:txBody>
      </p:sp>
      <p:grpSp>
        <p:nvGrpSpPr>
          <p:cNvPr id="50" name="Group 49"/>
          <p:cNvGrpSpPr/>
          <p:nvPr/>
        </p:nvGrpSpPr>
        <p:grpSpPr>
          <a:xfrm>
            <a:off x="5538970" y="1409000"/>
            <a:ext cx="5512442" cy="4690389"/>
            <a:chOff x="609600" y="3657600"/>
            <a:chExt cx="5638800" cy="4775200"/>
          </a:xfrm>
          <a:solidFill>
            <a:schemeClr val="accent1">
              <a:lumMod val="50000"/>
            </a:schemeClr>
          </a:solidFill>
        </p:grpSpPr>
        <p:sp>
          <p:nvSpPr>
            <p:cNvPr id="51" name="Left-Right-Up Arrow 50"/>
            <p:cNvSpPr/>
            <p:nvPr/>
          </p:nvSpPr>
          <p:spPr>
            <a:xfrm>
              <a:off x="2590800" y="4038600"/>
              <a:ext cx="1676400" cy="1066800"/>
            </a:xfrm>
            <a:prstGeom prst="leftRightUpArrow">
              <a:avLst>
                <a:gd name="adj1" fmla="val 5357"/>
                <a:gd name="adj2" fmla="val 7143"/>
                <a:gd name="adj3" fmla="val 25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nvGrpSpPr>
            <p:cNvPr id="52" name="Group 51"/>
            <p:cNvGrpSpPr/>
            <p:nvPr/>
          </p:nvGrpSpPr>
          <p:grpSpPr>
            <a:xfrm>
              <a:off x="2057400" y="6705600"/>
              <a:ext cx="1219200" cy="736600"/>
              <a:chOff x="1981200" y="4978400"/>
              <a:chExt cx="1219200" cy="736600"/>
            </a:xfrm>
            <a:grpFill/>
          </p:grpSpPr>
          <p:sp>
            <p:nvSpPr>
              <p:cNvPr id="104" name="Round Same Side Corner Rectangle 103"/>
              <p:cNvSpPr/>
              <p:nvPr/>
            </p:nvSpPr>
            <p:spPr>
              <a:xfrm>
                <a:off x="1981200" y="4978400"/>
                <a:ext cx="1219200" cy="736600"/>
              </a:xfrm>
              <a:prstGeom prst="round2SameRect">
                <a:avLst/>
              </a:prstGeom>
              <a:solidFill>
                <a:srgbClr val="FFC000"/>
              </a:solid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105" name="TextBox 18"/>
              <p:cNvSpPr txBox="1"/>
              <p:nvPr/>
            </p:nvSpPr>
            <p:spPr>
              <a:xfrm>
                <a:off x="1981200" y="5130800"/>
                <a:ext cx="1219200" cy="307777"/>
              </a:xfrm>
              <a:prstGeom prst="rect">
                <a:avLst/>
              </a:prstGeom>
              <a:solidFill>
                <a:srgbClr val="FFC000"/>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latin typeface="Arial Narrow" pitchFamily="34" charset="0"/>
                  </a:rPr>
                  <a:t>Differentiation</a:t>
                </a:r>
                <a:endParaRPr lang="en-US" sz="1400" b="1" dirty="0">
                  <a:latin typeface="Arial Narrow" pitchFamily="34" charset="0"/>
                </a:endParaRPr>
              </a:p>
            </p:txBody>
          </p:sp>
        </p:grpSp>
        <p:grpSp>
          <p:nvGrpSpPr>
            <p:cNvPr id="53" name="Group 52"/>
            <p:cNvGrpSpPr/>
            <p:nvPr/>
          </p:nvGrpSpPr>
          <p:grpSpPr>
            <a:xfrm>
              <a:off x="2057400" y="7696200"/>
              <a:ext cx="1219200" cy="736600"/>
              <a:chOff x="1981200" y="5054600"/>
              <a:chExt cx="1219200" cy="736600"/>
            </a:xfrm>
            <a:grpFill/>
          </p:grpSpPr>
          <p:sp>
            <p:nvSpPr>
              <p:cNvPr id="102" name="Round Same Side Corner Rectangle 101"/>
              <p:cNvSpPr/>
              <p:nvPr/>
            </p:nvSpPr>
            <p:spPr>
              <a:xfrm>
                <a:off x="1981200" y="5054600"/>
                <a:ext cx="1219200" cy="736600"/>
              </a:xfrm>
              <a:prstGeom prst="round2SameRect">
                <a:avLst/>
              </a:prstGeom>
              <a:grp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03" name="TextBox 29"/>
              <p:cNvSpPr txBox="1"/>
              <p:nvPr/>
            </p:nvSpPr>
            <p:spPr>
              <a:xfrm>
                <a:off x="1981200" y="5207000"/>
                <a:ext cx="1219200" cy="307777"/>
              </a:xfrm>
              <a:prstGeom prst="rect">
                <a:avLst/>
              </a:prstGeom>
              <a:grp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chemeClr val="bg1"/>
                    </a:solidFill>
                    <a:latin typeface="Arial Narrow" pitchFamily="34" charset="0"/>
                  </a:rPr>
                  <a:t>Sales</a:t>
                </a:r>
                <a:endParaRPr lang="en-US" sz="1400" b="1" dirty="0">
                  <a:solidFill>
                    <a:schemeClr val="bg1"/>
                  </a:solidFill>
                  <a:latin typeface="Arial Narrow" pitchFamily="34" charset="0"/>
                </a:endParaRPr>
              </a:p>
            </p:txBody>
          </p:sp>
        </p:grpSp>
        <p:grpSp>
          <p:nvGrpSpPr>
            <p:cNvPr id="54" name="Group 53"/>
            <p:cNvGrpSpPr/>
            <p:nvPr/>
          </p:nvGrpSpPr>
          <p:grpSpPr>
            <a:xfrm>
              <a:off x="609600" y="7696200"/>
              <a:ext cx="1219200" cy="736600"/>
              <a:chOff x="1981200" y="5054600"/>
              <a:chExt cx="1219200" cy="736600"/>
            </a:xfrm>
            <a:grpFill/>
          </p:grpSpPr>
          <p:sp>
            <p:nvSpPr>
              <p:cNvPr id="100" name="Round Same Side Corner Rectangle 99"/>
              <p:cNvSpPr/>
              <p:nvPr/>
            </p:nvSpPr>
            <p:spPr>
              <a:xfrm>
                <a:off x="1981200" y="5054600"/>
                <a:ext cx="1219200" cy="736600"/>
              </a:xfrm>
              <a:prstGeom prst="round2SameRect">
                <a:avLst/>
              </a:prstGeom>
              <a:grp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101" name="TextBox 32"/>
              <p:cNvSpPr txBox="1"/>
              <p:nvPr/>
            </p:nvSpPr>
            <p:spPr>
              <a:xfrm>
                <a:off x="1981200" y="5207000"/>
                <a:ext cx="1219200" cy="307777"/>
              </a:xfrm>
              <a:prstGeom prst="rect">
                <a:avLst/>
              </a:prstGeom>
              <a:grp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chemeClr val="bg1"/>
                    </a:solidFill>
                    <a:latin typeface="Arial Narrow" pitchFamily="34" charset="0"/>
                  </a:rPr>
                  <a:t>Advertising</a:t>
                </a:r>
                <a:endParaRPr lang="en-US" sz="1400" b="1" dirty="0">
                  <a:solidFill>
                    <a:schemeClr val="bg1"/>
                  </a:solidFill>
                  <a:latin typeface="Arial Narrow" pitchFamily="34" charset="0"/>
                </a:endParaRPr>
              </a:p>
            </p:txBody>
          </p:sp>
        </p:grpSp>
        <p:grpSp>
          <p:nvGrpSpPr>
            <p:cNvPr id="55" name="Group 54"/>
            <p:cNvGrpSpPr/>
            <p:nvPr/>
          </p:nvGrpSpPr>
          <p:grpSpPr>
            <a:xfrm>
              <a:off x="609600" y="6705600"/>
              <a:ext cx="1219200" cy="736600"/>
              <a:chOff x="1981200" y="4978400"/>
              <a:chExt cx="1219200" cy="736600"/>
            </a:xfrm>
            <a:grpFill/>
          </p:grpSpPr>
          <p:sp>
            <p:nvSpPr>
              <p:cNvPr id="98" name="Round Same Side Corner Rectangle 97"/>
              <p:cNvSpPr/>
              <p:nvPr/>
            </p:nvSpPr>
            <p:spPr>
              <a:xfrm>
                <a:off x="1981200" y="4978400"/>
                <a:ext cx="1219200" cy="736600"/>
              </a:xfrm>
              <a:prstGeom prst="round2SameRect">
                <a:avLst/>
              </a:prstGeom>
              <a:grp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99" name="TextBox 35"/>
              <p:cNvSpPr txBox="1"/>
              <p:nvPr/>
            </p:nvSpPr>
            <p:spPr>
              <a:xfrm>
                <a:off x="1981200" y="5130800"/>
                <a:ext cx="1219200" cy="307777"/>
              </a:xfrm>
              <a:prstGeom prst="rect">
                <a:avLst/>
              </a:prstGeom>
              <a:grp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chemeClr val="bg1"/>
                    </a:solidFill>
                    <a:latin typeface="Arial Narrow" pitchFamily="34" charset="0"/>
                  </a:rPr>
                  <a:t>Competition</a:t>
                </a:r>
                <a:endParaRPr lang="en-US" sz="1400" b="1" dirty="0">
                  <a:solidFill>
                    <a:schemeClr val="bg1"/>
                  </a:solidFill>
                  <a:latin typeface="Arial Narrow" pitchFamily="34" charset="0"/>
                </a:endParaRPr>
              </a:p>
            </p:txBody>
          </p:sp>
        </p:grpSp>
        <p:grpSp>
          <p:nvGrpSpPr>
            <p:cNvPr id="56" name="Group 55"/>
            <p:cNvGrpSpPr/>
            <p:nvPr/>
          </p:nvGrpSpPr>
          <p:grpSpPr>
            <a:xfrm>
              <a:off x="609600" y="5715000"/>
              <a:ext cx="1219200" cy="736600"/>
              <a:chOff x="1981200" y="4978400"/>
              <a:chExt cx="1219200" cy="736600"/>
            </a:xfrm>
            <a:grpFill/>
          </p:grpSpPr>
          <p:sp>
            <p:nvSpPr>
              <p:cNvPr id="96" name="Round Same Side Corner Rectangle 95"/>
              <p:cNvSpPr/>
              <p:nvPr/>
            </p:nvSpPr>
            <p:spPr>
              <a:xfrm>
                <a:off x="1981200" y="4978400"/>
                <a:ext cx="1219200" cy="736600"/>
              </a:xfrm>
              <a:prstGeom prst="round2SameRect">
                <a:avLst/>
              </a:prstGeom>
              <a:grp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97" name="TextBox 38"/>
              <p:cNvSpPr txBox="1"/>
              <p:nvPr/>
            </p:nvSpPr>
            <p:spPr>
              <a:xfrm>
                <a:off x="2044379" y="5064779"/>
                <a:ext cx="1092843" cy="523220"/>
              </a:xfrm>
              <a:prstGeom prst="rect">
                <a:avLst/>
              </a:prstGeom>
              <a:grp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chemeClr val="bg1"/>
                    </a:solidFill>
                    <a:latin typeface="Arial Narrow" pitchFamily="34" charset="0"/>
                  </a:rPr>
                  <a:t>Products &amp;</a:t>
                </a:r>
              </a:p>
              <a:p>
                <a:pPr algn="ctr"/>
                <a:r>
                  <a:rPr lang="en-US" sz="1400" b="1" dirty="0" smtClean="0">
                    <a:solidFill>
                      <a:schemeClr val="bg1"/>
                    </a:solidFill>
                    <a:latin typeface="Arial Narrow" pitchFamily="34" charset="0"/>
                  </a:rPr>
                  <a:t>Services</a:t>
                </a:r>
                <a:endParaRPr lang="en-US" sz="1400" b="1" dirty="0">
                  <a:solidFill>
                    <a:schemeClr val="bg1"/>
                  </a:solidFill>
                  <a:latin typeface="Arial Narrow" pitchFamily="34" charset="0"/>
                </a:endParaRPr>
              </a:p>
            </p:txBody>
          </p:sp>
        </p:grpSp>
        <p:grpSp>
          <p:nvGrpSpPr>
            <p:cNvPr id="57" name="Group 56"/>
            <p:cNvGrpSpPr/>
            <p:nvPr/>
          </p:nvGrpSpPr>
          <p:grpSpPr>
            <a:xfrm>
              <a:off x="2057400" y="5715000"/>
              <a:ext cx="1219200" cy="736600"/>
              <a:chOff x="1981200" y="4978400"/>
              <a:chExt cx="1219200" cy="736600"/>
            </a:xfrm>
            <a:grpFill/>
          </p:grpSpPr>
          <p:sp>
            <p:nvSpPr>
              <p:cNvPr id="94" name="Round Same Side Corner Rectangle 93"/>
              <p:cNvSpPr/>
              <p:nvPr/>
            </p:nvSpPr>
            <p:spPr>
              <a:xfrm>
                <a:off x="1981200" y="4978400"/>
                <a:ext cx="1219200" cy="736600"/>
              </a:xfrm>
              <a:prstGeom prst="round2SameRect">
                <a:avLst/>
              </a:prstGeom>
              <a:grp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95" name="TextBox 41"/>
              <p:cNvSpPr txBox="1"/>
              <p:nvPr/>
            </p:nvSpPr>
            <p:spPr>
              <a:xfrm>
                <a:off x="1981200" y="5054600"/>
                <a:ext cx="1219200" cy="523220"/>
              </a:xfrm>
              <a:prstGeom prst="rect">
                <a:avLst/>
              </a:prstGeom>
              <a:grp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chemeClr val="bg1"/>
                    </a:solidFill>
                    <a:latin typeface="Arial Narrow" pitchFamily="34" charset="0"/>
                  </a:rPr>
                  <a:t>Customer</a:t>
                </a:r>
              </a:p>
              <a:p>
                <a:pPr algn="ctr"/>
                <a:r>
                  <a:rPr lang="en-US" sz="1400" b="1" dirty="0" smtClean="0">
                    <a:solidFill>
                      <a:schemeClr val="bg1"/>
                    </a:solidFill>
                    <a:latin typeface="Arial Narrow" pitchFamily="34" charset="0"/>
                  </a:rPr>
                  <a:t>Profiles</a:t>
                </a:r>
                <a:endParaRPr lang="en-US" sz="1400" b="1" dirty="0">
                  <a:solidFill>
                    <a:schemeClr val="bg1"/>
                  </a:solidFill>
                  <a:latin typeface="Arial Narrow" pitchFamily="34" charset="0"/>
                </a:endParaRPr>
              </a:p>
            </p:txBody>
          </p:sp>
        </p:grpSp>
        <p:grpSp>
          <p:nvGrpSpPr>
            <p:cNvPr id="58" name="Group 57"/>
            <p:cNvGrpSpPr/>
            <p:nvPr/>
          </p:nvGrpSpPr>
          <p:grpSpPr>
            <a:xfrm>
              <a:off x="3581400" y="7696200"/>
              <a:ext cx="1219200" cy="736600"/>
              <a:chOff x="2057400" y="5130800"/>
              <a:chExt cx="1219200" cy="736600"/>
            </a:xfrm>
            <a:grpFill/>
          </p:grpSpPr>
          <p:sp>
            <p:nvSpPr>
              <p:cNvPr id="92" name="Round Same Side Corner Rectangle 91"/>
              <p:cNvSpPr/>
              <p:nvPr/>
            </p:nvSpPr>
            <p:spPr>
              <a:xfrm>
                <a:off x="2057400" y="5130800"/>
                <a:ext cx="1219200" cy="736600"/>
              </a:xfrm>
              <a:prstGeom prst="round2Same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ysClr val="windowText" lastClr="000000"/>
                  </a:solidFill>
                </a:endParaRPr>
              </a:p>
            </p:txBody>
          </p:sp>
          <p:sp>
            <p:nvSpPr>
              <p:cNvPr id="93" name="TextBox 26"/>
              <p:cNvSpPr txBox="1"/>
              <p:nvPr/>
            </p:nvSpPr>
            <p:spPr>
              <a:xfrm>
                <a:off x="2057400" y="5283200"/>
                <a:ext cx="1219200" cy="307777"/>
              </a:xfrm>
              <a:prstGeom prst="rect">
                <a:avLst/>
              </a:prstGeom>
              <a:noFill/>
              <a:ln w="12700">
                <a:noFill/>
                <a:prstDash val="sysDot"/>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latin typeface="Arial Narrow" pitchFamily="34" charset="0"/>
                  </a:rPr>
                  <a:t>Facilities</a:t>
                </a:r>
                <a:endParaRPr lang="en-US" sz="1400" b="1" dirty="0">
                  <a:latin typeface="Arial Narrow" pitchFamily="34" charset="0"/>
                </a:endParaRPr>
              </a:p>
            </p:txBody>
          </p:sp>
        </p:grpSp>
        <p:grpSp>
          <p:nvGrpSpPr>
            <p:cNvPr id="59" name="Group 58"/>
            <p:cNvGrpSpPr/>
            <p:nvPr/>
          </p:nvGrpSpPr>
          <p:grpSpPr>
            <a:xfrm>
              <a:off x="5029200" y="7696200"/>
              <a:ext cx="1219200" cy="736600"/>
              <a:chOff x="2057400" y="5054600"/>
              <a:chExt cx="1219200" cy="736600"/>
            </a:xfrm>
            <a:grpFill/>
          </p:grpSpPr>
          <p:sp>
            <p:nvSpPr>
              <p:cNvPr id="90" name="Round Same Side Corner Rectangle 89"/>
              <p:cNvSpPr/>
              <p:nvPr/>
            </p:nvSpPr>
            <p:spPr>
              <a:xfrm>
                <a:off x="2057400" y="5054600"/>
                <a:ext cx="1219200" cy="736600"/>
              </a:xfrm>
              <a:prstGeom prst="round2Same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91" name="TextBox 44"/>
              <p:cNvSpPr txBox="1"/>
              <p:nvPr/>
            </p:nvSpPr>
            <p:spPr>
              <a:xfrm>
                <a:off x="2057400" y="5130800"/>
                <a:ext cx="1219200"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ysClr val="windowText" lastClr="000000"/>
                    </a:solidFill>
                    <a:latin typeface="Arial Narrow" pitchFamily="34" charset="0"/>
                  </a:rPr>
                  <a:t>Balance</a:t>
                </a:r>
              </a:p>
              <a:p>
                <a:pPr algn="ctr"/>
                <a:r>
                  <a:rPr lang="en-US" sz="1400" b="1" dirty="0" smtClean="0">
                    <a:solidFill>
                      <a:sysClr val="windowText" lastClr="000000"/>
                    </a:solidFill>
                    <a:latin typeface="Arial Narrow" pitchFamily="34" charset="0"/>
                  </a:rPr>
                  <a:t>Sheet</a:t>
                </a:r>
                <a:endParaRPr lang="en-US" sz="1400" b="1" dirty="0">
                  <a:solidFill>
                    <a:sysClr val="windowText" lastClr="000000"/>
                  </a:solidFill>
                  <a:latin typeface="Arial Narrow" pitchFamily="34" charset="0"/>
                </a:endParaRPr>
              </a:p>
            </p:txBody>
          </p:sp>
        </p:grpSp>
        <p:grpSp>
          <p:nvGrpSpPr>
            <p:cNvPr id="60" name="Group 59"/>
            <p:cNvGrpSpPr/>
            <p:nvPr/>
          </p:nvGrpSpPr>
          <p:grpSpPr>
            <a:xfrm>
              <a:off x="3581400" y="6705600"/>
              <a:ext cx="1219200" cy="736600"/>
              <a:chOff x="1981200" y="5054600"/>
              <a:chExt cx="1219200" cy="736600"/>
            </a:xfrm>
            <a:grpFill/>
          </p:grpSpPr>
          <p:sp>
            <p:nvSpPr>
              <p:cNvPr id="88" name="Round Same Side Corner Rectangle 87"/>
              <p:cNvSpPr/>
              <p:nvPr/>
            </p:nvSpPr>
            <p:spPr>
              <a:xfrm>
                <a:off x="1981200" y="5054600"/>
                <a:ext cx="1219200" cy="736600"/>
              </a:xfrm>
              <a:prstGeom prst="round2Same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89" name="TextBox 47"/>
              <p:cNvSpPr txBox="1"/>
              <p:nvPr/>
            </p:nvSpPr>
            <p:spPr>
              <a:xfrm>
                <a:off x="1981200" y="5207000"/>
                <a:ext cx="1219200" cy="30777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ysClr val="windowText" lastClr="000000"/>
                    </a:solidFill>
                    <a:latin typeface="Arial Narrow" pitchFamily="34" charset="0"/>
                  </a:rPr>
                  <a:t>Staffing</a:t>
                </a:r>
                <a:endParaRPr lang="en-US" sz="1400" b="1" dirty="0">
                  <a:solidFill>
                    <a:sysClr val="windowText" lastClr="000000"/>
                  </a:solidFill>
                  <a:latin typeface="Arial Narrow" pitchFamily="34" charset="0"/>
                </a:endParaRPr>
              </a:p>
            </p:txBody>
          </p:sp>
        </p:grpSp>
        <p:grpSp>
          <p:nvGrpSpPr>
            <p:cNvPr id="61" name="Group 60"/>
            <p:cNvGrpSpPr/>
            <p:nvPr/>
          </p:nvGrpSpPr>
          <p:grpSpPr>
            <a:xfrm>
              <a:off x="5029200" y="6705600"/>
              <a:ext cx="1219200" cy="736600"/>
              <a:chOff x="2057400" y="5054600"/>
              <a:chExt cx="1219200" cy="736600"/>
            </a:xfrm>
            <a:grpFill/>
          </p:grpSpPr>
          <p:sp>
            <p:nvSpPr>
              <p:cNvPr id="86" name="Round Same Side Corner Rectangle 85"/>
              <p:cNvSpPr/>
              <p:nvPr/>
            </p:nvSpPr>
            <p:spPr>
              <a:xfrm>
                <a:off x="2057400" y="5054600"/>
                <a:ext cx="1219200" cy="736600"/>
              </a:xfrm>
              <a:prstGeom prst="round2Same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87" name="TextBox 50"/>
              <p:cNvSpPr txBox="1"/>
              <p:nvPr/>
            </p:nvSpPr>
            <p:spPr>
              <a:xfrm>
                <a:off x="2057400" y="5207000"/>
                <a:ext cx="1219200"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ysClr val="windowText" lastClr="000000"/>
                    </a:solidFill>
                    <a:latin typeface="Arial Narrow" pitchFamily="34" charset="0"/>
                  </a:rPr>
                  <a:t>Funding</a:t>
                </a:r>
                <a:endParaRPr lang="en-US" sz="1400" b="1" dirty="0">
                  <a:solidFill>
                    <a:sysClr val="windowText" lastClr="000000"/>
                  </a:solidFill>
                  <a:latin typeface="Arial Narrow" pitchFamily="34" charset="0"/>
                </a:endParaRPr>
              </a:p>
            </p:txBody>
          </p:sp>
        </p:grpSp>
        <p:grpSp>
          <p:nvGrpSpPr>
            <p:cNvPr id="62" name="Group 61"/>
            <p:cNvGrpSpPr/>
            <p:nvPr/>
          </p:nvGrpSpPr>
          <p:grpSpPr>
            <a:xfrm>
              <a:off x="3581400" y="5715000"/>
              <a:ext cx="1219200" cy="736600"/>
              <a:chOff x="2057400" y="5054600"/>
              <a:chExt cx="1219200" cy="736600"/>
            </a:xfrm>
            <a:grpFill/>
          </p:grpSpPr>
          <p:sp>
            <p:nvSpPr>
              <p:cNvPr id="84" name="Round Same Side Corner Rectangle 83"/>
              <p:cNvSpPr/>
              <p:nvPr/>
            </p:nvSpPr>
            <p:spPr>
              <a:xfrm>
                <a:off x="2057400" y="5054600"/>
                <a:ext cx="1219200" cy="736600"/>
              </a:xfrm>
              <a:prstGeom prst="round2Same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85" name="TextBox 53"/>
              <p:cNvSpPr txBox="1"/>
              <p:nvPr/>
            </p:nvSpPr>
            <p:spPr>
              <a:xfrm>
                <a:off x="2057400" y="5207000"/>
                <a:ext cx="1219200"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ysClr val="windowText" lastClr="000000"/>
                    </a:solidFill>
                    <a:latin typeface="Arial Narrow" pitchFamily="34" charset="0"/>
                  </a:rPr>
                  <a:t>Ownership</a:t>
                </a:r>
                <a:endParaRPr lang="en-US" sz="1400" b="1" dirty="0">
                  <a:solidFill>
                    <a:sysClr val="windowText" lastClr="000000"/>
                  </a:solidFill>
                  <a:latin typeface="Arial Narrow" pitchFamily="34" charset="0"/>
                </a:endParaRPr>
              </a:p>
            </p:txBody>
          </p:sp>
        </p:grpSp>
        <p:grpSp>
          <p:nvGrpSpPr>
            <p:cNvPr id="63" name="Group 62"/>
            <p:cNvGrpSpPr/>
            <p:nvPr/>
          </p:nvGrpSpPr>
          <p:grpSpPr>
            <a:xfrm>
              <a:off x="5029200" y="5715000"/>
              <a:ext cx="1219200" cy="736600"/>
              <a:chOff x="2057400" y="5054600"/>
              <a:chExt cx="1219200" cy="736600"/>
            </a:xfrm>
            <a:grpFill/>
          </p:grpSpPr>
          <p:sp>
            <p:nvSpPr>
              <p:cNvPr id="82" name="Round Same Side Corner Rectangle 81"/>
              <p:cNvSpPr/>
              <p:nvPr/>
            </p:nvSpPr>
            <p:spPr>
              <a:xfrm>
                <a:off x="2057400" y="5054600"/>
                <a:ext cx="1219200" cy="736600"/>
              </a:xfrm>
              <a:prstGeom prst="round2Same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83" name="TextBox 56"/>
              <p:cNvSpPr txBox="1"/>
              <p:nvPr/>
            </p:nvSpPr>
            <p:spPr>
              <a:xfrm>
                <a:off x="2057400" y="5181600"/>
                <a:ext cx="1143000"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ysClr val="windowText" lastClr="000000"/>
                    </a:solidFill>
                    <a:latin typeface="Arial Narrow" pitchFamily="34" charset="0"/>
                  </a:rPr>
                  <a:t>Financial</a:t>
                </a:r>
              </a:p>
              <a:p>
                <a:pPr algn="ctr"/>
                <a:r>
                  <a:rPr lang="en-US" sz="1400" b="1" dirty="0" smtClean="0">
                    <a:solidFill>
                      <a:sysClr val="windowText" lastClr="000000"/>
                    </a:solidFill>
                    <a:latin typeface="Arial Narrow" pitchFamily="34" charset="0"/>
                  </a:rPr>
                  <a:t>Model</a:t>
                </a:r>
                <a:endParaRPr lang="en-US" sz="1400" b="1" dirty="0">
                  <a:solidFill>
                    <a:sysClr val="windowText" lastClr="000000"/>
                  </a:solidFill>
                  <a:latin typeface="Arial Narrow" pitchFamily="34" charset="0"/>
                </a:endParaRPr>
              </a:p>
            </p:txBody>
          </p:sp>
        </p:grpSp>
        <p:grpSp>
          <p:nvGrpSpPr>
            <p:cNvPr id="64" name="Group 63"/>
            <p:cNvGrpSpPr/>
            <p:nvPr/>
          </p:nvGrpSpPr>
          <p:grpSpPr>
            <a:xfrm>
              <a:off x="1371600" y="4648200"/>
              <a:ext cx="1219200" cy="736600"/>
              <a:chOff x="1981200" y="4978400"/>
              <a:chExt cx="1219200" cy="736600"/>
            </a:xfrm>
            <a:grpFill/>
          </p:grpSpPr>
          <p:sp>
            <p:nvSpPr>
              <p:cNvPr id="80" name="Round Same Side Corner Rectangle 79"/>
              <p:cNvSpPr/>
              <p:nvPr/>
            </p:nvSpPr>
            <p:spPr>
              <a:xfrm>
                <a:off x="1981200" y="4978400"/>
                <a:ext cx="1219200" cy="736600"/>
              </a:xfrm>
              <a:prstGeom prst="round2SameRect">
                <a:avLst/>
              </a:prstGeom>
              <a:solidFill>
                <a:srgbClr val="FFC000"/>
              </a:solid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81" name="TextBox 59"/>
              <p:cNvSpPr txBox="1"/>
              <p:nvPr/>
            </p:nvSpPr>
            <p:spPr>
              <a:xfrm>
                <a:off x="1981200" y="5054600"/>
                <a:ext cx="1219200" cy="523220"/>
              </a:xfrm>
              <a:prstGeom prst="rect">
                <a:avLst/>
              </a:prstGeom>
              <a:solidFill>
                <a:srgbClr val="FFC000"/>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latin typeface="Arial Narrow" pitchFamily="34" charset="0"/>
                  </a:rPr>
                  <a:t>Business</a:t>
                </a:r>
              </a:p>
              <a:p>
                <a:pPr algn="ctr"/>
                <a:r>
                  <a:rPr lang="en-US" sz="1400" b="1" dirty="0" smtClean="0">
                    <a:latin typeface="Arial Narrow" pitchFamily="34" charset="0"/>
                  </a:rPr>
                  <a:t>Idea</a:t>
                </a:r>
                <a:endParaRPr lang="en-US" sz="1400" b="1" dirty="0">
                  <a:latin typeface="Arial Narrow" pitchFamily="34" charset="0"/>
                </a:endParaRPr>
              </a:p>
            </p:txBody>
          </p:sp>
        </p:grpSp>
        <p:grpSp>
          <p:nvGrpSpPr>
            <p:cNvPr id="65" name="Group 64"/>
            <p:cNvGrpSpPr/>
            <p:nvPr/>
          </p:nvGrpSpPr>
          <p:grpSpPr>
            <a:xfrm>
              <a:off x="4267200" y="4724400"/>
              <a:ext cx="1219200" cy="736600"/>
              <a:chOff x="2209800" y="5054600"/>
              <a:chExt cx="1219200" cy="736600"/>
            </a:xfrm>
            <a:grpFill/>
          </p:grpSpPr>
          <p:sp>
            <p:nvSpPr>
              <p:cNvPr id="78" name="Round Same Side Corner Rectangle 77"/>
              <p:cNvSpPr/>
              <p:nvPr/>
            </p:nvSpPr>
            <p:spPr>
              <a:xfrm>
                <a:off x="2209800" y="5054600"/>
                <a:ext cx="1219200" cy="736600"/>
              </a:xfrm>
              <a:prstGeom prst="round2Same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ysClr val="windowText" lastClr="000000"/>
                  </a:solidFill>
                </a:endParaRPr>
              </a:p>
            </p:txBody>
          </p:sp>
          <p:sp>
            <p:nvSpPr>
              <p:cNvPr id="79" name="TextBox 62"/>
              <p:cNvSpPr txBox="1"/>
              <p:nvPr/>
            </p:nvSpPr>
            <p:spPr>
              <a:xfrm>
                <a:off x="2209800" y="5130800"/>
                <a:ext cx="1219200"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ysClr val="windowText" lastClr="000000"/>
                    </a:solidFill>
                    <a:latin typeface="Arial Narrow" pitchFamily="34" charset="0"/>
                  </a:rPr>
                  <a:t>Business</a:t>
                </a:r>
              </a:p>
              <a:p>
                <a:pPr algn="ctr"/>
                <a:r>
                  <a:rPr lang="en-US" sz="1400" b="1" dirty="0" smtClean="0">
                    <a:solidFill>
                      <a:sysClr val="windowText" lastClr="000000"/>
                    </a:solidFill>
                    <a:latin typeface="Arial Narrow" pitchFamily="34" charset="0"/>
                  </a:rPr>
                  <a:t>Resources</a:t>
                </a:r>
                <a:endParaRPr lang="en-US" sz="1400" b="1" dirty="0">
                  <a:solidFill>
                    <a:sysClr val="windowText" lastClr="000000"/>
                  </a:solidFill>
                  <a:latin typeface="Arial Narrow" pitchFamily="34" charset="0"/>
                </a:endParaRPr>
              </a:p>
            </p:txBody>
          </p:sp>
        </p:grpSp>
        <p:grpSp>
          <p:nvGrpSpPr>
            <p:cNvPr id="66" name="Group 65"/>
            <p:cNvGrpSpPr/>
            <p:nvPr/>
          </p:nvGrpSpPr>
          <p:grpSpPr>
            <a:xfrm>
              <a:off x="2819400" y="3657600"/>
              <a:ext cx="1219200" cy="736600"/>
              <a:chOff x="1981200" y="4978400"/>
              <a:chExt cx="1219200" cy="736600"/>
            </a:xfrm>
            <a:grpFill/>
          </p:grpSpPr>
          <p:sp>
            <p:nvSpPr>
              <p:cNvPr id="76" name="Round Same Side Corner Rectangle 75"/>
              <p:cNvSpPr/>
              <p:nvPr/>
            </p:nvSpPr>
            <p:spPr>
              <a:xfrm>
                <a:off x="1981200" y="4978400"/>
                <a:ext cx="1219200" cy="736600"/>
              </a:xfrm>
              <a:prstGeom prst="round2SameRect">
                <a:avLst/>
              </a:prstGeom>
              <a:grp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77" name="TextBox 65"/>
              <p:cNvSpPr txBox="1"/>
              <p:nvPr/>
            </p:nvSpPr>
            <p:spPr>
              <a:xfrm>
                <a:off x="1981200" y="5054600"/>
                <a:ext cx="1219200" cy="523220"/>
              </a:xfrm>
              <a:prstGeom prst="rect">
                <a:avLst/>
              </a:prstGeom>
              <a:grp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chemeClr val="bg1"/>
                    </a:solidFill>
                    <a:latin typeface="Arial Narrow" pitchFamily="34" charset="0"/>
                  </a:rPr>
                  <a:t>Business</a:t>
                </a:r>
              </a:p>
              <a:p>
                <a:pPr algn="ctr"/>
                <a:r>
                  <a:rPr lang="en-US" sz="1400" b="1" dirty="0" smtClean="0">
                    <a:solidFill>
                      <a:schemeClr val="bg1"/>
                    </a:solidFill>
                    <a:latin typeface="Arial Narrow" pitchFamily="34" charset="0"/>
                  </a:rPr>
                  <a:t>Model</a:t>
                </a:r>
                <a:endParaRPr lang="en-US" sz="1400" b="1" dirty="0">
                  <a:solidFill>
                    <a:schemeClr val="bg1"/>
                  </a:solidFill>
                  <a:latin typeface="Arial Narrow" pitchFamily="34" charset="0"/>
                </a:endParaRPr>
              </a:p>
            </p:txBody>
          </p:sp>
        </p:grpSp>
        <p:sp>
          <p:nvSpPr>
            <p:cNvPr id="67" name="Pentagon 66"/>
            <p:cNvSpPr/>
            <p:nvPr/>
          </p:nvSpPr>
          <p:spPr>
            <a:xfrm rot="5400000">
              <a:off x="1790700" y="5372100"/>
              <a:ext cx="304800" cy="38100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8" name="Pentagon 67"/>
            <p:cNvSpPr/>
            <p:nvPr/>
          </p:nvSpPr>
          <p:spPr>
            <a:xfrm rot="5400000">
              <a:off x="4762500" y="5448300"/>
              <a:ext cx="304800" cy="38100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9" name="Pentagon 68"/>
            <p:cNvSpPr/>
            <p:nvPr/>
          </p:nvSpPr>
          <p:spPr>
            <a:xfrm>
              <a:off x="1828800" y="7924800"/>
              <a:ext cx="152400" cy="30480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70" name="Pentagon 69"/>
            <p:cNvSpPr/>
            <p:nvPr/>
          </p:nvSpPr>
          <p:spPr>
            <a:xfrm>
              <a:off x="1828800" y="6934200"/>
              <a:ext cx="152400" cy="30480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71" name="Pentagon 70"/>
            <p:cNvSpPr/>
            <p:nvPr/>
          </p:nvSpPr>
          <p:spPr>
            <a:xfrm>
              <a:off x="1828800" y="5943600"/>
              <a:ext cx="152400" cy="30480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72" name="Pentagon 71"/>
            <p:cNvSpPr/>
            <p:nvPr/>
          </p:nvSpPr>
          <p:spPr>
            <a:xfrm rot="5400000">
              <a:off x="4095750" y="6419850"/>
              <a:ext cx="190500" cy="30480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73" name="Pentagon 72"/>
            <p:cNvSpPr/>
            <p:nvPr/>
          </p:nvSpPr>
          <p:spPr>
            <a:xfrm rot="5400000">
              <a:off x="4095750" y="7410450"/>
              <a:ext cx="190500" cy="30480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74" name="Pentagon 73"/>
            <p:cNvSpPr/>
            <p:nvPr/>
          </p:nvSpPr>
          <p:spPr>
            <a:xfrm rot="5400000">
              <a:off x="5543550" y="7410450"/>
              <a:ext cx="190500" cy="30480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75" name="Pentagon 74"/>
            <p:cNvSpPr/>
            <p:nvPr/>
          </p:nvSpPr>
          <p:spPr>
            <a:xfrm rot="5400000">
              <a:off x="5543550" y="6419850"/>
              <a:ext cx="190500" cy="30480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spTree>
    <p:extLst>
      <p:ext uri="{BB962C8B-B14F-4D97-AF65-F5344CB8AC3E}">
        <p14:creationId xmlns:p14="http://schemas.microsoft.com/office/powerpoint/2010/main" val="198981614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677742" y="1362919"/>
            <a:ext cx="3932237" cy="3811588"/>
          </a:xfrm>
        </p:spPr>
        <p:txBody>
          <a:bodyPr/>
          <a:lstStyle/>
          <a:p>
            <a:pPr marL="323850" marR="0" indent="-285750">
              <a:lnSpc>
                <a:spcPct val="115000"/>
              </a:lnSpc>
              <a:spcBef>
                <a:spcPts val="0"/>
              </a:spcBef>
              <a:spcAft>
                <a:spcPts val="1000"/>
              </a:spcAft>
              <a:buFont typeface="Arial" panose="020B0604020202020204" pitchFamily="34" charset="0"/>
              <a:buChar char="•"/>
            </a:pP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We </a:t>
            </a:r>
            <a:r>
              <a:rPr lang="en-US" sz="2000" dirty="0">
                <a:latin typeface="Arial Narrow" panose="020B0606020202030204" pitchFamily="34" charset="0"/>
                <a:ea typeface="Arial Narrow" panose="020B0606020202030204" pitchFamily="34" charset="0"/>
                <a:cs typeface="Times New Roman" panose="02020603050405020304" pitchFamily="18" charset="0"/>
              </a:rPr>
              <a:t>are now starting the six Business Resources worksheets. Business Resources are composed of human, physical, financial and information assets. </a:t>
            </a:r>
            <a:endParaRPr lang="en-US" sz="2000" dirty="0" smtClean="0">
              <a:latin typeface="Arial Narrow" panose="020B0606020202030204" pitchFamily="34" charset="0"/>
              <a:ea typeface="Arial Narrow" panose="020B0606020202030204" pitchFamily="34" charset="0"/>
              <a:cs typeface="Times New Roman" panose="02020603050405020304" pitchFamily="18" charset="0"/>
            </a:endParaRPr>
          </a:p>
          <a:p>
            <a:pPr marL="323850" marR="0" indent="-285750">
              <a:lnSpc>
                <a:spcPct val="115000"/>
              </a:lnSpc>
              <a:spcBef>
                <a:spcPts val="0"/>
              </a:spcBef>
              <a:spcAft>
                <a:spcPts val="1000"/>
              </a:spcAft>
              <a:buFont typeface="Arial" panose="020B0604020202020204" pitchFamily="34" charset="0"/>
              <a:buChar char="•"/>
            </a:pP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You </a:t>
            </a:r>
            <a:r>
              <a:rPr lang="en-US" sz="2000" dirty="0">
                <a:latin typeface="Arial Narrow" panose="020B0606020202030204" pitchFamily="34" charset="0"/>
                <a:ea typeface="Arial Narrow" panose="020B0606020202030204" pitchFamily="34" charset="0"/>
                <a:cs typeface="Times New Roman" panose="02020603050405020304" pitchFamily="18" charset="0"/>
              </a:rPr>
              <a:t>will recognize these different assets as you complete the Step 7 – Step 12 worksheets.</a:t>
            </a:r>
          </a:p>
          <a:p>
            <a:endParaRPr lang="en-US" dirty="0"/>
          </a:p>
        </p:txBody>
      </p:sp>
      <p:sp>
        <p:nvSpPr>
          <p:cNvPr id="10" name="Title 3"/>
          <p:cNvSpPr txBox="1">
            <a:spLocks/>
          </p:cNvSpPr>
          <p:nvPr/>
        </p:nvSpPr>
        <p:spPr>
          <a:xfrm>
            <a:off x="0" y="-16627"/>
            <a:ext cx="12192000" cy="698268"/>
          </a:xfrm>
          <a:prstGeom prst="rect">
            <a:avLst/>
          </a:prstGeom>
          <a:solidFill>
            <a:srgbClr val="003366"/>
          </a:solidFill>
          <a:ln w="28575">
            <a:solidFill>
              <a:schemeClr val="bg2"/>
            </a:solidFill>
          </a:ln>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000" dirty="0" smtClean="0">
                <a:solidFill>
                  <a:schemeClr val="bg1"/>
                </a:solidFill>
                <a:latin typeface="Arial Narrow" panose="020B0606020202030204" pitchFamily="34" charset="0"/>
              </a:rPr>
              <a:t>Now, The Business Resource Worksheets</a:t>
            </a:r>
            <a:endParaRPr lang="en-US" sz="4000" dirty="0">
              <a:solidFill>
                <a:schemeClr val="bg1"/>
              </a:solidFill>
              <a:latin typeface="Arial Narrow" panose="020B0606020202030204" pitchFamily="34" charset="0"/>
            </a:endParaRPr>
          </a:p>
        </p:txBody>
      </p:sp>
      <p:sp>
        <p:nvSpPr>
          <p:cNvPr id="3" name="Rounded Rectangle 2"/>
          <p:cNvSpPr/>
          <p:nvPr/>
        </p:nvSpPr>
        <p:spPr>
          <a:xfrm>
            <a:off x="8358347" y="2293744"/>
            <a:ext cx="2858947" cy="3968160"/>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7" name="Group 6"/>
          <p:cNvGrpSpPr/>
          <p:nvPr/>
        </p:nvGrpSpPr>
        <p:grpSpPr>
          <a:xfrm>
            <a:off x="5578997" y="1362919"/>
            <a:ext cx="5512443" cy="4690390"/>
            <a:chOff x="609600" y="3657600"/>
            <a:chExt cx="5638800" cy="4775200"/>
          </a:xfrm>
          <a:solidFill>
            <a:schemeClr val="accent1">
              <a:lumMod val="50000"/>
            </a:schemeClr>
          </a:solidFill>
        </p:grpSpPr>
        <p:sp>
          <p:nvSpPr>
            <p:cNvPr id="8" name="Left-Right-Up Arrow 7"/>
            <p:cNvSpPr/>
            <p:nvPr/>
          </p:nvSpPr>
          <p:spPr>
            <a:xfrm>
              <a:off x="2590800" y="4038600"/>
              <a:ext cx="1676400" cy="1066800"/>
            </a:xfrm>
            <a:prstGeom prst="leftRightUpArrow">
              <a:avLst>
                <a:gd name="adj1" fmla="val 5357"/>
                <a:gd name="adj2" fmla="val 7143"/>
                <a:gd name="adj3" fmla="val 25000"/>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nvGrpSpPr>
            <p:cNvPr id="9" name="Group 8"/>
            <p:cNvGrpSpPr/>
            <p:nvPr/>
          </p:nvGrpSpPr>
          <p:grpSpPr>
            <a:xfrm>
              <a:off x="2057400" y="6705600"/>
              <a:ext cx="1219200" cy="736600"/>
              <a:chOff x="1981200" y="4978400"/>
              <a:chExt cx="1219200" cy="736600"/>
            </a:xfrm>
            <a:grpFill/>
          </p:grpSpPr>
          <p:sp>
            <p:nvSpPr>
              <p:cNvPr id="63" name="Round Same Side Corner Rectangle 62"/>
              <p:cNvSpPr/>
              <p:nvPr/>
            </p:nvSpPr>
            <p:spPr>
              <a:xfrm>
                <a:off x="1981200" y="4978400"/>
                <a:ext cx="1219200" cy="736600"/>
              </a:xfrm>
              <a:prstGeom prst="round2SameRect">
                <a:avLst/>
              </a:prstGeom>
              <a:solidFill>
                <a:srgbClr val="FFC000"/>
              </a:solid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chemeClr val="tx1"/>
                  </a:solidFill>
                </a:endParaRPr>
              </a:p>
            </p:txBody>
          </p:sp>
          <p:sp>
            <p:nvSpPr>
              <p:cNvPr id="64" name="TextBox 18"/>
              <p:cNvSpPr txBox="1"/>
              <p:nvPr/>
            </p:nvSpPr>
            <p:spPr>
              <a:xfrm>
                <a:off x="1981200" y="5130800"/>
                <a:ext cx="1219200" cy="307777"/>
              </a:xfrm>
              <a:prstGeom prst="rect">
                <a:avLst/>
              </a:prstGeom>
              <a:solidFill>
                <a:srgbClr val="FFC000"/>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r>
                  <a:rPr lang="en-US" sz="1400" b="1" dirty="0" smtClean="0">
                    <a:latin typeface="Arial Narrow" pitchFamily="34" charset="0"/>
                  </a:rPr>
                  <a:t>Differentiation</a:t>
                </a:r>
                <a:endParaRPr lang="en-US" sz="1400" b="1" dirty="0">
                  <a:latin typeface="Arial Narrow" pitchFamily="34" charset="0"/>
                </a:endParaRPr>
              </a:p>
            </p:txBody>
          </p:sp>
        </p:grpSp>
        <p:grpSp>
          <p:nvGrpSpPr>
            <p:cNvPr id="11" name="Group 10"/>
            <p:cNvGrpSpPr/>
            <p:nvPr/>
          </p:nvGrpSpPr>
          <p:grpSpPr>
            <a:xfrm>
              <a:off x="2057400" y="7696200"/>
              <a:ext cx="1219200" cy="736600"/>
              <a:chOff x="1981200" y="5054600"/>
              <a:chExt cx="1219200" cy="736600"/>
            </a:xfrm>
            <a:grpFill/>
          </p:grpSpPr>
          <p:sp>
            <p:nvSpPr>
              <p:cNvPr id="61" name="Round Same Side Corner Rectangle 60"/>
              <p:cNvSpPr/>
              <p:nvPr/>
            </p:nvSpPr>
            <p:spPr>
              <a:xfrm>
                <a:off x="1981200" y="5054600"/>
                <a:ext cx="1219200" cy="736600"/>
              </a:xfrm>
              <a:prstGeom prst="round2SameRect">
                <a:avLst/>
              </a:prstGeom>
              <a:grp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2" name="TextBox 29"/>
              <p:cNvSpPr txBox="1"/>
              <p:nvPr/>
            </p:nvSpPr>
            <p:spPr>
              <a:xfrm>
                <a:off x="1981200" y="5207000"/>
                <a:ext cx="1219200" cy="307777"/>
              </a:xfrm>
              <a:prstGeom prst="rect">
                <a:avLst/>
              </a:prstGeom>
              <a:grp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chemeClr val="bg1"/>
                    </a:solidFill>
                    <a:latin typeface="Arial Narrow" pitchFamily="34" charset="0"/>
                  </a:rPr>
                  <a:t>Sales</a:t>
                </a:r>
                <a:endParaRPr lang="en-US" sz="1400" b="1" dirty="0">
                  <a:solidFill>
                    <a:schemeClr val="bg1"/>
                  </a:solidFill>
                  <a:latin typeface="Arial Narrow" pitchFamily="34" charset="0"/>
                </a:endParaRPr>
              </a:p>
            </p:txBody>
          </p:sp>
        </p:grpSp>
        <p:grpSp>
          <p:nvGrpSpPr>
            <p:cNvPr id="12" name="Group 11"/>
            <p:cNvGrpSpPr/>
            <p:nvPr/>
          </p:nvGrpSpPr>
          <p:grpSpPr>
            <a:xfrm>
              <a:off x="609600" y="7696200"/>
              <a:ext cx="1219200" cy="736600"/>
              <a:chOff x="1981200" y="5054600"/>
              <a:chExt cx="1219200" cy="736600"/>
            </a:xfrm>
            <a:grpFill/>
          </p:grpSpPr>
          <p:sp>
            <p:nvSpPr>
              <p:cNvPr id="59" name="Round Same Side Corner Rectangle 58"/>
              <p:cNvSpPr/>
              <p:nvPr/>
            </p:nvSpPr>
            <p:spPr>
              <a:xfrm>
                <a:off x="1981200" y="5054600"/>
                <a:ext cx="1219200" cy="736600"/>
              </a:xfrm>
              <a:prstGeom prst="round2SameRect">
                <a:avLst/>
              </a:prstGeom>
              <a:grp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60" name="TextBox 32"/>
              <p:cNvSpPr txBox="1"/>
              <p:nvPr/>
            </p:nvSpPr>
            <p:spPr>
              <a:xfrm>
                <a:off x="1981200" y="5207000"/>
                <a:ext cx="1219200" cy="307777"/>
              </a:xfrm>
              <a:prstGeom prst="rect">
                <a:avLst/>
              </a:prstGeom>
              <a:grp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chemeClr val="bg1"/>
                    </a:solidFill>
                    <a:latin typeface="Arial Narrow" pitchFamily="34" charset="0"/>
                  </a:rPr>
                  <a:t>Advertising</a:t>
                </a:r>
                <a:endParaRPr lang="en-US" sz="1400" b="1" dirty="0">
                  <a:solidFill>
                    <a:schemeClr val="bg1"/>
                  </a:solidFill>
                  <a:latin typeface="Arial Narrow" pitchFamily="34" charset="0"/>
                </a:endParaRPr>
              </a:p>
            </p:txBody>
          </p:sp>
        </p:grpSp>
        <p:grpSp>
          <p:nvGrpSpPr>
            <p:cNvPr id="13" name="Group 12"/>
            <p:cNvGrpSpPr/>
            <p:nvPr/>
          </p:nvGrpSpPr>
          <p:grpSpPr>
            <a:xfrm>
              <a:off x="609600" y="6705600"/>
              <a:ext cx="1219200" cy="736600"/>
              <a:chOff x="1981200" y="4978400"/>
              <a:chExt cx="1219200" cy="736600"/>
            </a:xfrm>
            <a:grpFill/>
          </p:grpSpPr>
          <p:sp>
            <p:nvSpPr>
              <p:cNvPr id="57" name="Round Same Side Corner Rectangle 56"/>
              <p:cNvSpPr/>
              <p:nvPr/>
            </p:nvSpPr>
            <p:spPr>
              <a:xfrm>
                <a:off x="1981200" y="4978400"/>
                <a:ext cx="1219200" cy="736600"/>
              </a:xfrm>
              <a:prstGeom prst="round2SameRect">
                <a:avLst/>
              </a:prstGeom>
              <a:grp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58" name="TextBox 35"/>
              <p:cNvSpPr txBox="1"/>
              <p:nvPr/>
            </p:nvSpPr>
            <p:spPr>
              <a:xfrm>
                <a:off x="1981200" y="5130800"/>
                <a:ext cx="1219200" cy="307777"/>
              </a:xfrm>
              <a:prstGeom prst="rect">
                <a:avLst/>
              </a:prstGeom>
              <a:grp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chemeClr val="bg1"/>
                    </a:solidFill>
                    <a:latin typeface="Arial Narrow" pitchFamily="34" charset="0"/>
                  </a:rPr>
                  <a:t>Competition</a:t>
                </a:r>
                <a:endParaRPr lang="en-US" sz="1400" b="1" dirty="0">
                  <a:solidFill>
                    <a:schemeClr val="bg1"/>
                  </a:solidFill>
                  <a:latin typeface="Arial Narrow" pitchFamily="34" charset="0"/>
                </a:endParaRPr>
              </a:p>
            </p:txBody>
          </p:sp>
        </p:grpSp>
        <p:grpSp>
          <p:nvGrpSpPr>
            <p:cNvPr id="14" name="Group 13"/>
            <p:cNvGrpSpPr/>
            <p:nvPr/>
          </p:nvGrpSpPr>
          <p:grpSpPr>
            <a:xfrm>
              <a:off x="609600" y="5715000"/>
              <a:ext cx="1219200" cy="736600"/>
              <a:chOff x="1981200" y="4978400"/>
              <a:chExt cx="1219200" cy="736600"/>
            </a:xfrm>
            <a:grpFill/>
          </p:grpSpPr>
          <p:sp>
            <p:nvSpPr>
              <p:cNvPr id="55" name="Round Same Side Corner Rectangle 54"/>
              <p:cNvSpPr/>
              <p:nvPr/>
            </p:nvSpPr>
            <p:spPr>
              <a:xfrm>
                <a:off x="1981200" y="4978400"/>
                <a:ext cx="1219200" cy="736600"/>
              </a:xfrm>
              <a:prstGeom prst="round2SameRect">
                <a:avLst/>
              </a:prstGeom>
              <a:grp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56" name="TextBox 38"/>
              <p:cNvSpPr txBox="1"/>
              <p:nvPr/>
            </p:nvSpPr>
            <p:spPr>
              <a:xfrm>
                <a:off x="2044379" y="5064779"/>
                <a:ext cx="1092843" cy="523220"/>
              </a:xfrm>
              <a:prstGeom prst="rect">
                <a:avLst/>
              </a:prstGeom>
              <a:grp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chemeClr val="bg1"/>
                    </a:solidFill>
                    <a:latin typeface="Arial Narrow" pitchFamily="34" charset="0"/>
                  </a:rPr>
                  <a:t>Products &amp;</a:t>
                </a:r>
              </a:p>
              <a:p>
                <a:pPr algn="ctr"/>
                <a:r>
                  <a:rPr lang="en-US" sz="1400" b="1" dirty="0" smtClean="0">
                    <a:solidFill>
                      <a:schemeClr val="bg1"/>
                    </a:solidFill>
                    <a:latin typeface="Arial Narrow" pitchFamily="34" charset="0"/>
                  </a:rPr>
                  <a:t>Services</a:t>
                </a:r>
                <a:endParaRPr lang="en-US" sz="1400" b="1" dirty="0">
                  <a:solidFill>
                    <a:schemeClr val="bg1"/>
                  </a:solidFill>
                  <a:latin typeface="Arial Narrow" pitchFamily="34" charset="0"/>
                </a:endParaRPr>
              </a:p>
            </p:txBody>
          </p:sp>
        </p:grpSp>
        <p:grpSp>
          <p:nvGrpSpPr>
            <p:cNvPr id="15" name="Group 14"/>
            <p:cNvGrpSpPr/>
            <p:nvPr/>
          </p:nvGrpSpPr>
          <p:grpSpPr>
            <a:xfrm>
              <a:off x="2057400" y="5715000"/>
              <a:ext cx="1219200" cy="736600"/>
              <a:chOff x="1981200" y="4978400"/>
              <a:chExt cx="1219200" cy="736600"/>
            </a:xfrm>
            <a:grpFill/>
          </p:grpSpPr>
          <p:sp>
            <p:nvSpPr>
              <p:cNvPr id="53" name="Round Same Side Corner Rectangle 52"/>
              <p:cNvSpPr/>
              <p:nvPr/>
            </p:nvSpPr>
            <p:spPr>
              <a:xfrm>
                <a:off x="1981200" y="4978400"/>
                <a:ext cx="1219200" cy="736600"/>
              </a:xfrm>
              <a:prstGeom prst="round2SameRect">
                <a:avLst/>
              </a:prstGeom>
              <a:grp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54" name="TextBox 41"/>
              <p:cNvSpPr txBox="1"/>
              <p:nvPr/>
            </p:nvSpPr>
            <p:spPr>
              <a:xfrm>
                <a:off x="1981200" y="5054600"/>
                <a:ext cx="1219200" cy="523220"/>
              </a:xfrm>
              <a:prstGeom prst="rect">
                <a:avLst/>
              </a:prstGeom>
              <a:grp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chemeClr val="bg1"/>
                    </a:solidFill>
                    <a:latin typeface="Arial Narrow" pitchFamily="34" charset="0"/>
                  </a:rPr>
                  <a:t>Customer</a:t>
                </a:r>
              </a:p>
              <a:p>
                <a:pPr algn="ctr"/>
                <a:r>
                  <a:rPr lang="en-US" sz="1400" b="1" dirty="0" smtClean="0">
                    <a:solidFill>
                      <a:schemeClr val="bg1"/>
                    </a:solidFill>
                    <a:latin typeface="Arial Narrow" pitchFamily="34" charset="0"/>
                  </a:rPr>
                  <a:t>Profiles</a:t>
                </a:r>
                <a:endParaRPr lang="en-US" sz="1400" b="1" dirty="0">
                  <a:solidFill>
                    <a:schemeClr val="bg1"/>
                  </a:solidFill>
                  <a:latin typeface="Arial Narrow" pitchFamily="34" charset="0"/>
                </a:endParaRPr>
              </a:p>
            </p:txBody>
          </p:sp>
        </p:grpSp>
        <p:grpSp>
          <p:nvGrpSpPr>
            <p:cNvPr id="16" name="Group 15"/>
            <p:cNvGrpSpPr/>
            <p:nvPr/>
          </p:nvGrpSpPr>
          <p:grpSpPr>
            <a:xfrm>
              <a:off x="3581400" y="7696200"/>
              <a:ext cx="1219200" cy="736600"/>
              <a:chOff x="2057400" y="5130800"/>
              <a:chExt cx="1219200" cy="736600"/>
            </a:xfrm>
            <a:grpFill/>
          </p:grpSpPr>
          <p:sp>
            <p:nvSpPr>
              <p:cNvPr id="51" name="Round Same Side Corner Rectangle 50"/>
              <p:cNvSpPr/>
              <p:nvPr/>
            </p:nvSpPr>
            <p:spPr>
              <a:xfrm>
                <a:off x="2057400" y="5130800"/>
                <a:ext cx="1219200" cy="736600"/>
              </a:xfrm>
              <a:prstGeom prst="round2Same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ysClr val="windowText" lastClr="000000"/>
                  </a:solidFill>
                </a:endParaRPr>
              </a:p>
            </p:txBody>
          </p:sp>
          <p:sp>
            <p:nvSpPr>
              <p:cNvPr id="52" name="TextBox 26"/>
              <p:cNvSpPr txBox="1"/>
              <p:nvPr/>
            </p:nvSpPr>
            <p:spPr>
              <a:xfrm>
                <a:off x="2057400" y="5283200"/>
                <a:ext cx="1219200" cy="307777"/>
              </a:xfrm>
              <a:prstGeom prst="rect">
                <a:avLst/>
              </a:prstGeom>
              <a:noFill/>
              <a:ln w="12700">
                <a:noFill/>
                <a:prstDash val="sysDot"/>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latin typeface="Arial Narrow" pitchFamily="34" charset="0"/>
                  </a:rPr>
                  <a:t>Facilities</a:t>
                </a:r>
                <a:endParaRPr lang="en-US" sz="1400" b="1" dirty="0">
                  <a:latin typeface="Arial Narrow" pitchFamily="34" charset="0"/>
                </a:endParaRPr>
              </a:p>
            </p:txBody>
          </p:sp>
        </p:grpSp>
        <p:grpSp>
          <p:nvGrpSpPr>
            <p:cNvPr id="17" name="Group 16"/>
            <p:cNvGrpSpPr/>
            <p:nvPr/>
          </p:nvGrpSpPr>
          <p:grpSpPr>
            <a:xfrm>
              <a:off x="5029200" y="7696200"/>
              <a:ext cx="1219200" cy="736600"/>
              <a:chOff x="2057400" y="5054600"/>
              <a:chExt cx="1219200" cy="736600"/>
            </a:xfrm>
            <a:grpFill/>
          </p:grpSpPr>
          <p:sp>
            <p:nvSpPr>
              <p:cNvPr id="49" name="Round Same Side Corner Rectangle 48"/>
              <p:cNvSpPr/>
              <p:nvPr/>
            </p:nvSpPr>
            <p:spPr>
              <a:xfrm>
                <a:off x="2057400" y="5054600"/>
                <a:ext cx="1219200" cy="736600"/>
              </a:xfrm>
              <a:prstGeom prst="round2Same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50" name="TextBox 44"/>
              <p:cNvSpPr txBox="1"/>
              <p:nvPr/>
            </p:nvSpPr>
            <p:spPr>
              <a:xfrm>
                <a:off x="2057400" y="5130800"/>
                <a:ext cx="1219200"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ysClr val="windowText" lastClr="000000"/>
                    </a:solidFill>
                    <a:latin typeface="Arial Narrow" pitchFamily="34" charset="0"/>
                  </a:rPr>
                  <a:t>Balance</a:t>
                </a:r>
              </a:p>
              <a:p>
                <a:pPr algn="ctr"/>
                <a:r>
                  <a:rPr lang="en-US" sz="1400" b="1" dirty="0" smtClean="0">
                    <a:solidFill>
                      <a:sysClr val="windowText" lastClr="000000"/>
                    </a:solidFill>
                    <a:latin typeface="Arial Narrow" pitchFamily="34" charset="0"/>
                  </a:rPr>
                  <a:t>Sheet</a:t>
                </a:r>
                <a:endParaRPr lang="en-US" sz="1400" b="1" dirty="0">
                  <a:solidFill>
                    <a:sysClr val="windowText" lastClr="000000"/>
                  </a:solidFill>
                  <a:latin typeface="Arial Narrow" pitchFamily="34" charset="0"/>
                </a:endParaRPr>
              </a:p>
            </p:txBody>
          </p:sp>
        </p:grpSp>
        <p:grpSp>
          <p:nvGrpSpPr>
            <p:cNvPr id="18" name="Group 17"/>
            <p:cNvGrpSpPr/>
            <p:nvPr/>
          </p:nvGrpSpPr>
          <p:grpSpPr>
            <a:xfrm>
              <a:off x="3581400" y="6705600"/>
              <a:ext cx="1219200" cy="736600"/>
              <a:chOff x="1981200" y="5054600"/>
              <a:chExt cx="1219200" cy="736600"/>
            </a:xfrm>
            <a:grpFill/>
          </p:grpSpPr>
          <p:sp>
            <p:nvSpPr>
              <p:cNvPr id="47" name="Round Same Side Corner Rectangle 46"/>
              <p:cNvSpPr/>
              <p:nvPr/>
            </p:nvSpPr>
            <p:spPr>
              <a:xfrm>
                <a:off x="1981200" y="5054600"/>
                <a:ext cx="1219200" cy="736600"/>
              </a:xfrm>
              <a:prstGeom prst="round2Same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48" name="TextBox 47"/>
              <p:cNvSpPr txBox="1"/>
              <p:nvPr/>
            </p:nvSpPr>
            <p:spPr>
              <a:xfrm>
                <a:off x="1981200" y="5207000"/>
                <a:ext cx="1219200" cy="307777"/>
              </a:xfrm>
              <a:prstGeom prst="rect">
                <a:avLst/>
              </a:prstGeom>
              <a:noFill/>
              <a:ln>
                <a:noFill/>
              </a:ln>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ysClr val="windowText" lastClr="000000"/>
                    </a:solidFill>
                    <a:latin typeface="Arial Narrow" pitchFamily="34" charset="0"/>
                  </a:rPr>
                  <a:t>Staffing</a:t>
                </a:r>
                <a:endParaRPr lang="en-US" sz="1400" b="1" dirty="0">
                  <a:solidFill>
                    <a:sysClr val="windowText" lastClr="000000"/>
                  </a:solidFill>
                  <a:latin typeface="Arial Narrow" pitchFamily="34" charset="0"/>
                </a:endParaRPr>
              </a:p>
            </p:txBody>
          </p:sp>
        </p:grpSp>
        <p:grpSp>
          <p:nvGrpSpPr>
            <p:cNvPr id="19" name="Group 18"/>
            <p:cNvGrpSpPr/>
            <p:nvPr/>
          </p:nvGrpSpPr>
          <p:grpSpPr>
            <a:xfrm>
              <a:off x="5029200" y="6705600"/>
              <a:ext cx="1219200" cy="736600"/>
              <a:chOff x="2057400" y="5054600"/>
              <a:chExt cx="1219200" cy="736600"/>
            </a:xfrm>
            <a:grpFill/>
          </p:grpSpPr>
          <p:sp>
            <p:nvSpPr>
              <p:cNvPr id="45" name="Round Same Side Corner Rectangle 44"/>
              <p:cNvSpPr/>
              <p:nvPr/>
            </p:nvSpPr>
            <p:spPr>
              <a:xfrm>
                <a:off x="2057400" y="5054600"/>
                <a:ext cx="1219200" cy="736600"/>
              </a:xfrm>
              <a:prstGeom prst="round2Same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46" name="TextBox 50"/>
              <p:cNvSpPr txBox="1"/>
              <p:nvPr/>
            </p:nvSpPr>
            <p:spPr>
              <a:xfrm>
                <a:off x="2057400" y="5207000"/>
                <a:ext cx="1219200"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ysClr val="windowText" lastClr="000000"/>
                    </a:solidFill>
                    <a:latin typeface="Arial Narrow" pitchFamily="34" charset="0"/>
                  </a:rPr>
                  <a:t>Funding</a:t>
                </a:r>
                <a:endParaRPr lang="en-US" sz="1400" b="1" dirty="0">
                  <a:solidFill>
                    <a:sysClr val="windowText" lastClr="000000"/>
                  </a:solidFill>
                  <a:latin typeface="Arial Narrow" pitchFamily="34" charset="0"/>
                </a:endParaRPr>
              </a:p>
            </p:txBody>
          </p:sp>
        </p:grpSp>
        <p:grpSp>
          <p:nvGrpSpPr>
            <p:cNvPr id="20" name="Group 19"/>
            <p:cNvGrpSpPr/>
            <p:nvPr/>
          </p:nvGrpSpPr>
          <p:grpSpPr>
            <a:xfrm>
              <a:off x="3581400" y="5715000"/>
              <a:ext cx="1219200" cy="736600"/>
              <a:chOff x="2057400" y="5054600"/>
              <a:chExt cx="1219200" cy="736600"/>
            </a:xfrm>
            <a:grpFill/>
          </p:grpSpPr>
          <p:sp>
            <p:nvSpPr>
              <p:cNvPr id="43" name="Round Same Side Corner Rectangle 42"/>
              <p:cNvSpPr/>
              <p:nvPr/>
            </p:nvSpPr>
            <p:spPr>
              <a:xfrm>
                <a:off x="2057400" y="5054600"/>
                <a:ext cx="1219200" cy="736600"/>
              </a:xfrm>
              <a:prstGeom prst="round2Same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44" name="TextBox 53"/>
              <p:cNvSpPr txBox="1"/>
              <p:nvPr/>
            </p:nvSpPr>
            <p:spPr>
              <a:xfrm>
                <a:off x="2057400" y="5207000"/>
                <a:ext cx="1219200" cy="307777"/>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ysClr val="windowText" lastClr="000000"/>
                    </a:solidFill>
                    <a:latin typeface="Arial Narrow" pitchFamily="34" charset="0"/>
                  </a:rPr>
                  <a:t>Ownership</a:t>
                </a:r>
                <a:endParaRPr lang="en-US" sz="1400" b="1" dirty="0">
                  <a:solidFill>
                    <a:sysClr val="windowText" lastClr="000000"/>
                  </a:solidFill>
                  <a:latin typeface="Arial Narrow" pitchFamily="34" charset="0"/>
                </a:endParaRPr>
              </a:p>
            </p:txBody>
          </p:sp>
        </p:grpSp>
        <p:grpSp>
          <p:nvGrpSpPr>
            <p:cNvPr id="21" name="Group 20"/>
            <p:cNvGrpSpPr/>
            <p:nvPr/>
          </p:nvGrpSpPr>
          <p:grpSpPr>
            <a:xfrm>
              <a:off x="5029200" y="5715000"/>
              <a:ext cx="1219200" cy="736600"/>
              <a:chOff x="2057400" y="5054600"/>
              <a:chExt cx="1219200" cy="736600"/>
            </a:xfrm>
            <a:grpFill/>
          </p:grpSpPr>
          <p:sp>
            <p:nvSpPr>
              <p:cNvPr id="41" name="Round Same Side Corner Rectangle 40"/>
              <p:cNvSpPr/>
              <p:nvPr/>
            </p:nvSpPr>
            <p:spPr>
              <a:xfrm>
                <a:off x="2057400" y="5054600"/>
                <a:ext cx="1219200" cy="736600"/>
              </a:xfrm>
              <a:prstGeom prst="round2Same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42" name="TextBox 56"/>
              <p:cNvSpPr txBox="1"/>
              <p:nvPr/>
            </p:nvSpPr>
            <p:spPr>
              <a:xfrm>
                <a:off x="2057400" y="5181600"/>
                <a:ext cx="1143000"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ysClr val="windowText" lastClr="000000"/>
                    </a:solidFill>
                    <a:latin typeface="Arial Narrow" pitchFamily="34" charset="0"/>
                  </a:rPr>
                  <a:t>Financial</a:t>
                </a:r>
              </a:p>
              <a:p>
                <a:pPr algn="ctr"/>
                <a:r>
                  <a:rPr lang="en-US" sz="1400" b="1" dirty="0" smtClean="0">
                    <a:solidFill>
                      <a:sysClr val="windowText" lastClr="000000"/>
                    </a:solidFill>
                    <a:latin typeface="Arial Narrow" pitchFamily="34" charset="0"/>
                  </a:rPr>
                  <a:t>Model</a:t>
                </a:r>
                <a:endParaRPr lang="en-US" sz="1400" b="1" dirty="0">
                  <a:solidFill>
                    <a:sysClr val="windowText" lastClr="000000"/>
                  </a:solidFill>
                  <a:latin typeface="Arial Narrow" pitchFamily="34" charset="0"/>
                </a:endParaRPr>
              </a:p>
            </p:txBody>
          </p:sp>
        </p:grpSp>
        <p:grpSp>
          <p:nvGrpSpPr>
            <p:cNvPr id="23" name="Group 22"/>
            <p:cNvGrpSpPr/>
            <p:nvPr/>
          </p:nvGrpSpPr>
          <p:grpSpPr>
            <a:xfrm>
              <a:off x="1371600" y="4648200"/>
              <a:ext cx="1219200" cy="736600"/>
              <a:chOff x="1981200" y="4978400"/>
              <a:chExt cx="1219200" cy="736600"/>
            </a:xfrm>
            <a:grpFill/>
          </p:grpSpPr>
          <p:sp>
            <p:nvSpPr>
              <p:cNvPr id="39" name="Round Same Side Corner Rectangle 38"/>
              <p:cNvSpPr/>
              <p:nvPr/>
            </p:nvSpPr>
            <p:spPr>
              <a:xfrm>
                <a:off x="1981200" y="4978400"/>
                <a:ext cx="1219200" cy="736600"/>
              </a:xfrm>
              <a:prstGeom prst="round2SameRect">
                <a:avLst/>
              </a:prstGeom>
              <a:solidFill>
                <a:srgbClr val="FFC000"/>
              </a:solid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40" name="TextBox 59"/>
              <p:cNvSpPr txBox="1"/>
              <p:nvPr/>
            </p:nvSpPr>
            <p:spPr>
              <a:xfrm>
                <a:off x="1981200" y="5054600"/>
                <a:ext cx="1219200" cy="523220"/>
              </a:xfrm>
              <a:prstGeom prst="rect">
                <a:avLst/>
              </a:prstGeom>
              <a:solidFill>
                <a:srgbClr val="FFC000"/>
              </a:solid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latin typeface="Arial Narrow" pitchFamily="34" charset="0"/>
                  </a:rPr>
                  <a:t>Business</a:t>
                </a:r>
              </a:p>
              <a:p>
                <a:pPr algn="ctr"/>
                <a:r>
                  <a:rPr lang="en-US" sz="1400" b="1" dirty="0" smtClean="0">
                    <a:latin typeface="Arial Narrow" pitchFamily="34" charset="0"/>
                  </a:rPr>
                  <a:t>Idea</a:t>
                </a:r>
                <a:endParaRPr lang="en-US" sz="1400" b="1" dirty="0">
                  <a:latin typeface="Arial Narrow" pitchFamily="34" charset="0"/>
                </a:endParaRPr>
              </a:p>
            </p:txBody>
          </p:sp>
        </p:grpSp>
        <p:grpSp>
          <p:nvGrpSpPr>
            <p:cNvPr id="24" name="Group 23"/>
            <p:cNvGrpSpPr/>
            <p:nvPr/>
          </p:nvGrpSpPr>
          <p:grpSpPr>
            <a:xfrm>
              <a:off x="4267200" y="4724400"/>
              <a:ext cx="1219200" cy="736600"/>
              <a:chOff x="2209800" y="5054600"/>
              <a:chExt cx="1219200" cy="736600"/>
            </a:xfrm>
            <a:grpFill/>
          </p:grpSpPr>
          <p:sp>
            <p:nvSpPr>
              <p:cNvPr id="37" name="Round Same Side Corner Rectangle 36"/>
              <p:cNvSpPr/>
              <p:nvPr/>
            </p:nvSpPr>
            <p:spPr>
              <a:xfrm>
                <a:off x="2209800" y="5054600"/>
                <a:ext cx="1219200" cy="736600"/>
              </a:xfrm>
              <a:prstGeom prst="round2SameRect">
                <a:avLst/>
              </a:prstGeom>
              <a:noFill/>
              <a:ln w="28575">
                <a:solidFill>
                  <a:schemeClr val="tx1"/>
                </a:solidFill>
                <a:prstDash val="solid"/>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solidFill>
                    <a:sysClr val="windowText" lastClr="000000"/>
                  </a:solidFill>
                </a:endParaRPr>
              </a:p>
            </p:txBody>
          </p:sp>
          <p:sp>
            <p:nvSpPr>
              <p:cNvPr id="38" name="TextBox 62"/>
              <p:cNvSpPr txBox="1"/>
              <p:nvPr/>
            </p:nvSpPr>
            <p:spPr>
              <a:xfrm>
                <a:off x="2209800" y="5130800"/>
                <a:ext cx="1219200" cy="523220"/>
              </a:xfrm>
              <a:prstGeom prst="rect">
                <a:avLst/>
              </a:prstGeom>
              <a:no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ysClr val="windowText" lastClr="000000"/>
                    </a:solidFill>
                    <a:latin typeface="Arial Narrow" pitchFamily="34" charset="0"/>
                  </a:rPr>
                  <a:t>Business</a:t>
                </a:r>
              </a:p>
              <a:p>
                <a:pPr algn="ctr"/>
                <a:r>
                  <a:rPr lang="en-US" sz="1400" b="1" dirty="0" smtClean="0">
                    <a:solidFill>
                      <a:sysClr val="windowText" lastClr="000000"/>
                    </a:solidFill>
                    <a:latin typeface="Arial Narrow" pitchFamily="34" charset="0"/>
                  </a:rPr>
                  <a:t>Resources</a:t>
                </a:r>
                <a:endParaRPr lang="en-US" sz="1400" b="1" dirty="0">
                  <a:solidFill>
                    <a:sysClr val="windowText" lastClr="000000"/>
                  </a:solidFill>
                  <a:latin typeface="Arial Narrow" pitchFamily="34" charset="0"/>
                </a:endParaRPr>
              </a:p>
            </p:txBody>
          </p:sp>
        </p:grpSp>
        <p:grpSp>
          <p:nvGrpSpPr>
            <p:cNvPr id="25" name="Group 24"/>
            <p:cNvGrpSpPr/>
            <p:nvPr/>
          </p:nvGrpSpPr>
          <p:grpSpPr>
            <a:xfrm>
              <a:off x="2819400" y="3657600"/>
              <a:ext cx="1219200" cy="736600"/>
              <a:chOff x="1981200" y="4978400"/>
              <a:chExt cx="1219200" cy="736600"/>
            </a:xfrm>
            <a:grpFill/>
          </p:grpSpPr>
          <p:sp>
            <p:nvSpPr>
              <p:cNvPr id="35" name="Round Same Side Corner Rectangle 34"/>
              <p:cNvSpPr/>
              <p:nvPr/>
            </p:nvSpPr>
            <p:spPr>
              <a:xfrm>
                <a:off x="1981200" y="4978400"/>
                <a:ext cx="1219200" cy="736600"/>
              </a:xfrm>
              <a:prstGeom prst="round2SameRect">
                <a:avLst/>
              </a:prstGeom>
              <a:grpFill/>
              <a:ln w="3175">
                <a:prstDash val="sysDot"/>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6" name="TextBox 65"/>
              <p:cNvSpPr txBox="1"/>
              <p:nvPr/>
            </p:nvSpPr>
            <p:spPr>
              <a:xfrm>
                <a:off x="1981200" y="5054600"/>
                <a:ext cx="1219200" cy="523220"/>
              </a:xfrm>
              <a:prstGeom prst="rect">
                <a:avLst/>
              </a:prstGeom>
              <a:grpFill/>
            </p:spPr>
            <p:txBody>
              <a:bodyPr wrap="square" rtlCol="0">
                <a:spAutoFit/>
              </a:bodyPr>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algn="ctr"/>
                <a:r>
                  <a:rPr lang="en-US" sz="1400" b="1" dirty="0" smtClean="0">
                    <a:solidFill>
                      <a:schemeClr val="bg1"/>
                    </a:solidFill>
                    <a:latin typeface="Arial Narrow" pitchFamily="34" charset="0"/>
                  </a:rPr>
                  <a:t>Business</a:t>
                </a:r>
              </a:p>
              <a:p>
                <a:pPr algn="ctr"/>
                <a:r>
                  <a:rPr lang="en-US" sz="1400" b="1" dirty="0" smtClean="0">
                    <a:solidFill>
                      <a:schemeClr val="bg1"/>
                    </a:solidFill>
                    <a:latin typeface="Arial Narrow" pitchFamily="34" charset="0"/>
                  </a:rPr>
                  <a:t>Model</a:t>
                </a:r>
                <a:endParaRPr lang="en-US" sz="1400" b="1" dirty="0">
                  <a:solidFill>
                    <a:schemeClr val="bg1"/>
                  </a:solidFill>
                  <a:latin typeface="Arial Narrow" pitchFamily="34" charset="0"/>
                </a:endParaRPr>
              </a:p>
            </p:txBody>
          </p:sp>
        </p:grpSp>
        <p:sp>
          <p:nvSpPr>
            <p:cNvPr id="26" name="Pentagon 25"/>
            <p:cNvSpPr/>
            <p:nvPr/>
          </p:nvSpPr>
          <p:spPr>
            <a:xfrm rot="5400000">
              <a:off x="1790700" y="5372100"/>
              <a:ext cx="304800" cy="38100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7" name="Pentagon 26"/>
            <p:cNvSpPr/>
            <p:nvPr/>
          </p:nvSpPr>
          <p:spPr>
            <a:xfrm rot="5400000">
              <a:off x="4762500" y="5448300"/>
              <a:ext cx="304800" cy="38100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8" name="Pentagon 27"/>
            <p:cNvSpPr/>
            <p:nvPr/>
          </p:nvSpPr>
          <p:spPr>
            <a:xfrm>
              <a:off x="1828800" y="7924800"/>
              <a:ext cx="152400" cy="30480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29" name="Pentagon 28"/>
            <p:cNvSpPr/>
            <p:nvPr/>
          </p:nvSpPr>
          <p:spPr>
            <a:xfrm>
              <a:off x="1828800" y="6934200"/>
              <a:ext cx="152400" cy="30480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0" name="Pentagon 29"/>
            <p:cNvSpPr/>
            <p:nvPr/>
          </p:nvSpPr>
          <p:spPr>
            <a:xfrm>
              <a:off x="1828800" y="5943600"/>
              <a:ext cx="152400" cy="30480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1" name="Pentagon 30"/>
            <p:cNvSpPr/>
            <p:nvPr/>
          </p:nvSpPr>
          <p:spPr>
            <a:xfrm rot="5400000">
              <a:off x="4095750" y="6419850"/>
              <a:ext cx="190500" cy="30480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2" name="Pentagon 31"/>
            <p:cNvSpPr/>
            <p:nvPr/>
          </p:nvSpPr>
          <p:spPr>
            <a:xfrm rot="5400000">
              <a:off x="4095750" y="7410450"/>
              <a:ext cx="190500" cy="30480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3" name="Pentagon 32"/>
            <p:cNvSpPr/>
            <p:nvPr/>
          </p:nvSpPr>
          <p:spPr>
            <a:xfrm rot="5400000">
              <a:off x="5543550" y="7410450"/>
              <a:ext cx="190500" cy="30480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sp>
          <p:nvSpPr>
            <p:cNvPr id="34" name="Pentagon 33"/>
            <p:cNvSpPr/>
            <p:nvPr/>
          </p:nvSpPr>
          <p:spPr>
            <a:xfrm rot="5400000">
              <a:off x="5543550" y="6419850"/>
              <a:ext cx="190500" cy="304800"/>
            </a:xfrm>
            <a:prstGeom prst="homePlat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dirty="0"/>
            </a:p>
          </p:txBody>
        </p:sp>
      </p:grpSp>
    </p:spTree>
    <p:extLst>
      <p:ext uri="{BB962C8B-B14F-4D97-AF65-F5344CB8AC3E}">
        <p14:creationId xmlns:p14="http://schemas.microsoft.com/office/powerpoint/2010/main" val="162337324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133004"/>
            <a:ext cx="12192000" cy="698268"/>
          </a:xfrm>
          <a:prstGeom prst="rect">
            <a:avLst/>
          </a:prstGeom>
          <a:solidFill>
            <a:srgbClr val="003366"/>
          </a:solidFill>
          <a:ln w="28575">
            <a:solidFill>
              <a:schemeClr val="bg2"/>
            </a:solidFill>
          </a:ln>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000" dirty="0" smtClean="0">
                <a:solidFill>
                  <a:schemeClr val="bg1"/>
                </a:solidFill>
                <a:latin typeface="Arial Narrow" panose="020B0606020202030204" pitchFamily="34" charset="0"/>
              </a:rPr>
              <a:t>Step 7 - Ownership</a:t>
            </a:r>
            <a:endParaRPr lang="en-US" sz="4000" dirty="0">
              <a:solidFill>
                <a:schemeClr val="bg1"/>
              </a:solidFill>
              <a:latin typeface="Arial Narrow" panose="020B0606020202030204" pitchFamily="34" charset="0"/>
            </a:endParaRPr>
          </a:p>
        </p:txBody>
      </p:sp>
      <p:pic>
        <p:nvPicPr>
          <p:cNvPr id="2" name="Picture 1"/>
          <p:cNvPicPr>
            <a:picLocks noChangeAspect="1"/>
          </p:cNvPicPr>
          <p:nvPr/>
        </p:nvPicPr>
        <p:blipFill>
          <a:blip r:embed="rId2"/>
          <a:stretch>
            <a:fillRect/>
          </a:stretch>
        </p:blipFill>
        <p:spPr>
          <a:xfrm>
            <a:off x="7199453" y="747164"/>
            <a:ext cx="4697917" cy="5835536"/>
          </a:xfrm>
          <a:prstGeom prst="rect">
            <a:avLst/>
          </a:prstGeom>
        </p:spPr>
      </p:pic>
      <p:sp>
        <p:nvSpPr>
          <p:cNvPr id="3" name="Rectangle 2"/>
          <p:cNvSpPr/>
          <p:nvPr/>
        </p:nvSpPr>
        <p:spPr>
          <a:xfrm>
            <a:off x="370390" y="900073"/>
            <a:ext cx="5725610" cy="5529719"/>
          </a:xfrm>
          <a:prstGeom prst="rect">
            <a:avLst/>
          </a:prstGeom>
        </p:spPr>
        <p:txBody>
          <a:bodyPr wrap="square">
            <a:spAutoFit/>
          </a:bodyPr>
          <a:lstStyle/>
          <a:p>
            <a:pPr algn="just">
              <a:lnSpc>
                <a:spcPct val="115000"/>
              </a:lnSpc>
              <a:spcAft>
                <a:spcPts val="1000"/>
              </a:spcAft>
            </a:pPr>
            <a:r>
              <a:rPr lang="en-US" sz="2000" b="1" u="sng" dirty="0">
                <a:latin typeface="Arial Narrow" panose="020B0606020202030204" pitchFamily="34" charset="0"/>
                <a:ea typeface="Arial Narrow" panose="020B0606020202030204" pitchFamily="34" charset="0"/>
                <a:cs typeface="Times New Roman" panose="02020603050405020304" pitchFamily="18" charset="0"/>
              </a:rPr>
              <a:t>Important considerations for Ownership</a:t>
            </a:r>
            <a:endParaRPr lang="en-US" sz="2000" u="sng" dirty="0">
              <a:latin typeface="Arial Narrow" panose="020B0606020202030204" pitchFamily="34" charset="0"/>
              <a:ea typeface="Arial Narrow" panose="020B0606020202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Does the legal structure fit the organization and protect personal assets from business liabilities?</a:t>
            </a: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What is the credit rating of the owners and the business? Is there a need for a business loan?</a:t>
            </a: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How much of the owners personal assets are invested in the business? Bankers always want the owners to have substantial “skin in the game” before they consider loans.</a:t>
            </a: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Are the financial and other goals for the business reasonable?</a:t>
            </a: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Industry experience is critical for the managers of the business. Lack of industry experience has been proven to be a serious handicap, especially in startup businesses.</a:t>
            </a:r>
            <a:endParaRPr lang="en-US" sz="2000" dirty="0">
              <a:effectLst/>
              <a:latin typeface="Arial Narrow" panose="020B0606020202030204" pitchFamily="34" charset="0"/>
              <a:ea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305597605"/>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txBox="1">
            <a:spLocks/>
          </p:cNvSpPr>
          <p:nvPr/>
        </p:nvSpPr>
        <p:spPr>
          <a:xfrm>
            <a:off x="0" y="-133004"/>
            <a:ext cx="12192000" cy="698268"/>
          </a:xfrm>
          <a:prstGeom prst="rect">
            <a:avLst/>
          </a:prstGeom>
          <a:solidFill>
            <a:srgbClr val="003366"/>
          </a:solidFill>
          <a:ln w="28575">
            <a:solidFill>
              <a:schemeClr val="bg2"/>
            </a:solidFill>
          </a:ln>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000" dirty="0" smtClean="0">
                <a:solidFill>
                  <a:schemeClr val="bg1"/>
                </a:solidFill>
                <a:latin typeface="Arial Narrow" panose="020B0606020202030204" pitchFamily="34" charset="0"/>
              </a:rPr>
              <a:t>Step 8 - Staffing</a:t>
            </a:r>
            <a:endParaRPr lang="en-US" sz="4000" dirty="0">
              <a:solidFill>
                <a:schemeClr val="bg1"/>
              </a:solidFill>
              <a:latin typeface="Arial Narrow" panose="020B0606020202030204" pitchFamily="34" charset="0"/>
            </a:endParaRPr>
          </a:p>
        </p:txBody>
      </p:sp>
      <p:pic>
        <p:nvPicPr>
          <p:cNvPr id="2" name="Picture 1"/>
          <p:cNvPicPr>
            <a:picLocks noChangeAspect="1"/>
          </p:cNvPicPr>
          <p:nvPr/>
        </p:nvPicPr>
        <p:blipFill>
          <a:blip r:embed="rId2"/>
          <a:stretch>
            <a:fillRect/>
          </a:stretch>
        </p:blipFill>
        <p:spPr>
          <a:xfrm>
            <a:off x="7199452" y="733309"/>
            <a:ext cx="4685503" cy="5778819"/>
          </a:xfrm>
          <a:prstGeom prst="rect">
            <a:avLst/>
          </a:prstGeom>
        </p:spPr>
      </p:pic>
      <p:sp>
        <p:nvSpPr>
          <p:cNvPr id="3" name="Rectangle 2"/>
          <p:cNvSpPr/>
          <p:nvPr/>
        </p:nvSpPr>
        <p:spPr>
          <a:xfrm>
            <a:off x="304800" y="592517"/>
            <a:ext cx="6096000" cy="6237605"/>
          </a:xfrm>
          <a:prstGeom prst="rect">
            <a:avLst/>
          </a:prstGeom>
        </p:spPr>
        <p:txBody>
          <a:bodyPr>
            <a:spAutoFit/>
          </a:bodyPr>
          <a:lstStyle/>
          <a:p>
            <a:pPr algn="just">
              <a:lnSpc>
                <a:spcPct val="115000"/>
              </a:lnSpc>
              <a:spcAft>
                <a:spcPts val="1000"/>
              </a:spcAft>
            </a:pPr>
            <a:r>
              <a:rPr lang="en-US" sz="2000" b="1" u="sng" dirty="0">
                <a:latin typeface="Arial Narrow" panose="020B0606020202030204" pitchFamily="34" charset="0"/>
                <a:ea typeface="Arial Narrow" panose="020B0606020202030204" pitchFamily="34" charset="0"/>
                <a:cs typeface="Times New Roman" panose="02020603050405020304" pitchFamily="18" charset="0"/>
              </a:rPr>
              <a:t>Important considerations for Staffing</a:t>
            </a:r>
            <a:endParaRPr lang="en-US" sz="2000" u="sng" dirty="0">
              <a:latin typeface="Arial Narrow" panose="020B0606020202030204" pitchFamily="34" charset="0"/>
              <a:ea typeface="Arial Narrow" panose="020B0606020202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The Staffing worksheet is only important if there are employees or expectations of employees during the planning period.</a:t>
            </a:r>
          </a:p>
          <a:p>
            <a:pPr marL="342900" marR="0" lvl="0" indent="-342900">
              <a:lnSpc>
                <a:spcPct val="115000"/>
              </a:lnSpc>
              <a:spcBef>
                <a:spcPts val="0"/>
              </a:spcBef>
              <a:spcAft>
                <a:spcPts val="0"/>
              </a:spcAft>
              <a:buFont typeface="Arial" panose="020B0604020202020204" pitchFamily="34" charset="0"/>
              <a:buChar char="•"/>
            </a:pP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If </a:t>
            </a:r>
            <a:r>
              <a:rPr lang="en-US" sz="2000" dirty="0">
                <a:latin typeface="Arial Narrow" panose="020B0606020202030204" pitchFamily="34" charset="0"/>
                <a:ea typeface="Arial Narrow" panose="020B0606020202030204" pitchFamily="34" charset="0"/>
                <a:cs typeface="Times New Roman" panose="02020603050405020304" pitchFamily="18" charset="0"/>
              </a:rPr>
              <a:t>there is only one owner, then our recommendation is to not plan a specific salary. In this type of business structure the owner “gets what’s left”. In other words, they get what the Bottom Line (Profit or Loss) is on the Financial Model. That is </a:t>
            </a:r>
            <a:r>
              <a:rPr lang="en-US" sz="2000" u="sng" dirty="0">
                <a:latin typeface="Arial Narrow" panose="020B0606020202030204" pitchFamily="34" charset="0"/>
                <a:ea typeface="Arial Narrow" panose="020B0606020202030204" pitchFamily="34" charset="0"/>
                <a:cs typeface="Times New Roman" panose="02020603050405020304" pitchFamily="18" charset="0"/>
              </a:rPr>
              <a:t>what’s left</a:t>
            </a:r>
            <a:r>
              <a:rPr lang="en-US" sz="2000" dirty="0">
                <a:latin typeface="Arial Narrow" panose="020B0606020202030204" pitchFamily="34" charset="0"/>
                <a:ea typeface="Arial Narrow" panose="020B0606020202030204" pitchFamily="34" charset="0"/>
                <a:cs typeface="Times New Roman" panose="02020603050405020304" pitchFamily="18" charset="0"/>
              </a:rPr>
              <a:t> after paying all of the expenses.</a:t>
            </a: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If you do have a staff, </a:t>
            </a:r>
            <a:r>
              <a:rPr lang="en-US" sz="2000" smtClean="0">
                <a:latin typeface="Arial Narrow" panose="020B0606020202030204" pitchFamily="34" charset="0"/>
                <a:ea typeface="Arial Narrow" panose="020B0606020202030204" pitchFamily="34" charset="0"/>
                <a:cs typeface="Times New Roman" panose="02020603050405020304" pitchFamily="18" charset="0"/>
              </a:rPr>
              <a:t>then enter </a:t>
            </a:r>
            <a:r>
              <a:rPr lang="en-US" sz="2000" dirty="0">
                <a:latin typeface="Arial Narrow" panose="020B0606020202030204" pitchFamily="34" charset="0"/>
                <a:ea typeface="Arial Narrow" panose="020B0606020202030204" pitchFamily="34" charset="0"/>
                <a:cs typeface="Times New Roman" panose="02020603050405020304" pitchFamily="18" charset="0"/>
              </a:rPr>
              <a:t>the type and number of employees, when they are needed, and the salaries, training, and education requirements are critical. These are the people that will help establish your reputation. Make sure they can represent you well.</a:t>
            </a:r>
          </a:p>
          <a:p>
            <a:pPr marL="342900" marR="0" lvl="0" indent="-342900">
              <a:lnSpc>
                <a:spcPct val="115000"/>
              </a:lnSpc>
              <a:spcBef>
                <a:spcPts val="0"/>
              </a:spcBef>
              <a:spcAft>
                <a:spcPts val="100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If you have a number of employees, it is important to have a formal Human Resources structure that ensures your business adheres to legal personnel practices.</a:t>
            </a:r>
            <a:endParaRPr lang="en-US" sz="2000" dirty="0">
              <a:effectLst/>
              <a:latin typeface="Arial Narrow" panose="020B0606020202030204" pitchFamily="34" charset="0"/>
              <a:ea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931342491"/>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3"/>
          <p:cNvSpPr txBox="1">
            <a:spLocks/>
          </p:cNvSpPr>
          <p:nvPr/>
        </p:nvSpPr>
        <p:spPr>
          <a:xfrm>
            <a:off x="0" y="-182880"/>
            <a:ext cx="12192000" cy="748145"/>
          </a:xfrm>
          <a:prstGeom prst="rect">
            <a:avLst/>
          </a:prstGeom>
          <a:solidFill>
            <a:srgbClr val="003366"/>
          </a:solidFill>
          <a:ln w="28575">
            <a:solidFill>
              <a:schemeClr val="bg2"/>
            </a:solidFill>
          </a:ln>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000" dirty="0" smtClean="0">
                <a:solidFill>
                  <a:schemeClr val="bg1"/>
                </a:solidFill>
                <a:latin typeface="Arial Narrow" panose="020B0606020202030204" pitchFamily="34" charset="0"/>
              </a:rPr>
              <a:t>Step 9 - Facilities</a:t>
            </a:r>
            <a:endParaRPr lang="en-US" sz="4000" dirty="0">
              <a:solidFill>
                <a:schemeClr val="bg1"/>
              </a:solidFill>
              <a:latin typeface="Arial Narrow" panose="020B0606020202030204" pitchFamily="34" charset="0"/>
            </a:endParaRPr>
          </a:p>
        </p:txBody>
      </p:sp>
      <p:pic>
        <p:nvPicPr>
          <p:cNvPr id="3" name="Picture 2"/>
          <p:cNvPicPr>
            <a:picLocks noChangeAspect="1"/>
          </p:cNvPicPr>
          <p:nvPr/>
        </p:nvPicPr>
        <p:blipFill>
          <a:blip r:embed="rId2"/>
          <a:stretch>
            <a:fillRect/>
          </a:stretch>
        </p:blipFill>
        <p:spPr>
          <a:xfrm>
            <a:off x="7176303" y="728573"/>
            <a:ext cx="4653023" cy="5855107"/>
          </a:xfrm>
          <a:prstGeom prst="rect">
            <a:avLst/>
          </a:prstGeom>
        </p:spPr>
      </p:pic>
      <p:sp>
        <p:nvSpPr>
          <p:cNvPr id="2" name="Rectangle 1"/>
          <p:cNvSpPr/>
          <p:nvPr/>
        </p:nvSpPr>
        <p:spPr>
          <a:xfrm>
            <a:off x="455272" y="728573"/>
            <a:ext cx="5957103" cy="5529719"/>
          </a:xfrm>
          <a:prstGeom prst="rect">
            <a:avLst/>
          </a:prstGeom>
        </p:spPr>
        <p:txBody>
          <a:bodyPr wrap="square">
            <a:spAutoFit/>
          </a:bodyPr>
          <a:lstStyle/>
          <a:p>
            <a:pPr algn="just">
              <a:lnSpc>
                <a:spcPct val="115000"/>
              </a:lnSpc>
              <a:spcAft>
                <a:spcPts val="1000"/>
              </a:spcAft>
            </a:pPr>
            <a:r>
              <a:rPr lang="en-US" sz="2000" b="1" u="sng" dirty="0">
                <a:latin typeface="Arial Narrow" panose="020B0606020202030204" pitchFamily="34" charset="0"/>
                <a:ea typeface="Arial Narrow" panose="020B0606020202030204" pitchFamily="34" charset="0"/>
                <a:cs typeface="Times New Roman" panose="02020603050405020304" pitchFamily="18" charset="0"/>
              </a:rPr>
              <a:t>Important considerations for Facilities</a:t>
            </a:r>
            <a:endParaRPr lang="en-US" sz="2000" u="sng" dirty="0">
              <a:latin typeface="Arial Narrow" panose="020B0606020202030204" pitchFamily="34" charset="0"/>
              <a:ea typeface="Arial Narrow" panose="020B0606020202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The Facilities worksheet itemizes the space, vehicles and equipment required for the operation of the business. As you would expect, these requirements vary greatly by type of business.</a:t>
            </a: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The selection of the space can be the biggest commitment the business makes. Commercial space is relatively </a:t>
            </a: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expensive. </a:t>
            </a:r>
            <a:r>
              <a:rPr lang="en-US" sz="2000" dirty="0">
                <a:latin typeface="Arial Narrow" panose="020B0606020202030204" pitchFamily="34" charset="0"/>
                <a:ea typeface="Arial Narrow" panose="020B0606020202030204" pitchFamily="34" charset="0"/>
                <a:cs typeface="Times New Roman" panose="02020603050405020304" pitchFamily="18" charset="0"/>
              </a:rPr>
              <a:t>Also, a binding contract for the period of the lease is normal, so the liability may continue even if the business falters or wants to change locations.</a:t>
            </a: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Access to “walk by” traffic is essential to the success of many small businesses</a:t>
            </a: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a:t>
            </a:r>
            <a:endParaRPr lang="en-US" sz="2000" dirty="0">
              <a:latin typeface="Arial Narrow" panose="020B0606020202030204" pitchFamily="34" charset="0"/>
              <a:ea typeface="Arial Narrow" panose="020B0606020202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If considerable office or other equipment is needed, buying used equipment or leasing instead of buying can protect your capital</a:t>
            </a: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a:t>
            </a:r>
            <a:endParaRPr lang="en-US" sz="2000" dirty="0">
              <a:latin typeface="Arial Narrow" panose="020B0606020202030204" pitchFamily="34" charset="0"/>
              <a:ea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1436109818"/>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133004"/>
            <a:ext cx="12192000" cy="698268"/>
          </a:xfrm>
          <a:prstGeom prst="rect">
            <a:avLst/>
          </a:prstGeom>
          <a:solidFill>
            <a:srgbClr val="003366"/>
          </a:solidFill>
          <a:ln w="28575">
            <a:solidFill>
              <a:schemeClr val="bg2"/>
            </a:solidFill>
          </a:ln>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000" dirty="0" smtClean="0">
                <a:solidFill>
                  <a:schemeClr val="bg1"/>
                </a:solidFill>
                <a:latin typeface="Arial Narrow" panose="020B0606020202030204" pitchFamily="34" charset="0"/>
              </a:rPr>
              <a:t>Step 10 - Financial Model</a:t>
            </a:r>
            <a:endParaRPr lang="en-US" sz="4000" dirty="0">
              <a:solidFill>
                <a:schemeClr val="bg1"/>
              </a:solidFill>
              <a:latin typeface="Arial Narrow" panose="020B0606020202030204" pitchFamily="34" charset="0"/>
            </a:endParaRPr>
          </a:p>
        </p:txBody>
      </p:sp>
      <p:pic>
        <p:nvPicPr>
          <p:cNvPr id="2" name="Picture 1"/>
          <p:cNvPicPr>
            <a:picLocks noChangeAspect="1"/>
          </p:cNvPicPr>
          <p:nvPr/>
        </p:nvPicPr>
        <p:blipFill>
          <a:blip r:embed="rId2"/>
          <a:stretch>
            <a:fillRect/>
          </a:stretch>
        </p:blipFill>
        <p:spPr>
          <a:xfrm>
            <a:off x="7199453" y="748143"/>
            <a:ext cx="4662352" cy="5844119"/>
          </a:xfrm>
          <a:prstGeom prst="rect">
            <a:avLst/>
          </a:prstGeom>
        </p:spPr>
      </p:pic>
      <p:sp>
        <p:nvSpPr>
          <p:cNvPr id="3" name="Rectangle 2"/>
          <p:cNvSpPr/>
          <p:nvPr/>
        </p:nvSpPr>
        <p:spPr>
          <a:xfrm>
            <a:off x="362674" y="806063"/>
            <a:ext cx="5887656" cy="5786199"/>
          </a:xfrm>
          <a:prstGeom prst="rect">
            <a:avLst/>
          </a:prstGeom>
        </p:spPr>
        <p:txBody>
          <a:bodyPr wrap="square">
            <a:spAutoFit/>
          </a:bodyPr>
          <a:lstStyle/>
          <a:p>
            <a:pPr lvl="0" algn="just">
              <a:lnSpc>
                <a:spcPct val="115000"/>
              </a:lnSpc>
              <a:spcAft>
                <a:spcPts val="1000"/>
              </a:spcAft>
            </a:pPr>
            <a:r>
              <a:rPr lang="en-US" sz="2000" b="1" u="sng" dirty="0">
                <a:solidFill>
                  <a:prstClr val="black"/>
                </a:solidFill>
                <a:latin typeface="Arial Narrow" panose="020B0606020202030204" pitchFamily="34" charset="0"/>
                <a:ea typeface="Arial Narrow" panose="020B0606020202030204" pitchFamily="34" charset="0"/>
                <a:cs typeface="Times New Roman" panose="02020603050405020304" pitchFamily="18" charset="0"/>
              </a:rPr>
              <a:t>Important considerations </a:t>
            </a:r>
            <a:r>
              <a:rPr lang="en-US" sz="2000" b="1" u="sng" dirty="0" smtClean="0">
                <a:solidFill>
                  <a:prstClr val="black"/>
                </a:solidFill>
                <a:latin typeface="Arial Narrow" panose="020B0606020202030204" pitchFamily="34" charset="0"/>
                <a:ea typeface="Arial Narrow" panose="020B0606020202030204" pitchFamily="34" charset="0"/>
                <a:cs typeface="Times New Roman" panose="02020603050405020304" pitchFamily="18" charset="0"/>
              </a:rPr>
              <a:t>for Financial Model</a:t>
            </a:r>
            <a:endParaRPr lang="en-US" sz="2000" u="sng" dirty="0">
              <a:solidFill>
                <a:prstClr val="black"/>
              </a:solidFill>
              <a:latin typeface="Arial Narrow" panose="020B0606020202030204" pitchFamily="34" charset="0"/>
              <a:ea typeface="Arial Narrow" panose="020B0606020202030204" pitchFamily="34" charset="0"/>
              <a:cs typeface="Times New Roman" panose="02020603050405020304" pitchFamily="18" charset="0"/>
            </a:endParaRPr>
          </a:p>
          <a:p>
            <a:pPr marL="381000" marR="0" indent="-342900">
              <a:lnSpc>
                <a:spcPct val="115000"/>
              </a:lnSpc>
              <a:spcBef>
                <a:spcPts val="0"/>
              </a:spcBef>
              <a:spcAft>
                <a:spcPts val="1000"/>
              </a:spcAft>
              <a:buFont typeface="Arial" panose="020B0604020202020204" pitchFamily="34" charset="0"/>
              <a:buChar char="•"/>
            </a:pP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The </a:t>
            </a:r>
            <a:r>
              <a:rPr lang="en-US" sz="2000" dirty="0">
                <a:latin typeface="Arial Narrow" panose="020B0606020202030204" pitchFamily="34" charset="0"/>
                <a:ea typeface="Arial Narrow" panose="020B0606020202030204" pitchFamily="34" charset="0"/>
                <a:cs typeface="Times New Roman" panose="02020603050405020304" pitchFamily="18" charset="0"/>
              </a:rPr>
              <a:t>Financial Model is sometimes confusing for new entrepreneurs that may not be familiar with estimating sales volumes, income from sales, cost of goods, cost of sales, and making expense projections. </a:t>
            </a:r>
            <a:endParaRPr lang="en-US" sz="2000" dirty="0" smtClean="0">
              <a:latin typeface="Arial Narrow" panose="020B0606020202030204" pitchFamily="34" charset="0"/>
              <a:ea typeface="Arial Narrow" panose="020B0606020202030204" pitchFamily="34" charset="0"/>
              <a:cs typeface="Times New Roman" panose="02020603050405020304" pitchFamily="18" charset="0"/>
            </a:endParaRPr>
          </a:p>
          <a:p>
            <a:pPr marL="381000" marR="0" indent="-342900">
              <a:lnSpc>
                <a:spcPct val="115000"/>
              </a:lnSpc>
              <a:spcBef>
                <a:spcPts val="0"/>
              </a:spcBef>
              <a:spcAft>
                <a:spcPts val="1000"/>
              </a:spcAft>
              <a:buFont typeface="Arial" panose="020B0604020202020204" pitchFamily="34" charset="0"/>
              <a:buChar char="•"/>
            </a:pP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It </a:t>
            </a:r>
            <a:r>
              <a:rPr lang="en-US" sz="2000" dirty="0">
                <a:latin typeface="Arial Narrow" panose="020B0606020202030204" pitchFamily="34" charset="0"/>
                <a:ea typeface="Arial Narrow" panose="020B0606020202030204" pitchFamily="34" charset="0"/>
                <a:cs typeface="Times New Roman" panose="02020603050405020304" pitchFamily="18" charset="0"/>
              </a:rPr>
              <a:t>just requires a little time and concentration on each type of financial projection. Making projections is always fraught with the possibility of error, even for billion dollar companies so insecurity is normal. However, you must do it – there is no such thing as a business plan without financial projections. </a:t>
            </a:r>
            <a:endParaRPr lang="en-US" sz="2000" dirty="0" smtClean="0">
              <a:latin typeface="Arial Narrow" panose="020B0606020202030204" pitchFamily="34" charset="0"/>
              <a:ea typeface="Arial Narrow" panose="020B0606020202030204" pitchFamily="34" charset="0"/>
              <a:cs typeface="Times New Roman" panose="02020603050405020304" pitchFamily="18" charset="0"/>
            </a:endParaRPr>
          </a:p>
          <a:p>
            <a:pPr marL="381000" marR="0" indent="-342900">
              <a:lnSpc>
                <a:spcPct val="115000"/>
              </a:lnSpc>
              <a:spcBef>
                <a:spcPts val="0"/>
              </a:spcBef>
              <a:spcAft>
                <a:spcPts val="1000"/>
              </a:spcAft>
              <a:buFont typeface="Arial" panose="020B0604020202020204" pitchFamily="34" charset="0"/>
              <a:buChar char="•"/>
            </a:pP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Just </a:t>
            </a:r>
            <a:r>
              <a:rPr lang="en-US" sz="2000" dirty="0">
                <a:latin typeface="Arial Narrow" panose="020B0606020202030204" pitchFamily="34" charset="0"/>
                <a:ea typeface="Arial Narrow" panose="020B0606020202030204" pitchFamily="34" charset="0"/>
                <a:cs typeface="Times New Roman" panose="02020603050405020304" pitchFamily="18" charset="0"/>
              </a:rPr>
              <a:t>recognize that you must be realistic, and perhaps somewhat conservative in your income projections. We will discuss the following parts of the Financial Model mentioned above.</a:t>
            </a:r>
            <a:endParaRPr lang="en-US" sz="2000" dirty="0">
              <a:effectLst/>
              <a:latin typeface="Arial Narrow" panose="020B0606020202030204" pitchFamily="34" charset="0"/>
              <a:ea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7678506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0" y="-33252"/>
            <a:ext cx="12192000" cy="748147"/>
          </a:xfrm>
          <a:prstGeom prst="rect">
            <a:avLst/>
          </a:prstGeom>
          <a:solidFill>
            <a:srgbClr val="003366"/>
          </a:solidFill>
          <a:ln w="28575">
            <a:solidFill>
              <a:schemeClr val="bg2"/>
            </a:solid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dirty="0" smtClean="0">
                <a:solidFill>
                  <a:schemeClr val="bg1"/>
                </a:solidFill>
                <a:latin typeface="Arial Narrow" panose="020B0606020202030204" pitchFamily="34" charset="0"/>
              </a:rPr>
              <a:t>The Successful Business Concept</a:t>
            </a:r>
            <a:endParaRPr lang="en-US" sz="4000" dirty="0">
              <a:solidFill>
                <a:schemeClr val="bg1"/>
              </a:solidFill>
              <a:latin typeface="Arial Narrow" panose="020B0606020202030204" pitchFamily="34" charset="0"/>
            </a:endParaRPr>
          </a:p>
        </p:txBody>
      </p:sp>
      <p:pic>
        <p:nvPicPr>
          <p:cNvPr id="5" name="Picture 4"/>
          <p:cNvPicPr>
            <a:picLocks noChangeAspect="1"/>
          </p:cNvPicPr>
          <p:nvPr/>
        </p:nvPicPr>
        <p:blipFill>
          <a:blip r:embed="rId3"/>
          <a:stretch>
            <a:fillRect/>
          </a:stretch>
        </p:blipFill>
        <p:spPr>
          <a:xfrm>
            <a:off x="6766560" y="1126375"/>
            <a:ext cx="4507646" cy="4060767"/>
          </a:xfrm>
          <a:prstGeom prst="rect">
            <a:avLst/>
          </a:prstGeom>
        </p:spPr>
      </p:pic>
      <p:sp>
        <p:nvSpPr>
          <p:cNvPr id="6" name="Rectangle 5"/>
          <p:cNvSpPr/>
          <p:nvPr/>
        </p:nvSpPr>
        <p:spPr>
          <a:xfrm>
            <a:off x="6096000" y="4998457"/>
            <a:ext cx="6096000" cy="1200329"/>
          </a:xfrm>
          <a:prstGeom prst="rect">
            <a:avLst/>
          </a:prstGeom>
        </p:spPr>
        <p:txBody>
          <a:bodyPr>
            <a:spAutoFit/>
          </a:bodyPr>
          <a:lstStyle/>
          <a:p>
            <a:pPr lvl="0" algn="ctr"/>
            <a:r>
              <a:rPr lang="en-US" sz="2400" b="1" dirty="0">
                <a:solidFill>
                  <a:prstClr val="black"/>
                </a:solidFill>
                <a:latin typeface="Arial Narrow" panose="020B0606020202030204" pitchFamily="34" charset="0"/>
                <a:ea typeface="Verdana" pitchFamily="34" charset="0"/>
                <a:cs typeface="Verdana" pitchFamily="34" charset="0"/>
              </a:rPr>
              <a:t>Every successful business consists</a:t>
            </a:r>
          </a:p>
          <a:p>
            <a:pPr lvl="0" algn="ctr"/>
            <a:r>
              <a:rPr lang="en-US" sz="2400" b="1" dirty="0">
                <a:solidFill>
                  <a:prstClr val="black"/>
                </a:solidFill>
                <a:latin typeface="Arial Narrow" panose="020B0606020202030204" pitchFamily="34" charset="0"/>
                <a:ea typeface="Verdana" pitchFamily="34" charset="0"/>
                <a:cs typeface="Verdana" pitchFamily="34" charset="0"/>
              </a:rPr>
              <a:t>of a Good Idea and Good Resources!</a:t>
            </a:r>
          </a:p>
          <a:p>
            <a:pPr lvl="0" algn="ctr"/>
            <a:r>
              <a:rPr lang="en-US" sz="2400" b="1" dirty="0">
                <a:solidFill>
                  <a:srgbClr val="FF0000"/>
                </a:solidFill>
                <a:latin typeface="Arial Narrow" panose="020B0606020202030204" pitchFamily="34" charset="0"/>
                <a:ea typeface="Verdana" pitchFamily="34" charset="0"/>
                <a:cs typeface="Verdana" pitchFamily="34" charset="0"/>
              </a:rPr>
              <a:t>(in comparison to the competition)</a:t>
            </a:r>
          </a:p>
        </p:txBody>
      </p:sp>
      <p:sp>
        <p:nvSpPr>
          <p:cNvPr id="8" name="Text Placeholder 8"/>
          <p:cNvSpPr txBox="1">
            <a:spLocks/>
          </p:cNvSpPr>
          <p:nvPr/>
        </p:nvSpPr>
        <p:spPr>
          <a:xfrm>
            <a:off x="730678" y="1470680"/>
            <a:ext cx="4790047" cy="5098023"/>
          </a:xfrm>
          <a:prstGeom prst="rect">
            <a:avLst/>
          </a:prstGeom>
        </p:spPr>
        <p:txBody>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ctr">
              <a:lnSpc>
                <a:spcPct val="100000"/>
              </a:lnSpc>
              <a:spcBef>
                <a:spcPts val="0"/>
              </a:spcBef>
              <a:buNone/>
            </a:pPr>
            <a:r>
              <a:rPr lang="en-US" b="1" u="sng" dirty="0" smtClean="0">
                <a:solidFill>
                  <a:prstClr val="black"/>
                </a:solidFill>
                <a:latin typeface="Arial Narrow" pitchFamily="34" charset="0"/>
              </a:rPr>
              <a:t>Concept Definition:</a:t>
            </a:r>
          </a:p>
          <a:p>
            <a:pPr algn="ctr">
              <a:lnSpc>
                <a:spcPct val="100000"/>
              </a:lnSpc>
              <a:spcBef>
                <a:spcPts val="0"/>
              </a:spcBef>
            </a:pPr>
            <a:endParaRPr lang="en-US" b="1" u="sng" dirty="0" smtClean="0">
              <a:solidFill>
                <a:prstClr val="black"/>
              </a:solidFill>
              <a:latin typeface="Arial Narrow" pitchFamily="34" charset="0"/>
            </a:endParaRPr>
          </a:p>
          <a:p>
            <a:pPr marL="342900" indent="-342900">
              <a:lnSpc>
                <a:spcPct val="100000"/>
              </a:lnSpc>
              <a:spcBef>
                <a:spcPts val="0"/>
              </a:spcBef>
            </a:pPr>
            <a:r>
              <a:rPr lang="en-US" sz="2000" dirty="0" smtClean="0">
                <a:solidFill>
                  <a:prstClr val="black"/>
                </a:solidFill>
                <a:latin typeface="Arial Narrow" pitchFamily="34" charset="0"/>
              </a:rPr>
              <a:t>Every successful business consists of a Good Idea and Good Resources!</a:t>
            </a:r>
          </a:p>
          <a:p>
            <a:pPr marL="342900" indent="-342900">
              <a:lnSpc>
                <a:spcPct val="100000"/>
              </a:lnSpc>
              <a:spcBef>
                <a:spcPts val="0"/>
              </a:spcBef>
            </a:pPr>
            <a:r>
              <a:rPr lang="en-US" sz="2000" dirty="0" smtClean="0">
                <a:solidFill>
                  <a:prstClr val="black"/>
                </a:solidFill>
                <a:latin typeface="Arial Narrow" pitchFamily="34" charset="0"/>
              </a:rPr>
              <a:t>A Good Idea cannot compensate for  Poor Resources and Good Resources cannot compensate for a Poor Idea.</a:t>
            </a:r>
          </a:p>
          <a:p>
            <a:pPr marL="342900" indent="-342900">
              <a:lnSpc>
                <a:spcPct val="100000"/>
              </a:lnSpc>
              <a:spcBef>
                <a:spcPts val="0"/>
              </a:spcBef>
            </a:pPr>
            <a:r>
              <a:rPr lang="en-US" sz="2000" dirty="0" smtClean="0">
                <a:solidFill>
                  <a:prstClr val="black"/>
                </a:solidFill>
                <a:latin typeface="Arial Narrow" pitchFamily="34" charset="0"/>
              </a:rPr>
              <a:t>Both are required for success!</a:t>
            </a:r>
          </a:p>
          <a:p>
            <a:pPr marL="0" indent="0">
              <a:lnSpc>
                <a:spcPct val="100000"/>
              </a:lnSpc>
              <a:spcBef>
                <a:spcPts val="0"/>
              </a:spcBef>
              <a:buNone/>
            </a:pPr>
            <a:endParaRPr lang="en-US" sz="2000" dirty="0" smtClean="0">
              <a:solidFill>
                <a:prstClr val="black"/>
              </a:solidFill>
              <a:latin typeface="Arial Narrow" pitchFamily="34" charset="0"/>
            </a:endParaRPr>
          </a:p>
          <a:p>
            <a:pPr marL="342900" indent="-342900">
              <a:lnSpc>
                <a:spcPct val="100000"/>
              </a:lnSpc>
              <a:spcBef>
                <a:spcPts val="0"/>
              </a:spcBef>
            </a:pPr>
            <a:r>
              <a:rPr lang="en-US" sz="2000" dirty="0" smtClean="0">
                <a:solidFill>
                  <a:prstClr val="black"/>
                </a:solidFill>
                <a:latin typeface="Arial Narrow" pitchFamily="34" charset="0"/>
              </a:rPr>
              <a:t>The first requirement for every business is to</a:t>
            </a:r>
          </a:p>
          <a:p>
            <a:pPr marL="0" indent="0" algn="ctr">
              <a:lnSpc>
                <a:spcPct val="100000"/>
              </a:lnSpc>
              <a:spcBef>
                <a:spcPts val="0"/>
              </a:spcBef>
              <a:buNone/>
            </a:pPr>
            <a:r>
              <a:rPr lang="en-US" sz="3200" b="1" dirty="0" smtClean="0">
                <a:solidFill>
                  <a:prstClr val="black"/>
                </a:solidFill>
                <a:latin typeface="Arial Narrow" pitchFamily="34" charset="0"/>
              </a:rPr>
              <a:t>Be Competitive!</a:t>
            </a:r>
          </a:p>
          <a:p>
            <a:pPr algn="ctr">
              <a:lnSpc>
                <a:spcPct val="100000"/>
              </a:lnSpc>
              <a:spcBef>
                <a:spcPts val="0"/>
              </a:spcBef>
            </a:pPr>
            <a:endParaRPr lang="en-US" sz="2000" b="1" dirty="0" smtClean="0">
              <a:solidFill>
                <a:prstClr val="black"/>
              </a:solidFill>
              <a:latin typeface="Arial Narrow" pitchFamily="34" charset="0"/>
            </a:endParaRPr>
          </a:p>
          <a:p>
            <a:pPr>
              <a:lnSpc>
                <a:spcPct val="100000"/>
              </a:lnSpc>
              <a:spcBef>
                <a:spcPts val="0"/>
              </a:spcBef>
            </a:pPr>
            <a:endParaRPr lang="en-US" sz="2000" b="1" dirty="0" smtClean="0">
              <a:solidFill>
                <a:prstClr val="black"/>
              </a:solidFill>
              <a:latin typeface="Arial Narrow" pitchFamily="34" charset="0"/>
            </a:endParaRPr>
          </a:p>
          <a:p>
            <a:endParaRPr lang="en-US" dirty="0"/>
          </a:p>
        </p:txBody>
      </p:sp>
    </p:spTree>
    <p:extLst>
      <p:ext uri="{BB962C8B-B14F-4D97-AF65-F5344CB8AC3E}">
        <p14:creationId xmlns:p14="http://schemas.microsoft.com/office/powerpoint/2010/main" val="156926353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133004"/>
            <a:ext cx="12192000" cy="698268"/>
          </a:xfrm>
          <a:prstGeom prst="rect">
            <a:avLst/>
          </a:prstGeom>
          <a:solidFill>
            <a:srgbClr val="003366"/>
          </a:solidFill>
          <a:ln w="28575">
            <a:solidFill>
              <a:schemeClr val="bg2"/>
            </a:solidFill>
          </a:ln>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000" dirty="0" smtClean="0">
                <a:solidFill>
                  <a:schemeClr val="bg1"/>
                </a:solidFill>
                <a:latin typeface="Arial Narrow" panose="020B0606020202030204" pitchFamily="34" charset="0"/>
              </a:rPr>
              <a:t>Step 11 - Funding</a:t>
            </a:r>
            <a:endParaRPr lang="en-US" sz="4000" dirty="0">
              <a:solidFill>
                <a:schemeClr val="bg1"/>
              </a:solidFill>
              <a:latin typeface="Arial Narrow" panose="020B0606020202030204" pitchFamily="34" charset="0"/>
            </a:endParaRPr>
          </a:p>
        </p:txBody>
      </p:sp>
      <p:pic>
        <p:nvPicPr>
          <p:cNvPr id="2" name="Picture 1"/>
          <p:cNvPicPr>
            <a:picLocks noChangeAspect="1"/>
          </p:cNvPicPr>
          <p:nvPr/>
        </p:nvPicPr>
        <p:blipFill>
          <a:blip r:embed="rId2"/>
          <a:stretch>
            <a:fillRect/>
          </a:stretch>
        </p:blipFill>
        <p:spPr>
          <a:xfrm>
            <a:off x="7199453" y="754984"/>
            <a:ext cx="4665114" cy="5895197"/>
          </a:xfrm>
          <a:prstGeom prst="rect">
            <a:avLst/>
          </a:prstGeom>
        </p:spPr>
      </p:pic>
      <p:sp>
        <p:nvSpPr>
          <p:cNvPr id="3" name="Rectangle 2"/>
          <p:cNvSpPr/>
          <p:nvPr/>
        </p:nvSpPr>
        <p:spPr>
          <a:xfrm>
            <a:off x="281651" y="638279"/>
            <a:ext cx="6096000" cy="6011902"/>
          </a:xfrm>
          <a:prstGeom prst="rect">
            <a:avLst/>
          </a:prstGeom>
        </p:spPr>
        <p:txBody>
          <a:bodyPr>
            <a:spAutoFit/>
          </a:bodyPr>
          <a:lstStyle/>
          <a:p>
            <a:pPr algn="just">
              <a:lnSpc>
                <a:spcPct val="115000"/>
              </a:lnSpc>
              <a:spcAft>
                <a:spcPts val="1000"/>
              </a:spcAft>
            </a:pPr>
            <a:r>
              <a:rPr lang="en-US" sz="2000" b="1" u="sng" dirty="0">
                <a:latin typeface="Arial Narrow" panose="020B0606020202030204" pitchFamily="34" charset="0"/>
                <a:ea typeface="Arial Narrow" panose="020B0606020202030204" pitchFamily="34" charset="0"/>
                <a:cs typeface="Times New Roman" panose="02020603050405020304" pitchFamily="18" charset="0"/>
              </a:rPr>
              <a:t>Important considerations for Funding</a:t>
            </a:r>
            <a:endParaRPr lang="en-US" sz="2000" u="sng" dirty="0">
              <a:latin typeface="Arial Narrow" panose="020B0606020202030204" pitchFamily="34" charset="0"/>
              <a:ea typeface="Arial Narrow" panose="020B0606020202030204" pitchFamily="34" charset="0"/>
              <a:cs typeface="Times New Roman" panose="02020603050405020304" pitchFamily="18" charset="0"/>
            </a:endParaRPr>
          </a:p>
          <a:p>
            <a:pPr marL="381000" marR="0" indent="-342900">
              <a:lnSpc>
                <a:spcPct val="115000"/>
              </a:lnSpc>
              <a:spcBef>
                <a:spcPts val="0"/>
              </a:spcBef>
              <a:spcAft>
                <a:spcPts val="100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The Funding worksheet divides the funding requirements (money) into three categories; startup expenses, operating capital and contingency funds. </a:t>
            </a: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Startup Expenses are any expenses occurring before you open for business. They typically must be paid for before there is any business income, so you are investing before you have any assurances of income. </a:t>
            </a:r>
          </a:p>
          <a:p>
            <a:pPr marL="342900" marR="0" lvl="0" indent="-342900">
              <a:lnSpc>
                <a:spcPct val="115000"/>
              </a:lnSpc>
              <a:spcBef>
                <a:spcPts val="0"/>
              </a:spcBef>
              <a:spcAft>
                <a:spcPts val="0"/>
              </a:spcAft>
              <a:buFont typeface="Arial" panose="020B0604020202020204" pitchFamily="34" charset="0"/>
              <a:buChar char="•"/>
            </a:pP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Operating Capital </a:t>
            </a:r>
            <a:r>
              <a:rPr lang="en-US" sz="2000" dirty="0">
                <a:latin typeface="Arial Narrow" panose="020B0606020202030204" pitchFamily="34" charset="0"/>
                <a:ea typeface="Arial Narrow" panose="020B0606020202030204" pitchFamily="34" charset="0"/>
                <a:cs typeface="Times New Roman" panose="02020603050405020304" pitchFamily="18" charset="0"/>
              </a:rPr>
              <a:t>is the amount of money required to cover expenses during the normal ups and downs of the yearly business cycle. </a:t>
            </a: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There </a:t>
            </a:r>
            <a:r>
              <a:rPr lang="en-US" sz="2000" dirty="0">
                <a:latin typeface="Arial Narrow" panose="020B0606020202030204" pitchFamily="34" charset="0"/>
                <a:ea typeface="Arial Narrow" panose="020B0606020202030204" pitchFamily="34" charset="0"/>
                <a:cs typeface="Times New Roman" panose="02020603050405020304" pitchFamily="18" charset="0"/>
              </a:rPr>
              <a:t>may be periods of negative cash flow and you have to cover the shortfall. Your Financial Model will help determine these needs.</a:t>
            </a:r>
          </a:p>
          <a:p>
            <a:pPr marL="342900" marR="0" lvl="0" indent="-342900">
              <a:lnSpc>
                <a:spcPct val="115000"/>
              </a:lnSpc>
              <a:spcBef>
                <a:spcPts val="0"/>
              </a:spcBef>
              <a:spcAft>
                <a:spcPts val="100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Contingency </a:t>
            </a: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Funds </a:t>
            </a:r>
            <a:r>
              <a:rPr lang="en-US" sz="2000" dirty="0">
                <a:latin typeface="Arial Narrow" panose="020B0606020202030204" pitchFamily="34" charset="0"/>
                <a:ea typeface="Arial Narrow" panose="020B0606020202030204" pitchFamily="34" charset="0"/>
                <a:cs typeface="Times New Roman" panose="02020603050405020304" pitchFamily="18" charset="0"/>
              </a:rPr>
              <a:t>are needed to cover any unusual financial demands not included in the normal operating capital situations. </a:t>
            </a:r>
            <a:endParaRPr lang="en-US" sz="2000" dirty="0">
              <a:effectLst/>
              <a:latin typeface="Arial Narrow" panose="020B0606020202030204" pitchFamily="34" charset="0"/>
              <a:ea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288124422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133004"/>
            <a:ext cx="12192000" cy="698268"/>
          </a:xfrm>
          <a:prstGeom prst="rect">
            <a:avLst/>
          </a:prstGeom>
          <a:solidFill>
            <a:srgbClr val="003366"/>
          </a:solidFill>
          <a:ln w="28575">
            <a:solidFill>
              <a:schemeClr val="bg2"/>
            </a:solidFill>
          </a:ln>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000" dirty="0" smtClean="0">
                <a:solidFill>
                  <a:schemeClr val="bg1"/>
                </a:solidFill>
                <a:latin typeface="Arial Narrow" panose="020B0606020202030204" pitchFamily="34" charset="0"/>
              </a:rPr>
              <a:t>Step </a:t>
            </a:r>
            <a:r>
              <a:rPr lang="en-US" sz="4000" smtClean="0">
                <a:solidFill>
                  <a:schemeClr val="bg1"/>
                </a:solidFill>
                <a:latin typeface="Arial Narrow" panose="020B0606020202030204" pitchFamily="34" charset="0"/>
              </a:rPr>
              <a:t>12 - </a:t>
            </a:r>
            <a:r>
              <a:rPr lang="en-US" sz="4000" dirty="0" smtClean="0">
                <a:solidFill>
                  <a:schemeClr val="bg1"/>
                </a:solidFill>
                <a:latin typeface="Arial Narrow" panose="020B0606020202030204" pitchFamily="34" charset="0"/>
              </a:rPr>
              <a:t>Balance Sheet</a:t>
            </a:r>
            <a:endParaRPr lang="en-US" sz="4000" dirty="0">
              <a:solidFill>
                <a:schemeClr val="bg1"/>
              </a:solidFill>
              <a:latin typeface="Arial Narrow" panose="020B0606020202030204" pitchFamily="34" charset="0"/>
            </a:endParaRPr>
          </a:p>
        </p:txBody>
      </p:sp>
      <p:pic>
        <p:nvPicPr>
          <p:cNvPr id="2" name="Picture 1"/>
          <p:cNvPicPr>
            <a:picLocks noChangeAspect="1"/>
          </p:cNvPicPr>
          <p:nvPr/>
        </p:nvPicPr>
        <p:blipFill>
          <a:blip r:embed="rId2"/>
          <a:stretch>
            <a:fillRect/>
          </a:stretch>
        </p:blipFill>
        <p:spPr>
          <a:xfrm>
            <a:off x="7187878" y="754985"/>
            <a:ext cx="4703415" cy="5895197"/>
          </a:xfrm>
          <a:prstGeom prst="rect">
            <a:avLst/>
          </a:prstGeom>
        </p:spPr>
      </p:pic>
      <p:sp>
        <p:nvSpPr>
          <p:cNvPr id="3" name="Rectangle 2"/>
          <p:cNvSpPr/>
          <p:nvPr/>
        </p:nvSpPr>
        <p:spPr>
          <a:xfrm>
            <a:off x="351098" y="754985"/>
            <a:ext cx="5864507" cy="5529719"/>
          </a:xfrm>
          <a:prstGeom prst="rect">
            <a:avLst/>
          </a:prstGeom>
        </p:spPr>
        <p:txBody>
          <a:bodyPr wrap="square">
            <a:spAutoFit/>
          </a:bodyPr>
          <a:lstStyle/>
          <a:p>
            <a:pPr algn="just">
              <a:lnSpc>
                <a:spcPct val="115000"/>
              </a:lnSpc>
              <a:spcAft>
                <a:spcPts val="1000"/>
              </a:spcAft>
            </a:pPr>
            <a:r>
              <a:rPr lang="en-US" sz="2000" b="1" u="sng" dirty="0">
                <a:latin typeface="Arial Narrow" panose="020B0606020202030204" pitchFamily="34" charset="0"/>
                <a:ea typeface="Arial Narrow" panose="020B0606020202030204" pitchFamily="34" charset="0"/>
                <a:cs typeface="Times New Roman" panose="02020603050405020304" pitchFamily="18" charset="0"/>
              </a:rPr>
              <a:t>Important considerations for Balance Sheet</a:t>
            </a:r>
            <a:endParaRPr lang="en-US" sz="2000" u="sng" dirty="0">
              <a:latin typeface="Arial Narrow" panose="020B0606020202030204" pitchFamily="34" charset="0"/>
              <a:ea typeface="Arial Narrow" panose="020B0606020202030204" pitchFamily="34" charset="0"/>
              <a:cs typeface="Times New Roman" panose="02020603050405020304" pitchFamily="18" charset="0"/>
            </a:endParaRP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The Balance Sheet is a standard financial report. It reflects the current strength of the business by itemizing the Assets (what you own) and the Liabilities (what you owe) and the Net Worth (difference between the two).</a:t>
            </a: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One important use of the Balance Sheet is to confirm that the source of funds indicated on the Funding Worksheet do truly exist in the form of provable assets.</a:t>
            </a:r>
          </a:p>
          <a:p>
            <a:pPr marL="342900" marR="0" lvl="0" indent="-342900">
              <a:lnSpc>
                <a:spcPct val="115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The Balance Sheet is also used to confirm the assets available for collateral for a business loan.</a:t>
            </a:r>
          </a:p>
          <a:p>
            <a:pPr marL="342900" marR="0" lvl="0" indent="-342900">
              <a:lnSpc>
                <a:spcPct val="115000"/>
              </a:lnSpc>
              <a:spcBef>
                <a:spcPts val="0"/>
              </a:spcBef>
              <a:spcAft>
                <a:spcPts val="100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Inadequate funding is often a cause of business failure, particularly for startup businesses. This happens when the business doesn’t have enough operating capital to last until they become established and generate a positive cash flow.</a:t>
            </a:r>
            <a:endParaRPr lang="en-US" sz="2000" dirty="0">
              <a:effectLst/>
              <a:latin typeface="Arial Narrow" panose="020B0606020202030204" pitchFamily="34" charset="0"/>
              <a:ea typeface="Arial Narrow" panose="020B0606020202030204" pitchFamily="34" charset="0"/>
              <a:cs typeface="Times New Roman" panose="02020603050405020304" pitchFamily="18" charset="0"/>
            </a:endParaRPr>
          </a:p>
        </p:txBody>
      </p:sp>
    </p:spTree>
    <p:extLst>
      <p:ext uri="{BB962C8B-B14F-4D97-AF65-F5344CB8AC3E}">
        <p14:creationId xmlns:p14="http://schemas.microsoft.com/office/powerpoint/2010/main" val="3902553161"/>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133004"/>
            <a:ext cx="12192000" cy="698268"/>
          </a:xfrm>
          <a:prstGeom prst="rect">
            <a:avLst/>
          </a:prstGeom>
          <a:solidFill>
            <a:srgbClr val="003366"/>
          </a:solidFill>
          <a:ln w="28575">
            <a:solidFill>
              <a:schemeClr val="bg2"/>
            </a:solidFill>
          </a:ln>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000" dirty="0" smtClean="0">
                <a:solidFill>
                  <a:schemeClr val="bg1"/>
                </a:solidFill>
                <a:latin typeface="Arial Narrow" panose="020B0606020202030204" pitchFamily="34" charset="0"/>
              </a:rPr>
              <a:t>A Completed Business Model (with Issues)</a:t>
            </a:r>
            <a:endParaRPr lang="en-US" sz="4000" dirty="0">
              <a:solidFill>
                <a:schemeClr val="bg1"/>
              </a:solidFill>
              <a:latin typeface="Arial Narrow" panose="020B0606020202030204" pitchFamily="34" charset="0"/>
            </a:endParaRPr>
          </a:p>
        </p:txBody>
      </p:sp>
      <p:sp>
        <p:nvSpPr>
          <p:cNvPr id="7" name="Rectangle 6"/>
          <p:cNvSpPr/>
          <p:nvPr/>
        </p:nvSpPr>
        <p:spPr>
          <a:xfrm>
            <a:off x="6096000" y="834203"/>
            <a:ext cx="6378632" cy="461665"/>
          </a:xfrm>
          <a:prstGeom prst="rect">
            <a:avLst/>
          </a:prstGeom>
        </p:spPr>
        <p:txBody>
          <a:bodyPr wrap="square">
            <a:spAutoFit/>
          </a:bodyPr>
          <a:lstStyle/>
          <a:p>
            <a:pPr lvl="0"/>
            <a:r>
              <a:rPr lang="en-US" sz="2400" b="1" dirty="0">
                <a:solidFill>
                  <a:prstClr val="black"/>
                </a:solidFill>
                <a:latin typeface="Arial Narrow" panose="020B0606020202030204" pitchFamily="34" charset="0"/>
              </a:rPr>
              <a:t>How does Your Business Model Look Now?</a:t>
            </a:r>
          </a:p>
        </p:txBody>
      </p:sp>
      <p:sp>
        <p:nvSpPr>
          <p:cNvPr id="2" name="Rectangle 1"/>
          <p:cNvSpPr/>
          <p:nvPr/>
        </p:nvSpPr>
        <p:spPr>
          <a:xfrm>
            <a:off x="177478" y="803426"/>
            <a:ext cx="5378370" cy="5657959"/>
          </a:xfrm>
          <a:prstGeom prst="rect">
            <a:avLst/>
          </a:prstGeom>
        </p:spPr>
        <p:txBody>
          <a:bodyPr wrap="square">
            <a:spAutoFit/>
          </a:bodyPr>
          <a:lstStyle/>
          <a:p>
            <a:pPr marL="381000" marR="0" indent="-342900">
              <a:lnSpc>
                <a:spcPct val="115000"/>
              </a:lnSpc>
              <a:spcBef>
                <a:spcPts val="0"/>
              </a:spcBef>
              <a:spcAft>
                <a:spcPts val="100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If your Business Model looks something like this with either the </a:t>
            </a: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Business </a:t>
            </a:r>
            <a:r>
              <a:rPr lang="en-US" sz="2000" dirty="0">
                <a:latin typeface="Arial Narrow" panose="020B0606020202030204" pitchFamily="34" charset="0"/>
                <a:ea typeface="Arial Narrow" panose="020B0606020202030204" pitchFamily="34" charset="0"/>
                <a:cs typeface="Times New Roman" panose="02020603050405020304" pitchFamily="18" charset="0"/>
              </a:rPr>
              <a:t>Idea or the Business Resources box coded yellow, what should you do? </a:t>
            </a: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Yellow </a:t>
            </a:r>
            <a:r>
              <a:rPr lang="en-US" sz="2000" dirty="0">
                <a:latin typeface="Arial Narrow" panose="020B0606020202030204" pitchFamily="34" charset="0"/>
                <a:ea typeface="Arial Narrow" panose="020B0606020202030204" pitchFamily="34" charset="0"/>
                <a:cs typeface="Times New Roman" panose="02020603050405020304" pitchFamily="18" charset="0"/>
              </a:rPr>
              <a:t>indicates there may be serious issues that could endanger the success of the business plan. </a:t>
            </a: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Consider </a:t>
            </a:r>
            <a:r>
              <a:rPr lang="en-US" sz="2000" dirty="0">
                <a:latin typeface="Arial Narrow" panose="020B0606020202030204" pitchFamily="34" charset="0"/>
                <a:ea typeface="Arial Narrow" panose="020B0606020202030204" pitchFamily="34" charset="0"/>
                <a:cs typeface="Times New Roman" panose="02020603050405020304" pitchFamily="18" charset="0"/>
              </a:rPr>
              <a:t>the two scenarios below.</a:t>
            </a:r>
          </a:p>
          <a:p>
            <a:pPr marL="381000" marR="0" indent="-342900">
              <a:lnSpc>
                <a:spcPct val="115000"/>
              </a:lnSpc>
              <a:spcBef>
                <a:spcPts val="0"/>
              </a:spcBef>
              <a:spcAft>
                <a:spcPts val="1000"/>
              </a:spcAft>
              <a:buFont typeface="Arial" panose="020B0604020202020204" pitchFamily="34" charset="0"/>
              <a:buChar char="•"/>
            </a:pPr>
            <a:r>
              <a:rPr lang="en-US" sz="2000" u="sng" dirty="0" smtClean="0">
                <a:latin typeface="Arial Narrow" panose="020B0606020202030204" pitchFamily="34" charset="0"/>
                <a:ea typeface="Arial Narrow" panose="020B0606020202030204" pitchFamily="34" charset="0"/>
                <a:cs typeface="Times New Roman" panose="02020603050405020304" pitchFamily="18" charset="0"/>
              </a:rPr>
              <a:t>Starting </a:t>
            </a:r>
            <a:r>
              <a:rPr lang="en-US" sz="2000" u="sng" dirty="0">
                <a:latin typeface="Arial Narrow" panose="020B0606020202030204" pitchFamily="34" charset="0"/>
                <a:ea typeface="Arial Narrow" panose="020B0606020202030204" pitchFamily="34" charset="0"/>
                <a:cs typeface="Times New Roman" panose="02020603050405020304" pitchFamily="18" charset="0"/>
              </a:rPr>
              <a:t>a new business</a:t>
            </a:r>
            <a:r>
              <a:rPr lang="en-US" sz="2000" dirty="0">
                <a:latin typeface="Arial Narrow" panose="020B0606020202030204" pitchFamily="34" charset="0"/>
                <a:ea typeface="Arial Narrow" panose="020B0606020202030204" pitchFamily="34" charset="0"/>
                <a:cs typeface="Times New Roman" panose="02020603050405020304" pitchFamily="18" charset="0"/>
              </a:rPr>
              <a:t>? In this case, you have no business history to help you judge the likelihood of overcoming the problems and succeeding.  Risks of proceeding may be greater in this scenario, because your total business plan is based </a:t>
            </a: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completely upon </a:t>
            </a:r>
            <a:r>
              <a:rPr lang="en-US" sz="2000" dirty="0">
                <a:latin typeface="Arial Narrow" panose="020B0606020202030204" pitchFamily="34" charset="0"/>
                <a:ea typeface="Arial Narrow" panose="020B0606020202030204" pitchFamily="34" charset="0"/>
                <a:cs typeface="Times New Roman" panose="02020603050405020304" pitchFamily="18" charset="0"/>
              </a:rPr>
              <a:t>assumptions.</a:t>
            </a:r>
          </a:p>
          <a:p>
            <a:pPr marL="381000" marR="0" indent="-342900">
              <a:lnSpc>
                <a:spcPct val="115000"/>
              </a:lnSpc>
              <a:spcBef>
                <a:spcPts val="0"/>
              </a:spcBef>
              <a:spcAft>
                <a:spcPts val="1000"/>
              </a:spcAft>
              <a:buFont typeface="Arial" panose="020B0604020202020204" pitchFamily="34" charset="0"/>
              <a:buChar char="•"/>
            </a:pPr>
            <a:r>
              <a:rPr lang="en-US" sz="2000" u="sng" dirty="0" smtClean="0">
                <a:latin typeface="Arial Narrow" panose="020B0606020202030204" pitchFamily="34" charset="0"/>
                <a:ea typeface="Arial Narrow" panose="020B0606020202030204" pitchFamily="34" charset="0"/>
                <a:cs typeface="Times New Roman" panose="02020603050405020304" pitchFamily="18" charset="0"/>
              </a:rPr>
              <a:t>Already </a:t>
            </a:r>
            <a:r>
              <a:rPr lang="en-US" sz="2000" u="sng" dirty="0">
                <a:latin typeface="Arial Narrow" panose="020B0606020202030204" pitchFamily="34" charset="0"/>
                <a:ea typeface="Arial Narrow" panose="020B0606020202030204" pitchFamily="34" charset="0"/>
                <a:cs typeface="Times New Roman" panose="02020603050405020304" pitchFamily="18" charset="0"/>
              </a:rPr>
              <a:t>in </a:t>
            </a:r>
            <a:r>
              <a:rPr lang="en-US" sz="2000" u="sng" dirty="0" smtClean="0">
                <a:latin typeface="Arial Narrow" panose="020B0606020202030204" pitchFamily="34" charset="0"/>
                <a:ea typeface="Arial Narrow" panose="020B0606020202030204" pitchFamily="34" charset="0"/>
                <a:cs typeface="Times New Roman" panose="02020603050405020304" pitchFamily="18" charset="0"/>
              </a:rPr>
              <a:t>business?</a:t>
            </a: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 You </a:t>
            </a:r>
            <a:r>
              <a:rPr lang="en-US" sz="2000" dirty="0">
                <a:latin typeface="Arial Narrow" panose="020B0606020202030204" pitchFamily="34" charset="0"/>
                <a:ea typeface="Arial Narrow" panose="020B0606020202030204" pitchFamily="34" charset="0"/>
                <a:cs typeface="Times New Roman" panose="02020603050405020304" pitchFamily="18" charset="0"/>
              </a:rPr>
              <a:t>have more historical information and experience to help you decide about proceeding with this plan. </a:t>
            </a:r>
            <a:endParaRPr lang="en-US" sz="2000" dirty="0">
              <a:effectLst/>
              <a:latin typeface="Arial Narrow" panose="020B0606020202030204" pitchFamily="34" charset="0"/>
              <a:ea typeface="Arial Narrow" panose="020B0606020202030204" pitchFamily="34" charset="0"/>
              <a:cs typeface="Times New Roman" panose="02020603050405020304" pitchFamily="18" charset="0"/>
            </a:endParaRPr>
          </a:p>
        </p:txBody>
      </p:sp>
      <p:pic>
        <p:nvPicPr>
          <p:cNvPr id="4" name="Picture 3"/>
          <p:cNvPicPr>
            <a:picLocks noChangeAspect="1"/>
          </p:cNvPicPr>
          <p:nvPr/>
        </p:nvPicPr>
        <p:blipFill>
          <a:blip r:embed="rId2"/>
          <a:stretch>
            <a:fillRect/>
          </a:stretch>
        </p:blipFill>
        <p:spPr>
          <a:xfrm>
            <a:off x="6096000" y="1564807"/>
            <a:ext cx="5449747" cy="4329428"/>
          </a:xfrm>
          <a:prstGeom prst="rect">
            <a:avLst/>
          </a:prstGeom>
        </p:spPr>
      </p:pic>
    </p:spTree>
    <p:extLst>
      <p:ext uri="{BB962C8B-B14F-4D97-AF65-F5344CB8AC3E}">
        <p14:creationId xmlns:p14="http://schemas.microsoft.com/office/powerpoint/2010/main" val="2405764000"/>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133004"/>
            <a:ext cx="12192000" cy="698268"/>
          </a:xfrm>
          <a:prstGeom prst="rect">
            <a:avLst/>
          </a:prstGeom>
          <a:solidFill>
            <a:srgbClr val="003366"/>
          </a:solidFill>
          <a:ln w="28575">
            <a:solidFill>
              <a:schemeClr val="bg2"/>
            </a:solidFill>
          </a:ln>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000" dirty="0" smtClean="0">
                <a:solidFill>
                  <a:schemeClr val="bg1"/>
                </a:solidFill>
                <a:latin typeface="Arial Narrow" panose="020B0606020202030204" pitchFamily="34" charset="0"/>
              </a:rPr>
              <a:t>Business Plan Outline Example</a:t>
            </a:r>
            <a:endParaRPr lang="en-US" sz="4000" dirty="0">
              <a:solidFill>
                <a:schemeClr val="bg1"/>
              </a:solidFill>
              <a:latin typeface="Arial Narrow" panose="020B0606020202030204" pitchFamily="34" charset="0"/>
            </a:endParaRPr>
          </a:p>
        </p:txBody>
      </p:sp>
      <p:sp>
        <p:nvSpPr>
          <p:cNvPr id="6" name="Rectangle 5"/>
          <p:cNvSpPr/>
          <p:nvPr/>
        </p:nvSpPr>
        <p:spPr>
          <a:xfrm>
            <a:off x="2596587" y="565264"/>
            <a:ext cx="6096000" cy="7128105"/>
          </a:xfrm>
          <a:prstGeom prst="rect">
            <a:avLst/>
          </a:prstGeom>
        </p:spPr>
        <p:txBody>
          <a:bodyPr>
            <a:spAutoFit/>
          </a:bodyPr>
          <a:lstStyle/>
          <a:p>
            <a:pPr marL="342900" marR="0" lvl="0" indent="-342900" algn="just">
              <a:spcBef>
                <a:spcPts val="0"/>
              </a:spcBef>
              <a:spcAft>
                <a:spcPts val="0"/>
              </a:spcAft>
              <a:buFont typeface="+mj-lt"/>
              <a:buAutoNum type="arabicPeriod"/>
            </a:pPr>
            <a:r>
              <a:rPr lang="en-US" sz="1200" b="1" dirty="0">
                <a:latin typeface="Arial Narrow" panose="020B0606020202030204" pitchFamily="34" charset="0"/>
                <a:ea typeface="Times New Roman" panose="02020603050405020304" pitchFamily="18" charset="0"/>
              </a:rPr>
              <a:t>Executive Summary</a:t>
            </a:r>
            <a:endParaRPr lang="en-US" sz="1200" dirty="0">
              <a:latin typeface="Times New Roman" panose="02020603050405020304" pitchFamily="18" charset="0"/>
              <a:ea typeface="Times New Roman" panose="02020603050405020304" pitchFamily="18" charset="0"/>
            </a:endParaRPr>
          </a:p>
          <a:p>
            <a:pPr algn="just"/>
            <a:r>
              <a:rPr lang="en-US" sz="1200" dirty="0">
                <a:latin typeface="Arial Narrow" panose="020B060602020203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algn="just"/>
            <a:r>
              <a:rPr lang="en-US" sz="1200" dirty="0">
                <a:latin typeface="Arial Narrow" panose="020B0606020202030204" pitchFamily="34" charset="0"/>
                <a:ea typeface="Times New Roman" panose="02020603050405020304" pitchFamily="18" charset="0"/>
              </a:rPr>
              <a:t>The Executive Summary is not written until the other sections of the business plan are completed. Then extract brief, critical elements from the business plan to provide an overview of the important ideas and projections so that the reader gets a good snapshot of the business concept without reading the whole plan. No more than 1 1/2 pages at the most. You might include in abbreviated fashion data from these worksheets:</a:t>
            </a:r>
            <a:endParaRPr lang="en-US" sz="1200" dirty="0">
              <a:latin typeface="Times New Roman" panose="02020603050405020304" pitchFamily="18" charset="0"/>
              <a:ea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1200" dirty="0">
                <a:latin typeface="Arial Narrow" panose="020B0606020202030204" pitchFamily="34" charset="0"/>
                <a:ea typeface="Calibri" panose="020F0502020204030204" pitchFamily="34" charset="0"/>
                <a:cs typeface="Times New Roman" panose="02020603050405020304" pitchFamily="18" charset="0"/>
              </a:rPr>
              <a:t>Ownership – owners, goals, business history and performance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1200" dirty="0">
                <a:latin typeface="Arial Narrow" panose="020B0606020202030204" pitchFamily="34" charset="0"/>
                <a:ea typeface="Calibri" panose="020F0502020204030204" pitchFamily="34" charset="0"/>
                <a:cs typeface="Times New Roman" panose="02020603050405020304" pitchFamily="18" charset="0"/>
              </a:rPr>
              <a:t>Products /Services – primary product/service offerings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1200" dirty="0">
                <a:latin typeface="Arial Narrow" panose="020B0606020202030204" pitchFamily="34" charset="0"/>
                <a:ea typeface="Calibri" panose="020F0502020204030204" pitchFamily="34" charset="0"/>
                <a:cs typeface="Times New Roman" panose="02020603050405020304" pitchFamily="18" charset="0"/>
              </a:rPr>
              <a:t>Customer Profiles – business or consumer buying trends that support this industry segment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1200" dirty="0">
                <a:latin typeface="Arial Narrow" panose="020B0606020202030204" pitchFamily="34" charset="0"/>
                <a:ea typeface="Calibri" panose="020F0502020204030204" pitchFamily="34" charset="0"/>
                <a:cs typeface="Times New Roman" panose="02020603050405020304" pitchFamily="18" charset="0"/>
              </a:rPr>
              <a:t>Differentiation – your strengths and weaknesses compared to the competition</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1200" dirty="0">
                <a:latin typeface="Arial Narrow" panose="020B0606020202030204" pitchFamily="34" charset="0"/>
                <a:ea typeface="Calibri" panose="020F0502020204030204" pitchFamily="34" charset="0"/>
                <a:cs typeface="Times New Roman" panose="02020603050405020304" pitchFamily="18" charset="0"/>
              </a:rPr>
              <a:t>Advertising and Sales – how the synergy of these functions will generate required revenues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1200" dirty="0">
                <a:latin typeface="Arial Narrow" panose="020B0606020202030204" pitchFamily="34" charset="0"/>
                <a:ea typeface="Calibri" panose="020F0502020204030204" pitchFamily="34" charset="0"/>
                <a:cs typeface="Times New Roman" panose="02020603050405020304" pitchFamily="18" charset="0"/>
              </a:rPr>
              <a:t>Financial Model – how adequately the Bottom Line meets financial goals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1200" dirty="0">
                <a:latin typeface="Arial Narrow" panose="020B0606020202030204" pitchFamily="34" charset="0"/>
                <a:ea typeface="Calibri" panose="020F0502020204030204" pitchFamily="34" charset="0"/>
                <a:cs typeface="Times New Roman" panose="02020603050405020304" pitchFamily="18" charset="0"/>
              </a:rPr>
              <a:t>Funding and Balance Sheet – demonstrate the financial strength of the enterprise.</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algn="just"/>
            <a:r>
              <a:rPr lang="en-US" sz="1200" dirty="0">
                <a:latin typeface="Arial Narrow" panose="020B060602020203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r>
              <a:rPr lang="en-US" sz="1200" b="1" i="1" dirty="0">
                <a:latin typeface="Arial Narrow" panose="020B0606020202030204" pitchFamily="34" charset="0"/>
                <a:ea typeface="Times New Roman" panose="02020603050405020304" pitchFamily="18" charset="0"/>
              </a:rPr>
              <a:t>(Start entering your text here. Delete these instructions when you no longer need them)</a:t>
            </a:r>
            <a:endParaRPr lang="en-US" sz="1200" dirty="0">
              <a:latin typeface="Times New Roman" panose="02020603050405020304" pitchFamily="18" charset="0"/>
              <a:ea typeface="Times New Roman" panose="02020603050405020304" pitchFamily="18" charset="0"/>
            </a:endParaRPr>
          </a:p>
          <a:p>
            <a:pPr algn="just"/>
            <a:r>
              <a:rPr lang="en-US" sz="1200" dirty="0">
                <a:latin typeface="Arial Narrow" panose="020B0606020202030204" pitchFamily="34" charset="0"/>
                <a:ea typeface="Times New Roman" panose="02020603050405020304" pitchFamily="18" charset="0"/>
              </a:rPr>
              <a:t> </a:t>
            </a:r>
            <a:r>
              <a:rPr lang="en-US" sz="1200" dirty="0" smtClean="0">
                <a:latin typeface="Arial Narrow" panose="020B0606020202030204" pitchFamily="34" charset="0"/>
                <a:ea typeface="Times New Roman" panose="02020603050405020304" pitchFamily="18" charset="0"/>
              </a:rPr>
              <a:t> </a:t>
            </a:r>
            <a:endParaRPr lang="en-US" sz="1200" dirty="0" smtClean="0">
              <a:latin typeface="Times New Roman" panose="02020603050405020304" pitchFamily="18" charset="0"/>
              <a:ea typeface="Times New Roman" panose="02020603050405020304" pitchFamily="18" charset="0"/>
            </a:endParaRPr>
          </a:p>
          <a:p>
            <a:pPr marL="342900" marR="0" lvl="0" indent="-342900" algn="just">
              <a:spcBef>
                <a:spcPts val="0"/>
              </a:spcBef>
              <a:spcAft>
                <a:spcPts val="0"/>
              </a:spcAft>
              <a:buFont typeface="+mj-lt"/>
              <a:buAutoNum type="arabicPeriod"/>
            </a:pPr>
            <a:r>
              <a:rPr lang="en-US" sz="1200" b="1" dirty="0" smtClean="0">
                <a:latin typeface="Arial Narrow" panose="020B0606020202030204" pitchFamily="34" charset="0"/>
                <a:ea typeface="Times New Roman" panose="02020603050405020304" pitchFamily="18" charset="0"/>
              </a:rPr>
              <a:t>Ownership and History</a:t>
            </a:r>
            <a:endParaRPr lang="en-US" sz="1200" dirty="0" smtClean="0">
              <a:latin typeface="Times New Roman" panose="02020603050405020304" pitchFamily="18" charset="0"/>
              <a:ea typeface="Times New Roman" panose="02020603050405020304" pitchFamily="18" charset="0"/>
            </a:endParaRPr>
          </a:p>
          <a:p>
            <a:r>
              <a:rPr lang="en-US" sz="1200" dirty="0">
                <a:latin typeface="Arial Narrow" panose="020B060602020203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algn="just"/>
            <a:r>
              <a:rPr lang="en-US" sz="1200" dirty="0">
                <a:latin typeface="Arial Narrow" panose="020B0606020202030204" pitchFamily="34" charset="0"/>
                <a:ea typeface="Times New Roman" panose="02020603050405020304" pitchFamily="18" charset="0"/>
              </a:rPr>
              <a:t>A business plan should be structured to introduce the reader to the owners and the business concept in a manner to maximize understanding. That’s not too different from introducing yourself to a new client. You first introduce yourself, your business and your history to establish a foundation so the reader understands who you are and where you are coming from. That’s the idea behind placing Ownership and Business History at the beginning of the business plan. You might include some of the following data from the Ownership Worksheet:</a:t>
            </a:r>
            <a:endParaRPr lang="en-US" sz="1200" dirty="0">
              <a:latin typeface="Times New Roman" panose="02020603050405020304" pitchFamily="18" charset="0"/>
              <a:ea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1200" dirty="0">
                <a:latin typeface="Arial Narrow" panose="020B0606020202030204" pitchFamily="34" charset="0"/>
                <a:ea typeface="Calibri" panose="020F0502020204030204" pitchFamily="34" charset="0"/>
                <a:cs typeface="Times New Roman" panose="02020603050405020304" pitchFamily="18" charset="0"/>
              </a:rPr>
              <a:t>The basic nature of the business concept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1200" dirty="0">
                <a:latin typeface="Arial Narrow" panose="020B0606020202030204" pitchFamily="34" charset="0"/>
                <a:ea typeface="Calibri" panose="020F0502020204030204" pitchFamily="34" charset="0"/>
                <a:cs typeface="Times New Roman" panose="02020603050405020304" pitchFamily="18" charset="0"/>
              </a:rPr>
              <a:t>Owners, qualifications and experience as managers in this industry segment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1200" dirty="0">
                <a:latin typeface="Arial Narrow" panose="020B0606020202030204" pitchFamily="34" charset="0"/>
                <a:ea typeface="Calibri" panose="020F0502020204030204" pitchFamily="34" charset="0"/>
                <a:cs typeface="Times New Roman" panose="02020603050405020304" pitchFamily="18" charset="0"/>
              </a:rPr>
              <a:t>Unique ownership strengths that will contribute to success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1200" dirty="0">
                <a:latin typeface="Arial Narrow" panose="020B0606020202030204" pitchFamily="34" charset="0"/>
                <a:ea typeface="Calibri" panose="020F0502020204030204" pitchFamily="34" charset="0"/>
                <a:cs typeface="Times New Roman" panose="02020603050405020304" pitchFamily="18" charset="0"/>
              </a:rPr>
              <a:t>Financial goals that will be used to measure success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1200" dirty="0">
                <a:latin typeface="Arial Narrow" panose="020B0606020202030204" pitchFamily="34" charset="0"/>
                <a:ea typeface="Calibri" panose="020F0502020204030204" pitchFamily="34" charset="0"/>
                <a:cs typeface="Times New Roman" panose="02020603050405020304" pitchFamily="18" charset="0"/>
              </a:rPr>
              <a:t>Summary of previous history for an existing business</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342900" marR="0" lvl="0" indent="-342900" algn="just">
              <a:lnSpc>
                <a:spcPct val="115000"/>
              </a:lnSpc>
              <a:spcBef>
                <a:spcPts val="0"/>
              </a:spcBef>
              <a:spcAft>
                <a:spcPts val="0"/>
              </a:spcAft>
              <a:buFont typeface="Symbol" panose="05050102010706020507" pitchFamily="18" charset="2"/>
              <a:buChar char=""/>
            </a:pPr>
            <a:r>
              <a:rPr lang="en-US" sz="1200" dirty="0">
                <a:latin typeface="Arial Narrow" panose="020B0606020202030204" pitchFamily="34" charset="0"/>
                <a:ea typeface="Calibri" panose="020F0502020204030204" pitchFamily="34" charset="0"/>
                <a:cs typeface="Times New Roman" panose="02020603050405020304" pitchFamily="18" charset="0"/>
              </a:rPr>
              <a:t>Perhaps a few comments about the concept of the business model and how it was used to validate the business concept.</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228600" marR="0" algn="just">
              <a:spcBef>
                <a:spcPts val="0"/>
              </a:spcBef>
              <a:spcAft>
                <a:spcPts val="0"/>
              </a:spcAft>
            </a:pPr>
            <a:r>
              <a:rPr lang="en-US" sz="1200" dirty="0">
                <a:latin typeface="Arial Narrow" panose="020B060602020203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marL="228600" marR="0">
              <a:spcBef>
                <a:spcPts val="0"/>
              </a:spcBef>
              <a:spcAft>
                <a:spcPts val="0"/>
              </a:spcAft>
            </a:pPr>
            <a:r>
              <a:rPr lang="en-US" sz="1200" b="1" i="1" dirty="0">
                <a:latin typeface="Arial Narrow" panose="020B0606020202030204" pitchFamily="34" charset="0"/>
                <a:ea typeface="Times New Roman" panose="02020603050405020304" pitchFamily="18" charset="0"/>
              </a:rPr>
              <a:t>(Start entering your text here. Delete these instructions when you no longer need them</a:t>
            </a:r>
            <a:r>
              <a:rPr lang="en-US" sz="1200" dirty="0">
                <a:latin typeface="Arial Narrow" panose="020B0606020202030204" pitchFamily="34" charset="0"/>
                <a:ea typeface="Times New Roman" panose="02020603050405020304" pitchFamily="18" charset="0"/>
              </a:rPr>
              <a:t>)</a:t>
            </a:r>
            <a:endParaRPr lang="en-US" sz="1200" dirty="0">
              <a:latin typeface="Times New Roman" panose="02020603050405020304" pitchFamily="18" charset="0"/>
              <a:ea typeface="Times New Roman" panose="02020603050405020304" pitchFamily="18" charset="0"/>
            </a:endParaRPr>
          </a:p>
          <a:p>
            <a:pPr marL="228600" marR="0" algn="just">
              <a:spcBef>
                <a:spcPts val="0"/>
              </a:spcBef>
              <a:spcAft>
                <a:spcPts val="0"/>
              </a:spcAft>
            </a:pPr>
            <a:r>
              <a:rPr lang="en-US" sz="1200" dirty="0">
                <a:latin typeface="Arial Narrow" panose="020B0606020202030204" pitchFamily="34" charset="0"/>
                <a:ea typeface="Times New Roman" panose="02020603050405020304" pitchFamily="18" charset="0"/>
              </a:rPr>
              <a:t> </a:t>
            </a:r>
            <a:endParaRPr lang="en-US" sz="1200" dirty="0">
              <a:latin typeface="Times New Roman" panose="02020603050405020304" pitchFamily="18" charset="0"/>
              <a:ea typeface="Times New Roman" panose="02020603050405020304" pitchFamily="18" charset="0"/>
            </a:endParaRPr>
          </a:p>
          <a:p>
            <a:pPr marL="228600" marR="0" algn="just">
              <a:spcBef>
                <a:spcPts val="0"/>
              </a:spcBef>
              <a:spcAft>
                <a:spcPts val="0"/>
              </a:spcAft>
            </a:pPr>
            <a:r>
              <a:rPr lang="en-US" sz="1200" dirty="0">
                <a:latin typeface="Arial Narrow" panose="020B0606020202030204" pitchFamily="34" charset="0"/>
                <a:ea typeface="Times New Roman" panose="02020603050405020304" pitchFamily="18" charset="0"/>
              </a:rPr>
              <a:t> </a:t>
            </a:r>
            <a:endParaRPr lang="en-US" sz="12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98733095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3"/>
          <p:cNvSpPr txBox="1">
            <a:spLocks/>
          </p:cNvSpPr>
          <p:nvPr/>
        </p:nvSpPr>
        <p:spPr>
          <a:xfrm>
            <a:off x="0" y="-133004"/>
            <a:ext cx="12192000" cy="698268"/>
          </a:xfrm>
          <a:prstGeom prst="rect">
            <a:avLst/>
          </a:prstGeom>
          <a:solidFill>
            <a:srgbClr val="003366"/>
          </a:solidFill>
          <a:ln w="28575">
            <a:solidFill>
              <a:schemeClr val="bg2"/>
            </a:solidFill>
          </a:ln>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000" dirty="0" smtClean="0">
                <a:solidFill>
                  <a:schemeClr val="bg1"/>
                </a:solidFill>
                <a:latin typeface="Arial Narrow" panose="020B0606020202030204" pitchFamily="34" charset="0"/>
              </a:rPr>
              <a:t>Let SCORE Mentors help you complete your Business Plan!</a:t>
            </a:r>
            <a:endParaRPr lang="en-US" sz="4000" dirty="0">
              <a:solidFill>
                <a:schemeClr val="bg1"/>
              </a:solidFill>
              <a:latin typeface="Arial Narrow" panose="020B0606020202030204" pitchFamily="34" charset="0"/>
            </a:endParaRPr>
          </a:p>
        </p:txBody>
      </p:sp>
      <p:pic>
        <p:nvPicPr>
          <p:cNvPr id="6" name="Picture Placeholder 5"/>
          <p:cNvPicPr>
            <a:picLocks noGrp="1" noChangeAspect="1"/>
          </p:cNvPicPr>
          <p:nvPr>
            <p:ph type="pic" idx="1"/>
          </p:nvPr>
        </p:nvPicPr>
        <p:blipFill>
          <a:blip r:embed="rId2">
            <a:extLst>
              <a:ext uri="{28A0092B-C50C-407E-A947-70E740481C1C}">
                <a14:useLocalDpi xmlns:a14="http://schemas.microsoft.com/office/drawing/2010/main" val="0"/>
              </a:ext>
            </a:extLst>
          </a:blip>
          <a:srcRect l="7785" r="7785"/>
          <a:stretch>
            <a:fillRect/>
          </a:stretch>
        </p:blipFill>
        <p:spPr>
          <a:xfrm>
            <a:off x="5542003" y="941126"/>
            <a:ext cx="6172200" cy="4873625"/>
          </a:xfrm>
        </p:spPr>
      </p:pic>
      <p:sp>
        <p:nvSpPr>
          <p:cNvPr id="4" name="Text Placeholder 3"/>
          <p:cNvSpPr>
            <a:spLocks noGrp="1"/>
          </p:cNvSpPr>
          <p:nvPr>
            <p:ph type="body" sz="half" idx="2"/>
          </p:nvPr>
        </p:nvSpPr>
        <p:spPr>
          <a:xfrm>
            <a:off x="318927" y="1242068"/>
            <a:ext cx="3932237" cy="3811588"/>
          </a:xfrm>
        </p:spPr>
        <p:txBody>
          <a:bodyPr>
            <a:normAutofit lnSpcReduction="10000"/>
          </a:bodyPr>
          <a:lstStyle/>
          <a:p>
            <a:pPr marL="342900" indent="-342900">
              <a:buFont typeface="Arial" panose="020B0604020202020204" pitchFamily="34" charset="0"/>
              <a:buChar char="•"/>
            </a:pPr>
            <a:r>
              <a:rPr lang="en-US" sz="2000" dirty="0" smtClean="0">
                <a:latin typeface="Arial Narrow" panose="020B0606020202030204" pitchFamily="34" charset="0"/>
              </a:rPr>
              <a:t>We hope you have had a successful day!</a:t>
            </a:r>
          </a:p>
          <a:p>
            <a:pPr marL="342900" indent="-342900">
              <a:buFont typeface="Arial" panose="020B0604020202020204" pitchFamily="34" charset="0"/>
              <a:buChar char="•"/>
            </a:pPr>
            <a:r>
              <a:rPr lang="en-US" sz="2000" dirty="0" smtClean="0">
                <a:latin typeface="Arial Narrow" panose="020B0606020202030204" pitchFamily="34" charset="0"/>
              </a:rPr>
              <a:t>We would like to have the opportunity to continue working with you until your business plan is complete.</a:t>
            </a:r>
          </a:p>
          <a:p>
            <a:pPr marL="342900" indent="-342900">
              <a:buFont typeface="Arial" panose="020B0604020202020204" pitchFamily="34" charset="0"/>
              <a:buChar char="•"/>
            </a:pPr>
            <a:r>
              <a:rPr lang="en-US" sz="2000" dirty="0" smtClean="0">
                <a:latin typeface="Arial Narrow" panose="020B0606020202030204" pitchFamily="34" charset="0"/>
              </a:rPr>
              <a:t>We will be happy to schedule an appointment with the SCORE Mentor you choose before you leave.</a:t>
            </a:r>
          </a:p>
          <a:p>
            <a:pPr marL="342900" indent="-342900">
              <a:buFont typeface="Arial" panose="020B0604020202020204" pitchFamily="34" charset="0"/>
              <a:buChar char="•"/>
            </a:pPr>
            <a:r>
              <a:rPr lang="en-US" sz="2000" dirty="0" smtClean="0">
                <a:latin typeface="Arial Narrow" panose="020B0606020202030204" pitchFamily="34" charset="0"/>
              </a:rPr>
              <a:t>Remember, you can meet with a SCORE Mentor as many times as you like and its always FREE!</a:t>
            </a:r>
          </a:p>
          <a:p>
            <a:endParaRPr lang="en-US" sz="2000" dirty="0">
              <a:latin typeface="Arial Narrow" panose="020B0606020202030204" pitchFamily="34" charset="0"/>
            </a:endParaRPr>
          </a:p>
        </p:txBody>
      </p:sp>
    </p:spTree>
    <p:extLst>
      <p:ext uri="{BB962C8B-B14F-4D97-AF65-F5344CB8AC3E}">
        <p14:creationId xmlns:p14="http://schemas.microsoft.com/office/powerpoint/2010/main" val="383281997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0" y="-33251"/>
            <a:ext cx="12192000" cy="804216"/>
          </a:xfrm>
          <a:prstGeom prst="rect">
            <a:avLst/>
          </a:prstGeom>
          <a:solidFill>
            <a:srgbClr val="003366"/>
          </a:solidFill>
          <a:ln w="28575">
            <a:solidFill>
              <a:schemeClr val="bg2"/>
            </a:solid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dirty="0" smtClean="0">
                <a:solidFill>
                  <a:schemeClr val="bg1"/>
                </a:solidFill>
                <a:latin typeface="Arial Narrow" panose="020B0606020202030204" pitchFamily="34" charset="0"/>
              </a:rPr>
              <a:t>The Concept creates a Business Model</a:t>
            </a:r>
            <a:endParaRPr lang="en-US" sz="4000" dirty="0">
              <a:solidFill>
                <a:schemeClr val="bg1"/>
              </a:solidFill>
              <a:latin typeface="Arial Narrow" panose="020B0606020202030204" pitchFamily="34" charset="0"/>
            </a:endParaRPr>
          </a:p>
        </p:txBody>
      </p:sp>
      <p:pic>
        <p:nvPicPr>
          <p:cNvPr id="10" name="Content Placeholder 9"/>
          <p:cNvPicPr>
            <a:picLocks noGrp="1" noChangeAspect="1"/>
          </p:cNvPicPr>
          <p:nvPr>
            <p:ph idx="1"/>
          </p:nvPr>
        </p:nvPicPr>
        <p:blipFill>
          <a:blip r:embed="rId3"/>
          <a:stretch>
            <a:fillRect/>
          </a:stretch>
        </p:blipFill>
        <p:spPr>
          <a:xfrm>
            <a:off x="6096000" y="918914"/>
            <a:ext cx="5666232" cy="4802124"/>
          </a:xfrm>
          <a:prstGeom prst="rect">
            <a:avLst/>
          </a:prstGeom>
        </p:spPr>
      </p:pic>
      <p:sp>
        <p:nvSpPr>
          <p:cNvPr id="9" name="Text Placeholder 8"/>
          <p:cNvSpPr>
            <a:spLocks noGrp="1"/>
          </p:cNvSpPr>
          <p:nvPr>
            <p:ph type="body" sz="half" idx="2"/>
          </p:nvPr>
        </p:nvSpPr>
        <p:spPr>
          <a:xfrm>
            <a:off x="673534" y="1103475"/>
            <a:ext cx="4790047" cy="4617564"/>
          </a:xfrm>
        </p:spPr>
        <p:txBody>
          <a:bodyPr/>
          <a:lstStyle/>
          <a:p>
            <a:pPr lvl="0" algn="ctr">
              <a:lnSpc>
                <a:spcPct val="100000"/>
              </a:lnSpc>
              <a:spcBef>
                <a:spcPts val="0"/>
              </a:spcBef>
            </a:pPr>
            <a:r>
              <a:rPr lang="en-US" sz="2800" b="1" u="sng" dirty="0" smtClean="0">
                <a:solidFill>
                  <a:prstClr val="black"/>
                </a:solidFill>
                <a:latin typeface="Arial Narrow" pitchFamily="34" charset="0"/>
              </a:rPr>
              <a:t>Business Model Decomposition:</a:t>
            </a:r>
          </a:p>
          <a:p>
            <a:pPr lvl="0" algn="ctr">
              <a:lnSpc>
                <a:spcPct val="100000"/>
              </a:lnSpc>
              <a:spcBef>
                <a:spcPts val="0"/>
              </a:spcBef>
            </a:pPr>
            <a:endParaRPr lang="en-US" sz="2800" b="1" u="sng" dirty="0">
              <a:solidFill>
                <a:prstClr val="black"/>
              </a:solidFill>
              <a:latin typeface="Arial Narrow" pitchFamily="34" charset="0"/>
            </a:endParaRPr>
          </a:p>
          <a:p>
            <a:pPr marL="342900" lvl="0" indent="-342900">
              <a:lnSpc>
                <a:spcPct val="100000"/>
              </a:lnSpc>
              <a:spcBef>
                <a:spcPts val="0"/>
              </a:spcBef>
              <a:buFont typeface="Arial" panose="020B0604020202020204" pitchFamily="34" charset="0"/>
              <a:buChar char="•"/>
            </a:pPr>
            <a:r>
              <a:rPr lang="en-US" sz="2000" dirty="0" smtClean="0">
                <a:solidFill>
                  <a:prstClr val="black"/>
                </a:solidFill>
                <a:latin typeface="Arial Narrow" pitchFamily="34" charset="0"/>
              </a:rPr>
              <a:t>A Business Model is a representation of the total business.</a:t>
            </a:r>
          </a:p>
          <a:p>
            <a:pPr marL="342900" lvl="0" indent="-342900">
              <a:lnSpc>
                <a:spcPct val="100000"/>
              </a:lnSpc>
              <a:spcBef>
                <a:spcPts val="0"/>
              </a:spcBef>
              <a:buFont typeface="Arial" panose="020B0604020202020204" pitchFamily="34" charset="0"/>
              <a:buChar char="•"/>
            </a:pPr>
            <a:r>
              <a:rPr lang="en-US" sz="2000" dirty="0" smtClean="0">
                <a:solidFill>
                  <a:prstClr val="black"/>
                </a:solidFill>
                <a:latin typeface="Arial Narrow" pitchFamily="34" charset="0"/>
              </a:rPr>
              <a:t>The Business Model is divided into the two parts of a successful business – the Business Idea and the Business Resources</a:t>
            </a:r>
          </a:p>
          <a:p>
            <a:pPr marL="342900" lvl="0" indent="-342900">
              <a:lnSpc>
                <a:spcPct val="100000"/>
              </a:lnSpc>
              <a:spcBef>
                <a:spcPts val="0"/>
              </a:spcBef>
              <a:buFont typeface="Arial" panose="020B0604020202020204" pitchFamily="34" charset="0"/>
              <a:buChar char="•"/>
            </a:pPr>
            <a:r>
              <a:rPr lang="en-US" sz="2000" dirty="0" smtClean="0">
                <a:solidFill>
                  <a:prstClr val="black"/>
                </a:solidFill>
                <a:latin typeface="Arial Narrow" pitchFamily="34" charset="0"/>
              </a:rPr>
              <a:t>The Idea and the Resources each are composed of 6 elements</a:t>
            </a:r>
          </a:p>
          <a:p>
            <a:pPr marL="342900" lvl="0" indent="-342900">
              <a:lnSpc>
                <a:spcPct val="100000"/>
              </a:lnSpc>
              <a:spcBef>
                <a:spcPts val="0"/>
              </a:spcBef>
              <a:buFont typeface="Arial" panose="020B0604020202020204" pitchFamily="34" charset="0"/>
              <a:buChar char="•"/>
            </a:pPr>
            <a:r>
              <a:rPr lang="en-US" sz="2000" dirty="0" smtClean="0">
                <a:solidFill>
                  <a:prstClr val="black"/>
                </a:solidFill>
                <a:latin typeface="Arial Narrow" pitchFamily="34" charset="0"/>
              </a:rPr>
              <a:t>These 12 elements are essential components of every Business Plan </a:t>
            </a:r>
          </a:p>
          <a:p>
            <a:pPr marL="342900" lvl="0" indent="-342900">
              <a:lnSpc>
                <a:spcPct val="100000"/>
              </a:lnSpc>
              <a:spcBef>
                <a:spcPts val="0"/>
              </a:spcBef>
              <a:buFont typeface="Arial" panose="020B0604020202020204" pitchFamily="34" charset="0"/>
              <a:buChar char="•"/>
            </a:pPr>
            <a:r>
              <a:rPr lang="en-US" sz="2000" dirty="0" smtClean="0">
                <a:solidFill>
                  <a:prstClr val="black"/>
                </a:solidFill>
                <a:latin typeface="Arial Narrow" pitchFamily="34" charset="0"/>
              </a:rPr>
              <a:t>There is a logical flow to completing the 12 worksheets. Follow the arrows left to right.</a:t>
            </a:r>
          </a:p>
          <a:p>
            <a:pPr lvl="0" algn="ctr">
              <a:lnSpc>
                <a:spcPct val="100000"/>
              </a:lnSpc>
              <a:spcBef>
                <a:spcPts val="0"/>
              </a:spcBef>
            </a:pPr>
            <a:endParaRPr lang="en-US" sz="2000" dirty="0">
              <a:solidFill>
                <a:prstClr val="black"/>
              </a:solidFill>
              <a:latin typeface="Arial Narrow" pitchFamily="34" charset="0"/>
            </a:endParaRPr>
          </a:p>
          <a:p>
            <a:pPr lvl="0" algn="ctr">
              <a:lnSpc>
                <a:spcPct val="100000"/>
              </a:lnSpc>
              <a:spcBef>
                <a:spcPts val="0"/>
              </a:spcBef>
            </a:pPr>
            <a:endParaRPr lang="en-US" sz="2000" b="1" dirty="0" smtClean="0">
              <a:solidFill>
                <a:prstClr val="black"/>
              </a:solidFill>
              <a:latin typeface="Arial Narrow" pitchFamily="34" charset="0"/>
            </a:endParaRPr>
          </a:p>
          <a:p>
            <a:pPr lvl="0">
              <a:lnSpc>
                <a:spcPct val="100000"/>
              </a:lnSpc>
              <a:spcBef>
                <a:spcPts val="0"/>
              </a:spcBef>
            </a:pPr>
            <a:endParaRPr lang="en-US" sz="2000" b="1" dirty="0">
              <a:solidFill>
                <a:prstClr val="black"/>
              </a:solidFill>
              <a:latin typeface="Arial Narrow" pitchFamily="34" charset="0"/>
            </a:endParaRPr>
          </a:p>
          <a:p>
            <a:endParaRPr lang="en-US" dirty="0"/>
          </a:p>
        </p:txBody>
      </p:sp>
    </p:spTree>
    <p:extLst>
      <p:ext uri="{BB962C8B-B14F-4D97-AF65-F5344CB8AC3E}">
        <p14:creationId xmlns:p14="http://schemas.microsoft.com/office/powerpoint/2010/main" val="1531445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0" y="-33252"/>
            <a:ext cx="12192000" cy="751189"/>
          </a:xfrm>
          <a:prstGeom prst="rect">
            <a:avLst/>
          </a:prstGeom>
          <a:solidFill>
            <a:srgbClr val="003366"/>
          </a:solidFill>
          <a:ln w="28575">
            <a:solidFill>
              <a:schemeClr val="bg2"/>
            </a:solidFill>
          </a:ln>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dirty="0" smtClean="0">
                <a:solidFill>
                  <a:schemeClr val="bg1"/>
                </a:solidFill>
                <a:latin typeface="Arial Narrow" panose="020B0606020202030204" pitchFamily="34" charset="0"/>
              </a:rPr>
              <a:t>Products and Services Worksheet Example</a:t>
            </a:r>
            <a:endParaRPr lang="en-US" sz="4000" dirty="0">
              <a:solidFill>
                <a:schemeClr val="bg1"/>
              </a:solidFill>
              <a:latin typeface="Arial Narrow" panose="020B0606020202030204" pitchFamily="34" charset="0"/>
            </a:endParaRPr>
          </a:p>
        </p:txBody>
      </p:sp>
      <p:sp>
        <p:nvSpPr>
          <p:cNvPr id="7" name="Text Placeholder 6"/>
          <p:cNvSpPr>
            <a:spLocks noGrp="1"/>
          </p:cNvSpPr>
          <p:nvPr>
            <p:ph type="body" sz="half" idx="2"/>
          </p:nvPr>
        </p:nvSpPr>
        <p:spPr>
          <a:xfrm>
            <a:off x="436348" y="934069"/>
            <a:ext cx="5432017" cy="5647003"/>
          </a:xfrm>
        </p:spPr>
        <p:txBody>
          <a:bodyPr>
            <a:normAutofit/>
          </a:bodyPr>
          <a:lstStyle/>
          <a:p>
            <a:pPr>
              <a:lnSpc>
                <a:spcPct val="115000"/>
              </a:lnSpc>
              <a:spcBef>
                <a:spcPts val="0"/>
              </a:spcBef>
              <a:spcAft>
                <a:spcPts val="1000"/>
              </a:spcAft>
            </a:pPr>
            <a:r>
              <a:rPr lang="en-US" sz="2000" b="1" u="sng" dirty="0">
                <a:latin typeface="Arial Narrow" panose="020B0606020202030204" pitchFamily="34" charset="0"/>
                <a:ea typeface="Arial Narrow" panose="020B0606020202030204" pitchFamily="34" charset="0"/>
                <a:cs typeface="Times New Roman" panose="02020603050405020304" pitchFamily="18" charset="0"/>
              </a:rPr>
              <a:t>Important considerations for Products and Services</a:t>
            </a:r>
            <a:endParaRPr lang="en-US" sz="2000" u="sng" dirty="0">
              <a:latin typeface="Arial Narrow" panose="020B0606020202030204" pitchFamily="34" charset="0"/>
              <a:ea typeface="Arial Narrow" panose="020B0606020202030204" pitchFamily="34" charset="0"/>
              <a:cs typeface="Times New Roman" panose="02020603050405020304" pitchFamily="18" charset="0"/>
            </a:endParaRPr>
          </a:p>
          <a:p>
            <a:pPr marL="285750" marR="0" lvl="0" indent="-285750">
              <a:lnSpc>
                <a:spcPct val="100000"/>
              </a:lnSpc>
              <a:spcBef>
                <a:spcPts val="0"/>
              </a:spcBef>
              <a:spcAft>
                <a:spcPts val="0"/>
              </a:spcAft>
              <a:buFont typeface="Arial" panose="020B0604020202020204" pitchFamily="34" charset="0"/>
              <a:buChar char="•"/>
            </a:pPr>
            <a:r>
              <a:rPr lang="en-US" sz="2000" dirty="0">
                <a:latin typeface="Arial Narrow" panose="020B0606020202030204" pitchFamily="34" charset="0"/>
                <a:ea typeface="Arial Narrow" panose="020B0606020202030204" pitchFamily="34" charset="0"/>
                <a:cs typeface="Times New Roman" panose="02020603050405020304" pitchFamily="18" charset="0"/>
              </a:rPr>
              <a:t>Selecting the products and services you sell is the first and most important decision you will make. All of the subsequent business decisions will be based upon what you sell. A miscalculation here will negatively impact the balance of the business plan</a:t>
            </a: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a:t>
            </a:r>
          </a:p>
          <a:p>
            <a:pPr marL="285750" lvl="0" indent="-285750">
              <a:lnSpc>
                <a:spcPct val="100000"/>
              </a:lnSpc>
              <a:spcBef>
                <a:spcPts val="0"/>
              </a:spcBef>
              <a:buFont typeface="Arial" panose="020B0604020202020204" pitchFamily="34" charset="0"/>
              <a:buChar char="•"/>
            </a:pPr>
            <a:r>
              <a:rPr lang="en-US" sz="2000" dirty="0">
                <a:solidFill>
                  <a:prstClr val="black"/>
                </a:solidFill>
                <a:latin typeface="Arial Narrow" panose="020B0606020202030204" pitchFamily="34" charset="0"/>
                <a:ea typeface="Arial Narrow" panose="020B0606020202030204" pitchFamily="34" charset="0"/>
                <a:cs typeface="Times New Roman" panose="02020603050405020304" pitchFamily="18" charset="0"/>
              </a:rPr>
              <a:t>The most important </a:t>
            </a:r>
            <a:r>
              <a:rPr lang="en-US" sz="2000" dirty="0" smtClean="0">
                <a:solidFill>
                  <a:prstClr val="black"/>
                </a:solidFill>
                <a:latin typeface="Arial Narrow" panose="020B0606020202030204" pitchFamily="34" charset="0"/>
                <a:ea typeface="Arial Narrow" panose="020B0606020202030204" pitchFamily="34" charset="0"/>
                <a:cs typeface="Times New Roman" panose="02020603050405020304" pitchFamily="18" charset="0"/>
              </a:rPr>
              <a:t>test - </a:t>
            </a:r>
            <a:r>
              <a:rPr lang="en-US" sz="2000" dirty="0">
                <a:solidFill>
                  <a:prstClr val="black"/>
                </a:solidFill>
                <a:latin typeface="Arial Narrow" panose="020B0606020202030204" pitchFamily="34" charset="0"/>
                <a:ea typeface="Arial Narrow" panose="020B0606020202030204" pitchFamily="34" charset="0"/>
                <a:cs typeface="Times New Roman" panose="02020603050405020304" pitchFamily="18" charset="0"/>
              </a:rPr>
              <a:t>“is there an established demand for the products </a:t>
            </a:r>
            <a:r>
              <a:rPr lang="en-US" sz="2000" dirty="0" smtClean="0">
                <a:solidFill>
                  <a:prstClr val="black"/>
                </a:solidFill>
                <a:latin typeface="Arial Narrow" panose="020B0606020202030204" pitchFamily="34" charset="0"/>
                <a:ea typeface="Arial Narrow" panose="020B0606020202030204" pitchFamily="34" charset="0"/>
                <a:cs typeface="Times New Roman" panose="02020603050405020304" pitchFamily="18" charset="0"/>
              </a:rPr>
              <a:t>now and </a:t>
            </a:r>
            <a:r>
              <a:rPr lang="en-US" sz="2000" dirty="0">
                <a:solidFill>
                  <a:prstClr val="black"/>
                </a:solidFill>
                <a:latin typeface="Arial Narrow" panose="020B0606020202030204" pitchFamily="34" charset="0"/>
                <a:ea typeface="Arial Narrow" panose="020B0606020202030204" pitchFamily="34" charset="0"/>
                <a:cs typeface="Times New Roman" panose="02020603050405020304" pitchFamily="18" charset="0"/>
              </a:rPr>
              <a:t>will there be a continuing demand for these products in the future</a:t>
            </a:r>
            <a:r>
              <a:rPr lang="en-US" sz="2000" dirty="0" smtClean="0">
                <a:solidFill>
                  <a:prstClr val="black"/>
                </a:solidFill>
                <a:latin typeface="Arial Narrow" panose="020B0606020202030204" pitchFamily="34" charset="0"/>
                <a:ea typeface="Arial Narrow" panose="020B0606020202030204" pitchFamily="34" charset="0"/>
                <a:cs typeface="Times New Roman" panose="02020603050405020304" pitchFamily="18" charset="0"/>
              </a:rPr>
              <a:t>”?</a:t>
            </a:r>
            <a:endParaRPr lang="en-US" sz="2000" dirty="0" smtClean="0">
              <a:latin typeface="Arial Narrow" panose="020B0606020202030204" pitchFamily="34" charset="0"/>
              <a:ea typeface="Arial Narrow" panose="020B0606020202030204" pitchFamily="34" charset="0"/>
              <a:cs typeface="Times New Roman" panose="02020603050405020304" pitchFamily="18" charset="0"/>
            </a:endParaRPr>
          </a:p>
          <a:p>
            <a:pPr marL="285750" lvl="0" indent="-285750">
              <a:lnSpc>
                <a:spcPct val="100000"/>
              </a:lnSpc>
              <a:spcBef>
                <a:spcPts val="0"/>
              </a:spcBef>
              <a:buFont typeface="Arial" panose="020B0604020202020204" pitchFamily="34" charset="0"/>
              <a:buChar char="•"/>
            </a:pPr>
            <a:r>
              <a:rPr lang="en-US" sz="2000" dirty="0">
                <a:solidFill>
                  <a:prstClr val="black"/>
                </a:solidFill>
                <a:latin typeface="Arial Narrow" panose="020B0606020202030204" pitchFamily="34" charset="0"/>
                <a:ea typeface="Arial Narrow" panose="020B0606020202030204" pitchFamily="34" charset="0"/>
                <a:cs typeface="Times New Roman" panose="02020603050405020304" pitchFamily="18" charset="0"/>
              </a:rPr>
              <a:t>The price must be competitive and yet produce enough profit to sustain the </a:t>
            </a:r>
            <a:r>
              <a:rPr lang="en-US" sz="2000" dirty="0" smtClean="0">
                <a:solidFill>
                  <a:prstClr val="black"/>
                </a:solidFill>
                <a:latin typeface="Arial Narrow" panose="020B0606020202030204" pitchFamily="34" charset="0"/>
                <a:ea typeface="Arial Narrow" panose="020B0606020202030204" pitchFamily="34" charset="0"/>
                <a:cs typeface="Times New Roman" panose="02020603050405020304" pitchFamily="18" charset="0"/>
              </a:rPr>
              <a:t>business.</a:t>
            </a:r>
          </a:p>
          <a:p>
            <a:pPr marL="285750" lvl="0" indent="-285750">
              <a:lnSpc>
                <a:spcPct val="100000"/>
              </a:lnSpc>
              <a:spcBef>
                <a:spcPts val="0"/>
              </a:spcBef>
              <a:buFont typeface="Arial" panose="020B0604020202020204" pitchFamily="34" charset="0"/>
              <a:buChar char="•"/>
            </a:pPr>
            <a:r>
              <a:rPr lang="en-US" sz="2000" dirty="0" smtClean="0">
                <a:solidFill>
                  <a:prstClr val="black"/>
                </a:solidFill>
                <a:latin typeface="Arial Narrow" panose="020B0606020202030204" pitchFamily="34" charset="0"/>
                <a:ea typeface="Arial Narrow" panose="020B0606020202030204" pitchFamily="34" charset="0"/>
                <a:cs typeface="Times New Roman" panose="02020603050405020304" pitchFamily="18" charset="0"/>
              </a:rPr>
              <a:t>You </a:t>
            </a:r>
            <a:r>
              <a:rPr lang="en-US" sz="2000" dirty="0">
                <a:solidFill>
                  <a:prstClr val="black"/>
                </a:solidFill>
                <a:latin typeface="Arial Narrow" panose="020B0606020202030204" pitchFamily="34" charset="0"/>
                <a:ea typeface="Arial Narrow" panose="020B0606020202030204" pitchFamily="34" charset="0"/>
                <a:cs typeface="Times New Roman" panose="02020603050405020304" pitchFamily="18" charset="0"/>
              </a:rPr>
              <a:t>must be able to reach the “decision makers” in a cost effective </a:t>
            </a:r>
            <a:r>
              <a:rPr lang="en-US" sz="2000" dirty="0" smtClean="0">
                <a:solidFill>
                  <a:prstClr val="black"/>
                </a:solidFill>
                <a:latin typeface="Arial Narrow" panose="020B0606020202030204" pitchFamily="34" charset="0"/>
                <a:ea typeface="Arial Narrow" panose="020B0606020202030204" pitchFamily="34" charset="0"/>
                <a:cs typeface="Times New Roman" panose="02020603050405020304" pitchFamily="18" charset="0"/>
              </a:rPr>
              <a:t>manner.</a:t>
            </a:r>
          </a:p>
          <a:p>
            <a:pPr marL="285750" lvl="0" indent="-285750">
              <a:lnSpc>
                <a:spcPct val="100000"/>
              </a:lnSpc>
              <a:spcBef>
                <a:spcPts val="0"/>
              </a:spcBef>
              <a:spcAft>
                <a:spcPts val="1000"/>
              </a:spcAft>
              <a:buFont typeface="Arial" panose="020B0604020202020204" pitchFamily="34" charset="0"/>
              <a:buChar char="•"/>
            </a:pPr>
            <a:r>
              <a:rPr lang="en-US" sz="2000" dirty="0" smtClean="0">
                <a:latin typeface="Arial Narrow" panose="020B0606020202030204" pitchFamily="34" charset="0"/>
                <a:ea typeface="Arial Narrow" panose="020B0606020202030204" pitchFamily="34" charset="0"/>
                <a:cs typeface="Times New Roman" panose="02020603050405020304" pitchFamily="18" charset="0"/>
              </a:rPr>
              <a:t>The opportunity for “repeat business” is a very valuable feature of the business concept</a:t>
            </a:r>
            <a:r>
              <a:rPr lang="en-US" dirty="0" smtClean="0">
                <a:latin typeface="Arial Narrow" panose="020B0606020202030204" pitchFamily="34" charset="0"/>
                <a:ea typeface="Arial Narrow" panose="020B0606020202030204" pitchFamily="34" charset="0"/>
                <a:cs typeface="Times New Roman" panose="02020603050405020304" pitchFamily="18" charset="0"/>
              </a:rPr>
              <a:t>.</a:t>
            </a:r>
            <a:endParaRPr lang="en-US" dirty="0">
              <a:latin typeface="Arial Narrow" panose="020B0606020202030204" pitchFamily="34" charset="0"/>
              <a:ea typeface="Arial Narrow" panose="020B0606020202030204" pitchFamily="34" charset="0"/>
              <a:cs typeface="Times New Roman" panose="02020603050405020304" pitchFamily="18" charset="0"/>
            </a:endParaRPr>
          </a:p>
        </p:txBody>
      </p:sp>
      <p:pic>
        <p:nvPicPr>
          <p:cNvPr id="9" name="Picture 8"/>
          <p:cNvPicPr>
            <a:picLocks noChangeAspect="1"/>
          </p:cNvPicPr>
          <p:nvPr/>
        </p:nvPicPr>
        <p:blipFill>
          <a:blip r:embed="rId3"/>
          <a:stretch>
            <a:fillRect/>
          </a:stretch>
        </p:blipFill>
        <p:spPr>
          <a:xfrm>
            <a:off x="7187708" y="841472"/>
            <a:ext cx="4754160" cy="5739600"/>
          </a:xfrm>
          <a:prstGeom prst="rect">
            <a:avLst/>
          </a:prstGeom>
        </p:spPr>
      </p:pic>
    </p:spTree>
    <p:extLst>
      <p:ext uri="{BB962C8B-B14F-4D97-AF65-F5344CB8AC3E}">
        <p14:creationId xmlns:p14="http://schemas.microsoft.com/office/powerpoint/2010/main" val="311505080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txBox="1">
            <a:spLocks/>
          </p:cNvSpPr>
          <p:nvPr/>
        </p:nvSpPr>
        <p:spPr>
          <a:xfrm>
            <a:off x="0" y="8312"/>
            <a:ext cx="12192000" cy="748147"/>
          </a:xfrm>
          <a:prstGeom prst="rect">
            <a:avLst/>
          </a:prstGeom>
          <a:solidFill>
            <a:srgbClr val="003366"/>
          </a:solidFill>
          <a:ln w="28575">
            <a:solidFill>
              <a:schemeClr val="bg2"/>
            </a:solid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dirty="0" smtClean="0">
                <a:solidFill>
                  <a:schemeClr val="bg1"/>
                </a:solidFill>
                <a:latin typeface="Arial Narrow" panose="020B0606020202030204" pitchFamily="34" charset="0"/>
              </a:rPr>
              <a:t>A Completed Business Model Example</a:t>
            </a:r>
            <a:endParaRPr lang="en-US" sz="4000" dirty="0">
              <a:solidFill>
                <a:schemeClr val="bg1"/>
              </a:solidFill>
              <a:latin typeface="Arial Narrow" panose="020B0606020202030204" pitchFamily="34" charset="0"/>
            </a:endParaRPr>
          </a:p>
        </p:txBody>
      </p:sp>
      <p:pic>
        <p:nvPicPr>
          <p:cNvPr id="8" name="Content Placeholder 7"/>
          <p:cNvPicPr>
            <a:picLocks noGrp="1" noChangeAspect="1"/>
          </p:cNvPicPr>
          <p:nvPr>
            <p:ph idx="1"/>
          </p:nvPr>
        </p:nvPicPr>
        <p:blipFill>
          <a:blip r:embed="rId3"/>
          <a:stretch>
            <a:fillRect/>
          </a:stretch>
        </p:blipFill>
        <p:spPr>
          <a:xfrm>
            <a:off x="5814885" y="1135726"/>
            <a:ext cx="5640324" cy="4780788"/>
          </a:xfrm>
          <a:prstGeom prst="rect">
            <a:avLst/>
          </a:prstGeom>
        </p:spPr>
      </p:pic>
      <p:sp>
        <p:nvSpPr>
          <p:cNvPr id="7" name="Text Placeholder 6"/>
          <p:cNvSpPr>
            <a:spLocks noGrp="1"/>
          </p:cNvSpPr>
          <p:nvPr>
            <p:ph type="body" sz="half" idx="2"/>
          </p:nvPr>
        </p:nvSpPr>
        <p:spPr>
          <a:xfrm>
            <a:off x="366699" y="1339795"/>
            <a:ext cx="4330728" cy="5023935"/>
          </a:xfrm>
        </p:spPr>
        <p:txBody>
          <a:bodyPr>
            <a:normAutofit/>
          </a:bodyPr>
          <a:lstStyle/>
          <a:p>
            <a:pPr marL="285750" lvl="0" indent="-285750">
              <a:lnSpc>
                <a:spcPct val="100000"/>
              </a:lnSpc>
              <a:spcBef>
                <a:spcPts val="0"/>
              </a:spcBef>
              <a:buFont typeface="Arial" panose="020B0604020202020204" pitchFamily="34" charset="0"/>
              <a:buChar char="•"/>
            </a:pPr>
            <a:r>
              <a:rPr lang="en-US" sz="2000" dirty="0">
                <a:solidFill>
                  <a:prstClr val="black"/>
                </a:solidFill>
                <a:latin typeface="Arial Narrow" pitchFamily="34" charset="0"/>
              </a:rPr>
              <a:t>Each worksheet is assessed as Competitive/Blue </a:t>
            </a:r>
            <a:r>
              <a:rPr lang="en-US" sz="2000" dirty="0" smtClean="0">
                <a:solidFill>
                  <a:prstClr val="black"/>
                </a:solidFill>
                <a:latin typeface="Arial Narrow" pitchFamily="34" charset="0"/>
              </a:rPr>
              <a:t>or Caution/Yellow  </a:t>
            </a:r>
            <a:r>
              <a:rPr lang="en-US" sz="2000" dirty="0">
                <a:solidFill>
                  <a:srgbClr val="FF0000"/>
                </a:solidFill>
                <a:latin typeface="Arial Narrow" pitchFamily="34" charset="0"/>
              </a:rPr>
              <a:t>as compared to your competition.</a:t>
            </a:r>
          </a:p>
          <a:p>
            <a:pPr marL="285750" lvl="0" indent="-285750">
              <a:lnSpc>
                <a:spcPct val="100000"/>
              </a:lnSpc>
              <a:spcBef>
                <a:spcPts val="0"/>
              </a:spcBef>
              <a:buFont typeface="Arial" panose="020B0604020202020204" pitchFamily="34" charset="0"/>
              <a:buChar char="•"/>
            </a:pPr>
            <a:r>
              <a:rPr lang="en-US" sz="2000" dirty="0">
                <a:solidFill>
                  <a:prstClr val="black"/>
                </a:solidFill>
                <a:latin typeface="Arial Narrow" pitchFamily="34" charset="0"/>
              </a:rPr>
              <a:t>The </a:t>
            </a:r>
            <a:r>
              <a:rPr lang="en-US" sz="2000" dirty="0" smtClean="0">
                <a:solidFill>
                  <a:prstClr val="black"/>
                </a:solidFill>
                <a:latin typeface="Arial Narrow" pitchFamily="34" charset="0"/>
              </a:rPr>
              <a:t>example </a:t>
            </a:r>
            <a:r>
              <a:rPr lang="en-US" sz="2000" dirty="0">
                <a:solidFill>
                  <a:prstClr val="black"/>
                </a:solidFill>
                <a:latin typeface="Arial Narrow" pitchFamily="34" charset="0"/>
              </a:rPr>
              <a:t>reflects an assessment </a:t>
            </a:r>
            <a:r>
              <a:rPr lang="en-US" sz="2000" dirty="0" smtClean="0">
                <a:solidFill>
                  <a:prstClr val="black"/>
                </a:solidFill>
                <a:latin typeface="Arial Narrow" pitchFamily="34" charset="0"/>
              </a:rPr>
              <a:t>of a </a:t>
            </a:r>
            <a:r>
              <a:rPr lang="en-US" sz="2000" dirty="0">
                <a:solidFill>
                  <a:prstClr val="black"/>
                </a:solidFill>
                <a:latin typeface="Arial Narrow" pitchFamily="34" charset="0"/>
              </a:rPr>
              <a:t>small business with </a:t>
            </a:r>
            <a:r>
              <a:rPr lang="en-US" sz="2000" dirty="0" smtClean="0">
                <a:solidFill>
                  <a:prstClr val="black"/>
                </a:solidFill>
                <a:latin typeface="Arial Narrow" pitchFamily="34" charset="0"/>
              </a:rPr>
              <a:t>potential </a:t>
            </a:r>
            <a:r>
              <a:rPr lang="en-US" sz="2000" dirty="0">
                <a:solidFill>
                  <a:prstClr val="black"/>
                </a:solidFill>
                <a:latin typeface="Arial Narrow" pitchFamily="34" charset="0"/>
              </a:rPr>
              <a:t>competitive issues. </a:t>
            </a:r>
          </a:p>
          <a:p>
            <a:pPr marL="285750" lvl="0" indent="-285750">
              <a:lnSpc>
                <a:spcPct val="100000"/>
              </a:lnSpc>
              <a:spcBef>
                <a:spcPts val="0"/>
              </a:spcBef>
              <a:buFont typeface="Arial" panose="020B0604020202020204" pitchFamily="34" charset="0"/>
              <a:buChar char="•"/>
            </a:pPr>
            <a:r>
              <a:rPr lang="en-US" sz="2000" dirty="0" smtClean="0">
                <a:solidFill>
                  <a:prstClr val="black"/>
                </a:solidFill>
                <a:latin typeface="Arial Narrow" pitchFamily="34" charset="0"/>
              </a:rPr>
              <a:t>The </a:t>
            </a:r>
            <a:r>
              <a:rPr lang="en-US" sz="2000" dirty="0">
                <a:solidFill>
                  <a:prstClr val="black"/>
                </a:solidFill>
                <a:latin typeface="Arial Narrow" pitchFamily="34" charset="0"/>
              </a:rPr>
              <a:t>yellow elements dramatically display areas of concern.</a:t>
            </a:r>
          </a:p>
          <a:p>
            <a:pPr marL="285750" lvl="0" indent="-285750">
              <a:lnSpc>
                <a:spcPct val="100000"/>
              </a:lnSpc>
              <a:spcBef>
                <a:spcPts val="0"/>
              </a:spcBef>
              <a:buFont typeface="Arial" panose="020B0604020202020204" pitchFamily="34" charset="0"/>
              <a:buChar char="•"/>
            </a:pPr>
            <a:r>
              <a:rPr lang="en-US" sz="2000" dirty="0">
                <a:solidFill>
                  <a:prstClr val="black"/>
                </a:solidFill>
                <a:latin typeface="Arial Narrow" pitchFamily="34" charset="0"/>
              </a:rPr>
              <a:t>These weaknesses should be the focus of corrective action</a:t>
            </a:r>
            <a:r>
              <a:rPr lang="en-US" sz="2000" dirty="0" smtClean="0">
                <a:solidFill>
                  <a:prstClr val="black"/>
                </a:solidFill>
                <a:latin typeface="Arial Narrow" pitchFamily="34" charset="0"/>
              </a:rPr>
              <a:t>.</a:t>
            </a:r>
          </a:p>
          <a:p>
            <a:pPr marL="285750" lvl="0" indent="-285750">
              <a:lnSpc>
                <a:spcPct val="100000"/>
              </a:lnSpc>
              <a:spcBef>
                <a:spcPts val="0"/>
              </a:spcBef>
              <a:buFont typeface="Arial" panose="020B0604020202020204" pitchFamily="34" charset="0"/>
              <a:buChar char="•"/>
            </a:pPr>
            <a:r>
              <a:rPr lang="en-US" sz="2000" dirty="0" smtClean="0">
                <a:solidFill>
                  <a:prstClr val="black"/>
                </a:solidFill>
                <a:latin typeface="Arial Narrow" pitchFamily="34" charset="0"/>
              </a:rPr>
              <a:t>Even one element with Issues could cause the business to flounder.</a:t>
            </a:r>
            <a:endParaRPr lang="en-US" sz="2000" dirty="0">
              <a:solidFill>
                <a:prstClr val="black"/>
              </a:solidFill>
              <a:latin typeface="Arial Narrow" pitchFamily="34" charset="0"/>
            </a:endParaRPr>
          </a:p>
          <a:p>
            <a:pPr lvl="0">
              <a:lnSpc>
                <a:spcPct val="100000"/>
              </a:lnSpc>
              <a:spcBef>
                <a:spcPts val="0"/>
              </a:spcBef>
            </a:pPr>
            <a:endParaRPr lang="en-US" sz="2400" dirty="0">
              <a:solidFill>
                <a:prstClr val="black"/>
              </a:solidFill>
              <a:latin typeface="Arial Narrow" pitchFamily="34" charset="0"/>
            </a:endParaRPr>
          </a:p>
        </p:txBody>
      </p:sp>
    </p:spTree>
    <p:extLst>
      <p:ext uri="{BB962C8B-B14F-4D97-AF65-F5344CB8AC3E}">
        <p14:creationId xmlns:p14="http://schemas.microsoft.com/office/powerpoint/2010/main" val="17393812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3"/>
          <p:cNvSpPr txBox="1">
            <a:spLocks/>
          </p:cNvSpPr>
          <p:nvPr/>
        </p:nvSpPr>
        <p:spPr>
          <a:xfrm>
            <a:off x="0" y="-51277"/>
            <a:ext cx="12192000" cy="749546"/>
          </a:xfrm>
          <a:prstGeom prst="rect">
            <a:avLst/>
          </a:prstGeom>
          <a:solidFill>
            <a:srgbClr val="003366"/>
          </a:solidFill>
          <a:ln w="28575">
            <a:solidFill>
              <a:schemeClr val="bg2"/>
            </a:solid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dirty="0" smtClean="0">
                <a:solidFill>
                  <a:schemeClr val="bg1"/>
                </a:solidFill>
                <a:latin typeface="Arial Narrow" panose="020B0606020202030204" pitchFamily="34" charset="0"/>
              </a:rPr>
              <a:t>The Toolkit Download Contains Everything!</a:t>
            </a:r>
            <a:endParaRPr lang="en-US" sz="4000" dirty="0">
              <a:solidFill>
                <a:schemeClr val="bg1"/>
              </a:solidFill>
              <a:latin typeface="Arial Narrow" panose="020B0606020202030204" pitchFamily="34" charset="0"/>
            </a:endParaRPr>
          </a:p>
        </p:txBody>
      </p:sp>
      <p:pic>
        <p:nvPicPr>
          <p:cNvPr id="8" name="Picture 7"/>
          <p:cNvPicPr>
            <a:picLocks noChangeAspect="1"/>
          </p:cNvPicPr>
          <p:nvPr/>
        </p:nvPicPr>
        <p:blipFill>
          <a:blip r:embed="rId3"/>
          <a:stretch>
            <a:fillRect/>
          </a:stretch>
        </p:blipFill>
        <p:spPr>
          <a:xfrm>
            <a:off x="6475613" y="856210"/>
            <a:ext cx="4838008" cy="5702531"/>
          </a:xfrm>
          <a:prstGeom prst="rect">
            <a:avLst/>
          </a:prstGeom>
        </p:spPr>
      </p:pic>
      <p:sp>
        <p:nvSpPr>
          <p:cNvPr id="9" name="Rectangle 8"/>
          <p:cNvSpPr/>
          <p:nvPr/>
        </p:nvSpPr>
        <p:spPr>
          <a:xfrm>
            <a:off x="6151418" y="814647"/>
            <a:ext cx="5486399" cy="5785658"/>
          </a:xfrm>
          <a:prstGeom prst="rect">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 Placeholder 11"/>
          <p:cNvSpPr>
            <a:spLocks noGrp="1"/>
          </p:cNvSpPr>
          <p:nvPr>
            <p:ph type="body" sz="half" idx="2"/>
          </p:nvPr>
        </p:nvSpPr>
        <p:spPr>
          <a:xfrm>
            <a:off x="530217" y="1329194"/>
            <a:ext cx="4397230" cy="3474720"/>
          </a:xfrm>
        </p:spPr>
        <p:txBody>
          <a:bodyPr>
            <a:normAutofit/>
          </a:bodyPr>
          <a:lstStyle/>
          <a:p>
            <a:pPr marL="342900" indent="-342900">
              <a:buFont typeface="Arial" panose="020B0604020202020204" pitchFamily="34" charset="0"/>
              <a:buChar char="•"/>
            </a:pPr>
            <a:r>
              <a:rPr lang="en-US" sz="2000" dirty="0" smtClean="0">
                <a:latin typeface="Arial Narrow" panose="020B0606020202030204" pitchFamily="34" charset="0"/>
              </a:rPr>
              <a:t>Instructions</a:t>
            </a:r>
          </a:p>
          <a:p>
            <a:pPr marL="342900" indent="-342900">
              <a:buFont typeface="Arial" panose="020B0604020202020204" pitchFamily="34" charset="0"/>
              <a:buChar char="•"/>
            </a:pPr>
            <a:r>
              <a:rPr lang="en-US" sz="2000" dirty="0" smtClean="0">
                <a:latin typeface="Arial Narrow" panose="020B0606020202030204" pitchFamily="34" charset="0"/>
              </a:rPr>
              <a:t>12 Excel Worksheets</a:t>
            </a:r>
          </a:p>
          <a:p>
            <a:pPr marL="342900" indent="-342900">
              <a:buFont typeface="Arial" panose="020B0604020202020204" pitchFamily="34" charset="0"/>
              <a:buChar char="•"/>
            </a:pPr>
            <a:r>
              <a:rPr lang="en-US" sz="2000" dirty="0" smtClean="0">
                <a:latin typeface="Arial Narrow" panose="020B0606020202030204" pitchFamily="34" charset="0"/>
              </a:rPr>
              <a:t>Blank PPT Business Model Graphic</a:t>
            </a:r>
          </a:p>
          <a:p>
            <a:pPr marL="342900" indent="-342900">
              <a:buFont typeface="Arial" panose="020B0604020202020204" pitchFamily="34" charset="0"/>
              <a:buChar char="•"/>
            </a:pPr>
            <a:r>
              <a:rPr lang="en-US" sz="2000" dirty="0" smtClean="0">
                <a:latin typeface="Arial Narrow" panose="020B0606020202030204" pitchFamily="34" charset="0"/>
              </a:rPr>
              <a:t>Pre-formatted Word Business Plan Outline</a:t>
            </a:r>
          </a:p>
          <a:p>
            <a:pPr marL="342900" indent="-342900">
              <a:buFont typeface="Arial" panose="020B0604020202020204" pitchFamily="34" charset="0"/>
              <a:buChar char="•"/>
            </a:pPr>
            <a:r>
              <a:rPr lang="en-US" sz="2000" dirty="0" smtClean="0">
                <a:latin typeface="Arial Narrow" panose="020B0606020202030204" pitchFamily="34" charset="0"/>
              </a:rPr>
              <a:t>Sample Business Plan</a:t>
            </a:r>
          </a:p>
          <a:p>
            <a:pPr marL="342900" indent="-342900">
              <a:buFont typeface="Arial" panose="020B0604020202020204" pitchFamily="34" charset="0"/>
              <a:buChar char="•"/>
            </a:pPr>
            <a:r>
              <a:rPr lang="en-US" sz="2000" dirty="0" smtClean="0">
                <a:latin typeface="Arial Narrow" panose="020B0606020202030204" pitchFamily="34" charset="0"/>
              </a:rPr>
              <a:t>Advanced Financial Worksheet Supplement</a:t>
            </a:r>
          </a:p>
          <a:p>
            <a:pPr marL="342900" indent="-342900">
              <a:buFont typeface="Arial" panose="020B0604020202020204" pitchFamily="34" charset="0"/>
              <a:buChar char="•"/>
            </a:pPr>
            <a:r>
              <a:rPr lang="en-US" sz="2000" dirty="0" smtClean="0">
                <a:latin typeface="Arial Narrow" panose="020B0606020202030204" pitchFamily="34" charset="0"/>
              </a:rPr>
              <a:t>All of these tools are on your Flash Drive!</a:t>
            </a:r>
            <a:endParaRPr lang="en-US" sz="2000" dirty="0">
              <a:latin typeface="Arial Narrow" panose="020B0606020202030204" pitchFamily="34" charset="0"/>
            </a:endParaRPr>
          </a:p>
        </p:txBody>
      </p:sp>
    </p:spTree>
    <p:extLst>
      <p:ext uri="{BB962C8B-B14F-4D97-AF65-F5344CB8AC3E}">
        <p14:creationId xmlns:p14="http://schemas.microsoft.com/office/powerpoint/2010/main" val="169108953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 Placeholder 5"/>
          <p:cNvSpPr>
            <a:spLocks noGrp="1"/>
          </p:cNvSpPr>
          <p:nvPr>
            <p:ph type="body" sz="half" idx="2"/>
          </p:nvPr>
        </p:nvSpPr>
        <p:spPr>
          <a:xfrm>
            <a:off x="451006" y="986915"/>
            <a:ext cx="4387211" cy="5437033"/>
          </a:xfrm>
        </p:spPr>
        <p:txBody>
          <a:bodyPr>
            <a:noAutofit/>
          </a:bodyPr>
          <a:lstStyle/>
          <a:p>
            <a:pPr marL="285750" indent="-285750">
              <a:lnSpc>
                <a:spcPct val="100000"/>
              </a:lnSpc>
              <a:buFont typeface="Arial" panose="020B0604020202020204" pitchFamily="34" charset="0"/>
              <a:buChar char="•"/>
            </a:pPr>
            <a:r>
              <a:rPr lang="en-US" sz="2000" dirty="0" smtClean="0">
                <a:latin typeface="Arial Narrow" panose="020B0606020202030204" pitchFamily="34" charset="0"/>
              </a:rPr>
              <a:t>We start with the Business Idea worksheets because we need the data and decisions about the Business Idea before we can begin to estimate the required Business Resources.</a:t>
            </a:r>
          </a:p>
          <a:p>
            <a:pPr marL="285750" indent="-285750">
              <a:lnSpc>
                <a:spcPct val="100000"/>
              </a:lnSpc>
              <a:buFont typeface="Arial" panose="020B0604020202020204" pitchFamily="34" charset="0"/>
              <a:buChar char="•"/>
            </a:pPr>
            <a:r>
              <a:rPr lang="en-US" sz="2000" dirty="0" smtClean="0">
                <a:latin typeface="Arial Narrow" panose="020B0606020202030204" pitchFamily="34" charset="0"/>
              </a:rPr>
              <a:t>The first two Business Idea elements are Products and Services and Customer Profiles.</a:t>
            </a:r>
          </a:p>
          <a:p>
            <a:pPr marL="285750" indent="-285750">
              <a:lnSpc>
                <a:spcPct val="100000"/>
              </a:lnSpc>
              <a:buFont typeface="Arial" panose="020B0604020202020204" pitchFamily="34" charset="0"/>
              <a:buChar char="•"/>
            </a:pPr>
            <a:r>
              <a:rPr lang="en-US" sz="2000" dirty="0" smtClean="0">
                <a:latin typeface="Arial Narrow" panose="020B0606020202030204" pitchFamily="34" charset="0"/>
              </a:rPr>
              <a:t>They are called the” critical pair” because if they aren’t right the business will likely flounder and perhaps fail.</a:t>
            </a:r>
          </a:p>
          <a:p>
            <a:pPr marL="285750" indent="-285750">
              <a:lnSpc>
                <a:spcPct val="100000"/>
              </a:lnSpc>
              <a:buFont typeface="Arial" panose="020B0604020202020204" pitchFamily="34" charset="0"/>
              <a:buChar char="•"/>
            </a:pPr>
            <a:r>
              <a:rPr lang="en-US" sz="2000" dirty="0" smtClean="0">
                <a:latin typeface="Arial Narrow" panose="020B0606020202030204" pitchFamily="34" charset="0"/>
              </a:rPr>
              <a:t>Data for all other elements are based upon these two elements.</a:t>
            </a:r>
          </a:p>
          <a:p>
            <a:pPr marL="285750" indent="-285750">
              <a:lnSpc>
                <a:spcPct val="100000"/>
              </a:lnSpc>
              <a:buFont typeface="Arial" panose="020B0604020202020204" pitchFamily="34" charset="0"/>
              <a:buChar char="•"/>
            </a:pPr>
            <a:r>
              <a:rPr lang="en-US" sz="2000" dirty="0" smtClean="0">
                <a:latin typeface="Arial Narrow" panose="020B0606020202030204" pitchFamily="34" charset="0"/>
              </a:rPr>
              <a:t>The following example worksheets are from the Sample Business Plan</a:t>
            </a:r>
            <a:r>
              <a:rPr lang="en-US" sz="2000" dirty="0" smtClean="0"/>
              <a:t>.</a:t>
            </a:r>
            <a:endParaRPr lang="en-US" sz="2000" dirty="0"/>
          </a:p>
        </p:txBody>
      </p:sp>
      <p:sp>
        <p:nvSpPr>
          <p:cNvPr id="4" name="Title 3"/>
          <p:cNvSpPr txBox="1">
            <a:spLocks/>
          </p:cNvSpPr>
          <p:nvPr/>
        </p:nvSpPr>
        <p:spPr>
          <a:xfrm>
            <a:off x="0" y="-162287"/>
            <a:ext cx="12192000" cy="814647"/>
          </a:xfrm>
          <a:prstGeom prst="rect">
            <a:avLst/>
          </a:prstGeom>
          <a:solidFill>
            <a:srgbClr val="003366"/>
          </a:solidFill>
          <a:ln w="28575">
            <a:solidFill>
              <a:schemeClr val="bg2"/>
            </a:solidFill>
          </a:ln>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sz="4000" dirty="0" smtClean="0">
                <a:solidFill>
                  <a:schemeClr val="bg1"/>
                </a:solidFill>
                <a:latin typeface="Arial Narrow" panose="020B0606020202030204" pitchFamily="34" charset="0"/>
              </a:rPr>
              <a:t>We Start with the Business Idea Worksheets </a:t>
            </a:r>
            <a:endParaRPr lang="en-US" sz="4000" dirty="0">
              <a:solidFill>
                <a:schemeClr val="bg1"/>
              </a:solidFill>
              <a:latin typeface="Arial Narrow" panose="020B0606020202030204" pitchFamily="34" charset="0"/>
            </a:endParaRPr>
          </a:p>
        </p:txBody>
      </p:sp>
      <p:sp>
        <p:nvSpPr>
          <p:cNvPr id="49" name="Rounded Rectangle 48"/>
          <p:cNvSpPr/>
          <p:nvPr/>
        </p:nvSpPr>
        <p:spPr>
          <a:xfrm>
            <a:off x="5509549" y="1911928"/>
            <a:ext cx="3113520" cy="4106488"/>
          </a:xfrm>
          <a:prstGeom prst="roundRect">
            <a:avLst/>
          </a:prstGeom>
          <a:solidFill>
            <a:schemeClr val="bg1">
              <a:lumMod val="8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8" name="Picture 47"/>
          <p:cNvPicPr>
            <a:picLocks noChangeAspect="1"/>
          </p:cNvPicPr>
          <p:nvPr/>
        </p:nvPicPr>
        <p:blipFill>
          <a:blip r:embed="rId2"/>
          <a:stretch>
            <a:fillRect/>
          </a:stretch>
        </p:blipFill>
        <p:spPr>
          <a:xfrm>
            <a:off x="5787878" y="1095366"/>
            <a:ext cx="5670382" cy="4796772"/>
          </a:xfrm>
          <a:prstGeom prst="rect">
            <a:avLst/>
          </a:prstGeom>
        </p:spPr>
      </p:pic>
    </p:spTree>
    <p:extLst>
      <p:ext uri="{BB962C8B-B14F-4D97-AF65-F5344CB8AC3E}">
        <p14:creationId xmlns:p14="http://schemas.microsoft.com/office/powerpoint/2010/main" val="32478129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0" y="-133004"/>
            <a:ext cx="12192000" cy="731520"/>
          </a:xfrm>
          <a:solidFill>
            <a:srgbClr val="003366"/>
          </a:solidFill>
          <a:ln w="28575">
            <a:solidFill>
              <a:schemeClr val="bg2"/>
            </a:solidFill>
          </a:ln>
        </p:spPr>
        <p:txBody>
          <a:bodyPr>
            <a:noAutofit/>
          </a:bodyPr>
          <a:lstStyle/>
          <a:p>
            <a:pPr algn="ctr"/>
            <a:r>
              <a:rPr lang="en-US" sz="4000" dirty="0" smtClean="0">
                <a:solidFill>
                  <a:schemeClr val="bg1"/>
                </a:solidFill>
                <a:latin typeface="Arial Narrow" panose="020B0606020202030204" pitchFamily="34" charset="0"/>
              </a:rPr>
              <a:t>Step 1 - Products and Services</a:t>
            </a:r>
            <a:endParaRPr lang="en-US" sz="4000" dirty="0">
              <a:solidFill>
                <a:schemeClr val="bg1"/>
              </a:solidFill>
              <a:latin typeface="Arial Narrow" panose="020B0606020202030204" pitchFamily="34" charset="0"/>
            </a:endParaRPr>
          </a:p>
        </p:txBody>
      </p:sp>
      <p:sp>
        <p:nvSpPr>
          <p:cNvPr id="6" name="Text Placeholder 5"/>
          <p:cNvSpPr>
            <a:spLocks noGrp="1"/>
          </p:cNvSpPr>
          <p:nvPr>
            <p:ph type="body" sz="half" idx="2"/>
          </p:nvPr>
        </p:nvSpPr>
        <p:spPr>
          <a:xfrm>
            <a:off x="556944" y="864524"/>
            <a:ext cx="5056776" cy="5135864"/>
          </a:xfrm>
        </p:spPr>
        <p:txBody>
          <a:bodyPr>
            <a:normAutofit/>
          </a:bodyPr>
          <a:lstStyle/>
          <a:p>
            <a:pPr lvl="0">
              <a:lnSpc>
                <a:spcPct val="115000"/>
              </a:lnSpc>
              <a:spcBef>
                <a:spcPts val="0"/>
              </a:spcBef>
              <a:spcAft>
                <a:spcPts val="1000"/>
              </a:spcAft>
            </a:pPr>
            <a:r>
              <a:rPr lang="en-US" sz="2000" b="1" u="sng" dirty="0">
                <a:solidFill>
                  <a:prstClr val="black"/>
                </a:solidFill>
                <a:latin typeface="Arial Narrow" panose="020B0606020202030204" pitchFamily="34" charset="0"/>
                <a:ea typeface="Arial Narrow" panose="020B0606020202030204" pitchFamily="34" charset="0"/>
                <a:cs typeface="Times New Roman" panose="02020603050405020304" pitchFamily="18" charset="0"/>
              </a:rPr>
              <a:t>Important considerations for </a:t>
            </a:r>
            <a:r>
              <a:rPr lang="en-US" sz="2000" b="1" u="sng" dirty="0" smtClean="0">
                <a:solidFill>
                  <a:prstClr val="black"/>
                </a:solidFill>
                <a:latin typeface="Arial Narrow" panose="020B0606020202030204" pitchFamily="34" charset="0"/>
                <a:ea typeface="Arial Narrow" panose="020B0606020202030204" pitchFamily="34" charset="0"/>
                <a:cs typeface="Times New Roman" panose="02020603050405020304" pitchFamily="18" charset="0"/>
              </a:rPr>
              <a:t>Products/Services</a:t>
            </a:r>
            <a:endParaRPr lang="en-US" sz="2000" u="sng" dirty="0">
              <a:solidFill>
                <a:prstClr val="black"/>
              </a:solidFill>
              <a:latin typeface="Arial Narrow" panose="020B0606020202030204" pitchFamily="34" charset="0"/>
              <a:ea typeface="Arial Narrow" panose="020B0606020202030204" pitchFamily="34" charset="0"/>
              <a:cs typeface="Times New Roman" panose="02020603050405020304" pitchFamily="18" charset="0"/>
            </a:endParaRPr>
          </a:p>
          <a:p>
            <a:pPr marL="342900" indent="-342900">
              <a:lnSpc>
                <a:spcPct val="100000"/>
              </a:lnSpc>
              <a:buFont typeface="Arial" panose="020B0604020202020204" pitchFamily="34" charset="0"/>
              <a:buChar char="•"/>
            </a:pPr>
            <a:r>
              <a:rPr lang="en-US" sz="2000" dirty="0" smtClean="0">
                <a:latin typeface="Arial Narrow" panose="020B0606020202030204" pitchFamily="34" charset="0"/>
              </a:rPr>
              <a:t>Do you sell Products, Services or both?</a:t>
            </a:r>
          </a:p>
          <a:p>
            <a:pPr marL="342900" indent="-342900">
              <a:lnSpc>
                <a:spcPct val="100000"/>
              </a:lnSpc>
              <a:buFont typeface="Arial" panose="020B0604020202020204" pitchFamily="34" charset="0"/>
              <a:buChar char="•"/>
            </a:pPr>
            <a:r>
              <a:rPr lang="en-US" sz="2000" dirty="0" smtClean="0">
                <a:latin typeface="Arial Narrow" panose="020B0606020202030204" pitchFamily="34" charset="0"/>
              </a:rPr>
              <a:t>List most representative products and services.</a:t>
            </a:r>
          </a:p>
          <a:p>
            <a:pPr marL="342900" indent="-342900">
              <a:lnSpc>
                <a:spcPct val="100000"/>
              </a:lnSpc>
              <a:buFont typeface="Arial" panose="020B0604020202020204" pitchFamily="34" charset="0"/>
              <a:buChar char="•"/>
            </a:pPr>
            <a:r>
              <a:rPr lang="en-US" sz="2000" dirty="0" smtClean="0">
                <a:latin typeface="Arial Narrow" panose="020B0606020202030204" pitchFamily="34" charset="0"/>
              </a:rPr>
              <a:t>Enter selling price.</a:t>
            </a:r>
          </a:p>
          <a:p>
            <a:pPr marL="342900" indent="-342900">
              <a:lnSpc>
                <a:spcPct val="100000"/>
              </a:lnSpc>
              <a:buFont typeface="Arial" panose="020B0604020202020204" pitchFamily="34" charset="0"/>
              <a:buChar char="•"/>
            </a:pPr>
            <a:r>
              <a:rPr lang="en-US" sz="2000" dirty="0" smtClean="0">
                <a:latin typeface="Arial Narrow" panose="020B0606020202030204" pitchFamily="34" charset="0"/>
              </a:rPr>
              <a:t>Enter cost for products.</a:t>
            </a:r>
          </a:p>
          <a:p>
            <a:pPr marL="342900" indent="-342900">
              <a:lnSpc>
                <a:spcPct val="100000"/>
              </a:lnSpc>
              <a:buFont typeface="Arial" panose="020B0604020202020204" pitchFamily="34" charset="0"/>
              <a:buChar char="•"/>
            </a:pPr>
            <a:r>
              <a:rPr lang="en-US" sz="2000" dirty="0" smtClean="0">
                <a:latin typeface="Arial Narrow" panose="020B0606020202030204" pitchFamily="34" charset="0"/>
              </a:rPr>
              <a:t>This information is used later to project income and cost of goods.</a:t>
            </a:r>
          </a:p>
          <a:p>
            <a:pPr marL="342900" indent="-342900">
              <a:lnSpc>
                <a:spcPct val="100000"/>
              </a:lnSpc>
              <a:buFont typeface="Arial" panose="020B0604020202020204" pitchFamily="34" charset="0"/>
              <a:buChar char="•"/>
            </a:pPr>
            <a:r>
              <a:rPr lang="en-US" sz="2000" dirty="0" smtClean="0">
                <a:latin typeface="Arial Narrow" panose="020B0606020202030204" pitchFamily="34" charset="0"/>
              </a:rPr>
              <a:t>You are likely to modify these entries  as you complete other worksheets.</a:t>
            </a:r>
          </a:p>
          <a:p>
            <a:pPr marL="342900" indent="-342900">
              <a:lnSpc>
                <a:spcPct val="100000"/>
              </a:lnSpc>
              <a:buFont typeface="Arial" panose="020B0604020202020204" pitchFamily="34" charset="0"/>
              <a:buChar char="•"/>
            </a:pPr>
            <a:r>
              <a:rPr lang="en-US" sz="2000" dirty="0" smtClean="0">
                <a:latin typeface="Arial Narrow" panose="020B0606020202030204" pitchFamily="34" charset="0"/>
              </a:rPr>
              <a:t>Assess your competitive position as Competitive or Caution.</a:t>
            </a:r>
          </a:p>
          <a:p>
            <a:pPr marL="342900" indent="-342900">
              <a:lnSpc>
                <a:spcPct val="100000"/>
              </a:lnSpc>
              <a:buFont typeface="Arial" panose="020B0604020202020204" pitchFamily="34" charset="0"/>
              <a:buChar char="•"/>
            </a:pPr>
            <a:r>
              <a:rPr lang="en-US" sz="2000" u="sng" dirty="0" smtClean="0">
                <a:latin typeface="Arial Narrow" panose="020B0606020202030204" pitchFamily="34" charset="0"/>
              </a:rPr>
              <a:t>This is the most critical worksheet!</a:t>
            </a:r>
            <a:endParaRPr lang="en-US" sz="2000" u="sng" dirty="0">
              <a:latin typeface="Arial Narrow" panose="020B0606020202030204" pitchFamily="34" charset="0"/>
            </a:endParaRPr>
          </a:p>
        </p:txBody>
      </p:sp>
      <p:pic>
        <p:nvPicPr>
          <p:cNvPr id="8" name="Picture 7"/>
          <p:cNvPicPr>
            <a:picLocks noChangeAspect="1"/>
          </p:cNvPicPr>
          <p:nvPr/>
        </p:nvPicPr>
        <p:blipFill>
          <a:blip r:embed="rId3"/>
          <a:stretch>
            <a:fillRect/>
          </a:stretch>
        </p:blipFill>
        <p:spPr>
          <a:xfrm>
            <a:off x="7234177" y="775504"/>
            <a:ext cx="4699943" cy="5660020"/>
          </a:xfrm>
          <a:prstGeom prst="rect">
            <a:avLst/>
          </a:prstGeom>
        </p:spPr>
      </p:pic>
    </p:spTree>
    <p:extLst>
      <p:ext uri="{BB962C8B-B14F-4D97-AF65-F5344CB8AC3E}">
        <p14:creationId xmlns:p14="http://schemas.microsoft.com/office/powerpoint/2010/main" val="335338035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 y="-133004"/>
            <a:ext cx="12192000" cy="698268"/>
          </a:xfrm>
        </p:spPr>
        <p:txBody>
          <a:bodyPr/>
          <a:lstStyle/>
          <a:p>
            <a:pPr algn="ctr"/>
            <a:r>
              <a:rPr lang="en-US" b="1" dirty="0" smtClean="0">
                <a:latin typeface="Arial Narrow" panose="020B0606020202030204" pitchFamily="34" charset="0"/>
              </a:rPr>
              <a:t>Step 2 – Customer Profiles</a:t>
            </a:r>
            <a:endParaRPr lang="en-US" b="1" dirty="0">
              <a:latin typeface="Arial Narrow" panose="020B0606020202030204" pitchFamily="34" charset="0"/>
            </a:endParaRPr>
          </a:p>
        </p:txBody>
      </p:sp>
      <p:sp>
        <p:nvSpPr>
          <p:cNvPr id="6" name="Text Placeholder 5"/>
          <p:cNvSpPr>
            <a:spLocks noGrp="1"/>
          </p:cNvSpPr>
          <p:nvPr>
            <p:ph type="body" sz="half" idx="2"/>
          </p:nvPr>
        </p:nvSpPr>
        <p:spPr>
          <a:xfrm>
            <a:off x="504122" y="913553"/>
            <a:ext cx="5145376" cy="4225607"/>
          </a:xfrm>
        </p:spPr>
        <p:txBody>
          <a:bodyPr>
            <a:normAutofit/>
          </a:bodyPr>
          <a:lstStyle/>
          <a:p>
            <a:pPr lvl="0" algn="just">
              <a:lnSpc>
                <a:spcPct val="115000"/>
              </a:lnSpc>
              <a:spcBef>
                <a:spcPts val="0"/>
              </a:spcBef>
              <a:spcAft>
                <a:spcPts val="1000"/>
              </a:spcAft>
            </a:pPr>
            <a:r>
              <a:rPr lang="en-US" sz="2000" b="1" u="sng" dirty="0">
                <a:solidFill>
                  <a:prstClr val="black"/>
                </a:solidFill>
                <a:latin typeface="Arial Narrow" panose="020B0606020202030204" pitchFamily="34" charset="0"/>
                <a:ea typeface="Arial Narrow" panose="020B0606020202030204" pitchFamily="34" charset="0"/>
                <a:cs typeface="Times New Roman" panose="02020603050405020304" pitchFamily="18" charset="0"/>
              </a:rPr>
              <a:t>Important considerations for </a:t>
            </a:r>
            <a:r>
              <a:rPr lang="en-US" sz="2000" b="1" u="sng" dirty="0" smtClean="0">
                <a:solidFill>
                  <a:prstClr val="black"/>
                </a:solidFill>
                <a:latin typeface="Arial Narrow" panose="020B0606020202030204" pitchFamily="34" charset="0"/>
                <a:ea typeface="Arial Narrow" panose="020B0606020202030204" pitchFamily="34" charset="0"/>
                <a:cs typeface="Times New Roman" panose="02020603050405020304" pitchFamily="18" charset="0"/>
              </a:rPr>
              <a:t>Customer Profiles</a:t>
            </a:r>
            <a:endParaRPr lang="en-US" sz="2000" u="sng" dirty="0">
              <a:solidFill>
                <a:prstClr val="black"/>
              </a:solidFill>
              <a:latin typeface="Arial Narrow" panose="020B0606020202030204" pitchFamily="34" charset="0"/>
              <a:ea typeface="Arial Narrow" panose="020B0606020202030204" pitchFamily="34" charset="0"/>
              <a:cs typeface="Times New Roman" panose="02020603050405020304" pitchFamily="18" charset="0"/>
            </a:endParaRPr>
          </a:p>
          <a:p>
            <a:pPr marL="342900" indent="-342900">
              <a:buFont typeface="Arial" panose="020B0604020202020204" pitchFamily="34" charset="0"/>
              <a:buChar char="•"/>
            </a:pPr>
            <a:r>
              <a:rPr lang="en-US" sz="2000" dirty="0" smtClean="0">
                <a:latin typeface="Arial Narrow" panose="020B0606020202030204" pitchFamily="34" charset="0"/>
              </a:rPr>
              <a:t>Do you sell to Business customers, Consumers (non-business) or both?</a:t>
            </a:r>
          </a:p>
          <a:p>
            <a:pPr marL="342900" indent="-342900">
              <a:buFont typeface="Arial" panose="020B0604020202020204" pitchFamily="34" charset="0"/>
              <a:buChar char="•"/>
            </a:pPr>
            <a:r>
              <a:rPr lang="en-US" sz="2000" dirty="0" smtClean="0">
                <a:latin typeface="Arial Narrow" panose="020B0606020202030204" pitchFamily="34" charset="0"/>
              </a:rPr>
              <a:t>Identify the characteristics of your most ideal customers.</a:t>
            </a:r>
          </a:p>
          <a:p>
            <a:pPr marL="342900" indent="-342900">
              <a:buFont typeface="Arial" panose="020B0604020202020204" pitchFamily="34" charset="0"/>
              <a:buChar char="•"/>
            </a:pPr>
            <a:r>
              <a:rPr lang="en-US" sz="2000" dirty="0" smtClean="0">
                <a:latin typeface="Arial Narrow" panose="020B0606020202030204" pitchFamily="34" charset="0"/>
              </a:rPr>
              <a:t>Add comments to clarify characteristics or special segments, i.e., seniors, veterans.</a:t>
            </a:r>
          </a:p>
          <a:p>
            <a:pPr marL="342900" indent="-342900">
              <a:buFont typeface="Arial" panose="020B0604020202020204" pitchFamily="34" charset="0"/>
              <a:buChar char="•"/>
            </a:pPr>
            <a:r>
              <a:rPr lang="en-US" sz="2000" dirty="0" smtClean="0">
                <a:latin typeface="Arial Narrow" panose="020B0606020202030204" pitchFamily="34" charset="0"/>
              </a:rPr>
              <a:t>Add comments about geographical characteristics, i.e., Zip code locations</a:t>
            </a:r>
          </a:p>
          <a:p>
            <a:pPr marL="342900" indent="-342900">
              <a:buFont typeface="Arial" panose="020B0604020202020204" pitchFamily="34" charset="0"/>
              <a:buChar char="•"/>
            </a:pPr>
            <a:r>
              <a:rPr lang="en-US" sz="2000" dirty="0">
                <a:solidFill>
                  <a:prstClr val="black"/>
                </a:solidFill>
                <a:latin typeface="Arial Narrow" panose="020B0606020202030204" pitchFamily="34" charset="0"/>
              </a:rPr>
              <a:t>Assess your competitive </a:t>
            </a:r>
            <a:r>
              <a:rPr lang="en-US" sz="2000" dirty="0" smtClean="0">
                <a:solidFill>
                  <a:prstClr val="black"/>
                </a:solidFill>
                <a:latin typeface="Arial Narrow" panose="020B0606020202030204" pitchFamily="34" charset="0"/>
              </a:rPr>
              <a:t>position.</a:t>
            </a:r>
          </a:p>
          <a:p>
            <a:pPr marL="342900" indent="-342900">
              <a:buFont typeface="Arial" panose="020B0604020202020204" pitchFamily="34" charset="0"/>
              <a:buChar char="•"/>
            </a:pPr>
            <a:r>
              <a:rPr lang="en-US" sz="2000" dirty="0" smtClean="0">
                <a:solidFill>
                  <a:prstClr val="black"/>
                </a:solidFill>
                <a:latin typeface="Arial Narrow" panose="020B0606020202030204" pitchFamily="34" charset="0"/>
              </a:rPr>
              <a:t>This is your second most critical worksheet!</a:t>
            </a:r>
            <a:endParaRPr lang="en-US" sz="2000" dirty="0">
              <a:latin typeface="Arial Narrow" panose="020B0606020202030204" pitchFamily="34" charset="0"/>
            </a:endParaRPr>
          </a:p>
        </p:txBody>
      </p:sp>
      <p:sp>
        <p:nvSpPr>
          <p:cNvPr id="7" name="Title 3"/>
          <p:cNvSpPr txBox="1">
            <a:spLocks/>
          </p:cNvSpPr>
          <p:nvPr/>
        </p:nvSpPr>
        <p:spPr>
          <a:xfrm>
            <a:off x="0" y="-133004"/>
            <a:ext cx="12192000" cy="698268"/>
          </a:xfrm>
          <a:prstGeom prst="rect">
            <a:avLst/>
          </a:prstGeom>
          <a:solidFill>
            <a:srgbClr val="003366"/>
          </a:solidFill>
          <a:ln w="28575">
            <a:solidFill>
              <a:schemeClr val="bg2"/>
            </a:solidFill>
          </a:ln>
        </p:spPr>
        <p:txBody>
          <a:bodyPr vert="horz" lIns="91440" tIns="45720" rIns="91440" bIns="45720" rtlCol="0" anchor="b">
            <a:noAutofit/>
          </a:bodyPr>
          <a:lstStyle>
            <a:lvl1pPr algn="l" defTabSz="914400" rtl="0" eaLnBrk="1" latinLnBrk="0" hangingPunct="1">
              <a:lnSpc>
                <a:spcPct val="90000"/>
              </a:lnSpc>
              <a:spcBef>
                <a:spcPct val="0"/>
              </a:spcBef>
              <a:buNone/>
              <a:defRPr sz="3200" kern="1200">
                <a:solidFill>
                  <a:schemeClr val="tx1"/>
                </a:solidFill>
                <a:latin typeface="+mj-lt"/>
                <a:ea typeface="+mj-ea"/>
                <a:cs typeface="+mj-cs"/>
              </a:defRPr>
            </a:lvl1pPr>
          </a:lstStyle>
          <a:p>
            <a:pPr algn="ctr"/>
            <a:r>
              <a:rPr lang="en-US" sz="4000" dirty="0" smtClean="0">
                <a:solidFill>
                  <a:schemeClr val="bg1"/>
                </a:solidFill>
                <a:latin typeface="Arial Narrow" panose="020B0606020202030204" pitchFamily="34" charset="0"/>
              </a:rPr>
              <a:t>Step 2 - Customer Profiles</a:t>
            </a:r>
            <a:endParaRPr lang="en-US" sz="4000" dirty="0">
              <a:solidFill>
                <a:schemeClr val="bg1"/>
              </a:solidFill>
              <a:latin typeface="Arial Narrow" panose="020B0606020202030204" pitchFamily="34" charset="0"/>
            </a:endParaRPr>
          </a:p>
        </p:txBody>
      </p:sp>
      <p:pic>
        <p:nvPicPr>
          <p:cNvPr id="8" name="Picture 7"/>
          <p:cNvPicPr>
            <a:picLocks noChangeAspect="1"/>
          </p:cNvPicPr>
          <p:nvPr/>
        </p:nvPicPr>
        <p:blipFill>
          <a:blip r:embed="rId3"/>
          <a:stretch>
            <a:fillRect/>
          </a:stretch>
        </p:blipFill>
        <p:spPr>
          <a:xfrm>
            <a:off x="7234177" y="763082"/>
            <a:ext cx="4683319" cy="5637718"/>
          </a:xfrm>
          <a:prstGeom prst="rect">
            <a:avLst/>
          </a:prstGeom>
        </p:spPr>
      </p:pic>
    </p:spTree>
    <p:extLst>
      <p:ext uri="{BB962C8B-B14F-4D97-AF65-F5344CB8AC3E}">
        <p14:creationId xmlns:p14="http://schemas.microsoft.com/office/powerpoint/2010/main" val="300199649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387</TotalTime>
  <Words>2375</Words>
  <Application>Microsoft Office PowerPoint</Application>
  <PresentationFormat>Custom</PresentationFormat>
  <Paragraphs>232</Paragraphs>
  <Slides>24</Slides>
  <Notes>8</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Step 1 - Products and Services</vt:lpstr>
      <vt:lpstr>Step 2 – Customer Profiles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Step 1 - Products and Services</dc:title>
  <dc:creator>Richard Hall</dc:creator>
  <cp:lastModifiedBy>Training</cp:lastModifiedBy>
  <cp:revision>141</cp:revision>
  <cp:lastPrinted>2014-10-06T20:06:39Z</cp:lastPrinted>
  <dcterms:created xsi:type="dcterms:W3CDTF">2014-10-05T15:40:47Z</dcterms:created>
  <dcterms:modified xsi:type="dcterms:W3CDTF">2016-03-04T16:55:48Z</dcterms:modified>
</cp:coreProperties>
</file>