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69" r:id="rId2"/>
    <p:sldId id="315" r:id="rId3"/>
    <p:sldId id="296" r:id="rId4"/>
    <p:sldId id="307" r:id="rId5"/>
    <p:sldId id="297" r:id="rId6"/>
    <p:sldId id="320" r:id="rId7"/>
    <p:sldId id="321" r:id="rId8"/>
    <p:sldId id="308" r:id="rId9"/>
    <p:sldId id="322" r:id="rId10"/>
    <p:sldId id="309" r:id="rId11"/>
    <p:sldId id="310" r:id="rId12"/>
    <p:sldId id="311" r:id="rId13"/>
    <p:sldId id="312" r:id="rId14"/>
    <p:sldId id="323" r:id="rId15"/>
    <p:sldId id="325" r:id="rId16"/>
    <p:sldId id="326" r:id="rId17"/>
    <p:sldId id="324" r:id="rId18"/>
    <p:sldId id="327" r:id="rId19"/>
    <p:sldId id="329" r:id="rId20"/>
    <p:sldId id="316" r:id="rId21"/>
    <p:sldId id="317" r:id="rId22"/>
    <p:sldId id="319" r:id="rId23"/>
    <p:sldId id="301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C STKaiti"/>
        <a:cs typeface="SC STKaiti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C STKaiti"/>
        <a:cs typeface="SC STKaiti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C STKaiti"/>
        <a:cs typeface="SC STKaiti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C STKaiti"/>
        <a:cs typeface="SC STKaiti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C STKaiti"/>
        <a:cs typeface="SC STKaiti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C STKaiti"/>
        <a:cs typeface="SC STKaiti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C STKaiti"/>
        <a:cs typeface="SC STKaiti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C STKaiti"/>
        <a:cs typeface="SC STKaiti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C STKaiti"/>
        <a:cs typeface="SC STKait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7602"/>
    <a:srgbClr val="000C18"/>
    <a:srgbClr val="CC0000"/>
    <a:srgbClr val="001B3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8" autoAdjust="0"/>
    <p:restoredTop sz="93233" autoAdjust="0"/>
  </p:normalViewPr>
  <p:slideViewPr>
    <p:cSldViewPr>
      <p:cViewPr>
        <p:scale>
          <a:sx n="60" d="100"/>
          <a:sy n="60" d="100"/>
        </p:scale>
        <p:origin x="-6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06718-A926-4F38-AFB8-93BE09FE1724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8EE88DD-7318-4951-98FF-7B7C42BDAC5F}">
      <dgm:prSet phldrT="[Text]" custT="1"/>
      <dgm:spPr>
        <a:solidFill>
          <a:schemeClr val="bg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sz="3200" b="1" dirty="0" smtClean="0">
              <a:solidFill>
                <a:schemeClr val="tx1"/>
              </a:solidFill>
            </a:rPr>
            <a:t>Speakers</a:t>
          </a:r>
          <a:endParaRPr lang="en-US" sz="3200" b="1" dirty="0">
            <a:solidFill>
              <a:schemeClr val="tx1"/>
            </a:solidFill>
          </a:endParaRPr>
        </a:p>
      </dgm:t>
    </dgm:pt>
    <dgm:pt modelId="{04A40D8A-5D75-4535-B673-F39B046044EE}" type="parTrans" cxnId="{95F92ECE-7FAC-417A-A836-34053A596337}">
      <dgm:prSet/>
      <dgm:spPr/>
      <dgm:t>
        <a:bodyPr/>
        <a:lstStyle/>
        <a:p>
          <a:endParaRPr lang="en-US"/>
        </a:p>
      </dgm:t>
    </dgm:pt>
    <dgm:pt modelId="{4CEC288F-2B61-4D0C-8DA6-C903167DBA3E}" type="sibTrans" cxnId="{95F92ECE-7FAC-417A-A836-34053A596337}">
      <dgm:prSet/>
      <dgm:spPr/>
      <dgm:t>
        <a:bodyPr/>
        <a:lstStyle/>
        <a:p>
          <a:endParaRPr lang="en-US"/>
        </a:p>
      </dgm:t>
    </dgm:pt>
    <dgm:pt modelId="{58EBBF9D-0824-4991-BAE6-68D18C766A51}">
      <dgm:prSet phldrT="[Text]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500"/>
            </a:spcAft>
          </a:pPr>
          <a:r>
            <a:rPr lang="en-US" b="1" dirty="0" smtClean="0">
              <a:solidFill>
                <a:schemeClr val="tx1"/>
              </a:solidFill>
            </a:rPr>
            <a:t>2012 SPE President </a:t>
          </a:r>
          <a:r>
            <a:rPr lang="en-US" dirty="0" smtClean="0">
              <a:solidFill>
                <a:schemeClr val="tx1"/>
              </a:solidFill>
            </a:rPr>
            <a:t>–  Ganesh Thakur</a:t>
          </a:r>
          <a:endParaRPr lang="en-US" dirty="0">
            <a:solidFill>
              <a:schemeClr val="tx1"/>
            </a:solidFill>
          </a:endParaRPr>
        </a:p>
      </dgm:t>
    </dgm:pt>
    <dgm:pt modelId="{4D5D7A34-6A1A-4A60-B610-A8EB96B65A62}" type="parTrans" cxnId="{4A575D4F-461C-4BFA-826D-A352667D53E6}">
      <dgm:prSet/>
      <dgm:spPr/>
      <dgm:t>
        <a:bodyPr/>
        <a:lstStyle/>
        <a:p>
          <a:endParaRPr lang="en-US"/>
        </a:p>
      </dgm:t>
    </dgm:pt>
    <dgm:pt modelId="{46F67400-FD45-4C5B-A289-9406DB50AC97}" type="sibTrans" cxnId="{4A575D4F-461C-4BFA-826D-A352667D53E6}">
      <dgm:prSet/>
      <dgm:spPr/>
      <dgm:t>
        <a:bodyPr/>
        <a:lstStyle/>
        <a:p>
          <a:endParaRPr lang="en-US"/>
        </a:p>
      </dgm:t>
    </dgm:pt>
    <dgm:pt modelId="{5511E791-0A75-4731-9B71-A8191BC67A91}">
      <dgm:prSet phldrT="[Text]" custT="1"/>
      <dgm:spPr>
        <a:solidFill>
          <a:schemeClr val="bg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sz="3200" b="1" dirty="0" smtClean="0">
              <a:solidFill>
                <a:schemeClr val="tx1"/>
              </a:solidFill>
            </a:rPr>
            <a:t>SPE Staff </a:t>
          </a:r>
          <a:endParaRPr lang="en-US" sz="3200" b="1" dirty="0">
            <a:solidFill>
              <a:schemeClr val="tx1"/>
            </a:solidFill>
          </a:endParaRPr>
        </a:p>
      </dgm:t>
    </dgm:pt>
    <dgm:pt modelId="{178EB57C-035B-4828-AB24-7D8EE7A4A190}" type="parTrans" cxnId="{867AF9A5-06AE-4043-851F-691CF32DFBD3}">
      <dgm:prSet/>
      <dgm:spPr/>
      <dgm:t>
        <a:bodyPr/>
        <a:lstStyle/>
        <a:p>
          <a:endParaRPr lang="en-US"/>
        </a:p>
      </dgm:t>
    </dgm:pt>
    <dgm:pt modelId="{13556AD2-68F9-4CAF-A27C-0A3EBA2F1990}" type="sibTrans" cxnId="{867AF9A5-06AE-4043-851F-691CF32DFBD3}">
      <dgm:prSet/>
      <dgm:spPr/>
      <dgm:t>
        <a:bodyPr/>
        <a:lstStyle/>
        <a:p>
          <a:endParaRPr lang="en-US"/>
        </a:p>
      </dgm:t>
    </dgm:pt>
    <dgm:pt modelId="{5B770D4F-591B-45A3-BD2D-1857C0378EFF}">
      <dgm:prSet phldrT="[Text]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500"/>
            </a:spcAft>
          </a:pPr>
          <a:r>
            <a:rPr lang="en-US" b="1" dirty="0" smtClean="0">
              <a:solidFill>
                <a:schemeClr val="tx1"/>
              </a:solidFill>
            </a:rPr>
            <a:t>Section Manager        </a:t>
          </a:r>
          <a:r>
            <a:rPr lang="en-US" dirty="0" smtClean="0">
              <a:solidFill>
                <a:schemeClr val="tx1"/>
              </a:solidFill>
            </a:rPr>
            <a:t>– Kathy MacLennan</a:t>
          </a:r>
          <a:endParaRPr lang="en-US" b="1" dirty="0">
            <a:solidFill>
              <a:schemeClr val="tx1"/>
            </a:solidFill>
          </a:endParaRPr>
        </a:p>
      </dgm:t>
    </dgm:pt>
    <dgm:pt modelId="{C246D519-DD17-4ECC-B842-55A7CAE304E3}" type="parTrans" cxnId="{C2BA6049-52E3-4C6A-8B57-7064B3D0BC2E}">
      <dgm:prSet/>
      <dgm:spPr/>
      <dgm:t>
        <a:bodyPr/>
        <a:lstStyle/>
        <a:p>
          <a:endParaRPr lang="en-US"/>
        </a:p>
      </dgm:t>
    </dgm:pt>
    <dgm:pt modelId="{7FBB658F-5C9A-4EC1-AF9A-C5CBA9B946E1}" type="sibTrans" cxnId="{C2BA6049-52E3-4C6A-8B57-7064B3D0BC2E}">
      <dgm:prSet/>
      <dgm:spPr/>
      <dgm:t>
        <a:bodyPr/>
        <a:lstStyle/>
        <a:p>
          <a:endParaRPr lang="en-US"/>
        </a:p>
      </dgm:t>
    </dgm:pt>
    <dgm:pt modelId="{FB07FE48-B336-4A19-BE9A-E273C712A572}">
      <dgm:prSet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500"/>
            </a:spcAft>
          </a:pPr>
          <a:r>
            <a:rPr lang="en-US" b="1" dirty="0" smtClean="0">
              <a:solidFill>
                <a:schemeClr val="tx1"/>
              </a:solidFill>
            </a:rPr>
            <a:t>2015 SPE President </a:t>
          </a:r>
          <a:r>
            <a:rPr lang="en-US" dirty="0" smtClean="0">
              <a:solidFill>
                <a:schemeClr val="tx1"/>
              </a:solidFill>
            </a:rPr>
            <a:t>– Helge Hove Haldorsen</a:t>
          </a:r>
        </a:p>
      </dgm:t>
    </dgm:pt>
    <dgm:pt modelId="{069BD518-2825-423B-AF32-A45674DFFE28}" type="parTrans" cxnId="{B5EFDDA7-BF7D-45B4-9A76-945831E1721A}">
      <dgm:prSet/>
      <dgm:spPr/>
      <dgm:t>
        <a:bodyPr/>
        <a:lstStyle/>
        <a:p>
          <a:endParaRPr lang="en-US"/>
        </a:p>
      </dgm:t>
    </dgm:pt>
    <dgm:pt modelId="{B5DBCDA1-5536-4731-AA6F-C85D922EEEE4}" type="sibTrans" cxnId="{B5EFDDA7-BF7D-45B4-9A76-945831E1721A}">
      <dgm:prSet/>
      <dgm:spPr/>
      <dgm:t>
        <a:bodyPr/>
        <a:lstStyle/>
        <a:p>
          <a:endParaRPr lang="en-US"/>
        </a:p>
      </dgm:t>
    </dgm:pt>
    <dgm:pt modelId="{D7A0A05C-9DE7-49E1-9549-7A609EE4CBA9}">
      <dgm:prSet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500"/>
            </a:spcAft>
          </a:pPr>
          <a:r>
            <a:rPr lang="en-US" b="1" dirty="0" smtClean="0">
              <a:solidFill>
                <a:schemeClr val="tx1"/>
              </a:solidFill>
            </a:rPr>
            <a:t>2016 SPE President </a:t>
          </a:r>
          <a:r>
            <a:rPr lang="en-US" dirty="0" smtClean="0">
              <a:solidFill>
                <a:schemeClr val="tx1"/>
              </a:solidFill>
            </a:rPr>
            <a:t>– Nathan Meehan</a:t>
          </a:r>
        </a:p>
      </dgm:t>
    </dgm:pt>
    <dgm:pt modelId="{5331AC8E-C9EB-40E9-9E6F-27751E9DF9F3}" type="parTrans" cxnId="{8B10FCA0-08EA-4360-B5D8-068442C7E83A}">
      <dgm:prSet/>
      <dgm:spPr/>
      <dgm:t>
        <a:bodyPr/>
        <a:lstStyle/>
        <a:p>
          <a:endParaRPr lang="en-US"/>
        </a:p>
      </dgm:t>
    </dgm:pt>
    <dgm:pt modelId="{6F6CB64A-6A10-4457-BD6F-CB526137A16B}" type="sibTrans" cxnId="{8B10FCA0-08EA-4360-B5D8-068442C7E83A}">
      <dgm:prSet/>
      <dgm:spPr/>
      <dgm:t>
        <a:bodyPr/>
        <a:lstStyle/>
        <a:p>
          <a:endParaRPr lang="en-US"/>
        </a:p>
      </dgm:t>
    </dgm:pt>
    <dgm:pt modelId="{DE249BCC-718D-40D9-98B5-AE76D4A504DE}">
      <dgm:prSet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500"/>
            </a:spcAft>
          </a:pPr>
          <a:r>
            <a:rPr lang="en-US" b="1" dirty="0" smtClean="0">
              <a:solidFill>
                <a:schemeClr val="tx1"/>
              </a:solidFill>
            </a:rPr>
            <a:t>Keynoter </a:t>
          </a:r>
          <a:r>
            <a:rPr lang="en-US" dirty="0" smtClean="0">
              <a:solidFill>
                <a:schemeClr val="tx1"/>
              </a:solidFill>
            </a:rPr>
            <a:t>–              </a:t>
          </a:r>
          <a:r>
            <a:rPr lang="en-US" dirty="0" err="1" smtClean="0">
              <a:solidFill>
                <a:schemeClr val="tx1"/>
              </a:solidFill>
            </a:rPr>
            <a:t>Rustom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Mody</a:t>
          </a:r>
          <a:endParaRPr lang="en-US" dirty="0" smtClean="0">
            <a:solidFill>
              <a:schemeClr val="tx1"/>
            </a:solidFill>
          </a:endParaRPr>
        </a:p>
      </dgm:t>
    </dgm:pt>
    <dgm:pt modelId="{BCD462FD-CFCB-4F01-9DE6-CF627FD7D73C}" type="parTrans" cxnId="{3890F454-739B-4480-9A22-83BBEF1837A3}">
      <dgm:prSet/>
      <dgm:spPr/>
      <dgm:t>
        <a:bodyPr/>
        <a:lstStyle/>
        <a:p>
          <a:endParaRPr lang="en-US"/>
        </a:p>
      </dgm:t>
    </dgm:pt>
    <dgm:pt modelId="{B035CAE5-B9F8-45D8-BE81-8F31F3A1A0E2}" type="sibTrans" cxnId="{3890F454-739B-4480-9A22-83BBEF1837A3}">
      <dgm:prSet/>
      <dgm:spPr/>
      <dgm:t>
        <a:bodyPr/>
        <a:lstStyle/>
        <a:p>
          <a:endParaRPr lang="en-US"/>
        </a:p>
      </dgm:t>
    </dgm:pt>
    <dgm:pt modelId="{BEDFB79B-609C-4612-B355-FCB0791B86B3}">
      <dgm:prSet/>
      <dgm:spPr/>
      <dgm:t>
        <a:bodyPr/>
        <a:lstStyle/>
        <a:p>
          <a:pPr>
            <a:lnSpc>
              <a:spcPct val="100000"/>
            </a:lnSpc>
            <a:spcAft>
              <a:spcPts val="500"/>
            </a:spcAft>
          </a:pPr>
          <a:r>
            <a:rPr lang="en-US" b="1" dirty="0" smtClean="0">
              <a:solidFill>
                <a:schemeClr val="tx1"/>
              </a:solidFill>
            </a:rPr>
            <a:t>Section Admin. Asst. </a:t>
          </a:r>
          <a:r>
            <a:rPr lang="en-US" dirty="0" smtClean="0">
              <a:solidFill>
                <a:schemeClr val="tx1"/>
              </a:solidFill>
            </a:rPr>
            <a:t>                        – Sharon Harris</a:t>
          </a:r>
        </a:p>
      </dgm:t>
    </dgm:pt>
    <dgm:pt modelId="{A2674895-EC1D-439B-AEDC-894E3EF66565}" type="parTrans" cxnId="{2040B421-45CE-4215-A6AD-3668AE03D087}">
      <dgm:prSet/>
      <dgm:spPr/>
      <dgm:t>
        <a:bodyPr/>
        <a:lstStyle/>
        <a:p>
          <a:endParaRPr lang="en-US"/>
        </a:p>
      </dgm:t>
    </dgm:pt>
    <dgm:pt modelId="{3EEAF695-8A52-4F47-B15A-B95FD13BE4D2}" type="sibTrans" cxnId="{2040B421-45CE-4215-A6AD-3668AE03D087}">
      <dgm:prSet/>
      <dgm:spPr/>
      <dgm:t>
        <a:bodyPr/>
        <a:lstStyle/>
        <a:p>
          <a:endParaRPr lang="en-US"/>
        </a:p>
      </dgm:t>
    </dgm:pt>
    <dgm:pt modelId="{91478251-3F8F-4F66-A286-660FAC2D0F85}">
      <dgm:prSet/>
      <dgm:spPr/>
      <dgm:t>
        <a:bodyPr/>
        <a:lstStyle/>
        <a:p>
          <a:pPr>
            <a:lnSpc>
              <a:spcPct val="100000"/>
            </a:lnSpc>
            <a:spcAft>
              <a:spcPts val="500"/>
            </a:spcAft>
          </a:pPr>
          <a:r>
            <a:rPr lang="en-US" b="1" dirty="0" smtClean="0">
              <a:solidFill>
                <a:schemeClr val="tx1"/>
              </a:solidFill>
            </a:rPr>
            <a:t>SPEI Membership               </a:t>
          </a:r>
          <a:r>
            <a:rPr lang="en-US" b="0" dirty="0" smtClean="0">
              <a:solidFill>
                <a:schemeClr val="tx1"/>
              </a:solidFill>
            </a:rPr>
            <a:t>– Liz Messner</a:t>
          </a:r>
          <a:endParaRPr lang="en-US" dirty="0" smtClean="0">
            <a:solidFill>
              <a:schemeClr val="tx1"/>
            </a:solidFill>
          </a:endParaRPr>
        </a:p>
      </dgm:t>
    </dgm:pt>
    <dgm:pt modelId="{BF353A15-4F63-46F4-A384-5C29BF7219C1}" type="parTrans" cxnId="{19127395-B19C-494A-BA61-D3C60C0170E3}">
      <dgm:prSet/>
      <dgm:spPr/>
      <dgm:t>
        <a:bodyPr/>
        <a:lstStyle/>
        <a:p>
          <a:endParaRPr lang="en-US"/>
        </a:p>
      </dgm:t>
    </dgm:pt>
    <dgm:pt modelId="{C56A255D-B3C0-4CDE-8612-76E035CD3F8D}" type="sibTrans" cxnId="{19127395-B19C-494A-BA61-D3C60C0170E3}">
      <dgm:prSet/>
      <dgm:spPr/>
      <dgm:t>
        <a:bodyPr/>
        <a:lstStyle/>
        <a:p>
          <a:endParaRPr lang="en-US"/>
        </a:p>
      </dgm:t>
    </dgm:pt>
    <dgm:pt modelId="{940849FC-D9AB-4089-97AF-A819D29CE8C2}">
      <dgm:prSet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500"/>
            </a:spcAft>
          </a:pPr>
          <a:endParaRPr lang="en-US" dirty="0" smtClean="0">
            <a:solidFill>
              <a:schemeClr val="tx1"/>
            </a:solidFill>
          </a:endParaRPr>
        </a:p>
      </dgm:t>
    </dgm:pt>
    <dgm:pt modelId="{C9C225B6-B24E-409E-A8FD-A6C4F1FB071D}" type="parTrans" cxnId="{8C7D8FED-BC1F-4F9A-ABD0-3E9930ACED5F}">
      <dgm:prSet/>
      <dgm:spPr/>
    </dgm:pt>
    <dgm:pt modelId="{19260D0B-8CD8-4736-89F6-F89AF65649E2}" type="sibTrans" cxnId="{8C7D8FED-BC1F-4F9A-ABD0-3E9930ACED5F}">
      <dgm:prSet/>
      <dgm:spPr/>
    </dgm:pt>
    <dgm:pt modelId="{ED78F9FB-F7E1-4C58-8F2F-3958D45498BB}" type="pres">
      <dgm:prSet presAssocID="{8E206718-A926-4F38-AFB8-93BE09FE17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E94CF0-6F81-42EA-91AA-495D323F1ABD}" type="pres">
      <dgm:prSet presAssocID="{88EE88DD-7318-4951-98FF-7B7C42BDAC5F}" presName="composite" presStyleCnt="0"/>
      <dgm:spPr/>
    </dgm:pt>
    <dgm:pt modelId="{DC86B6DC-D0C5-4E11-A18E-A4849DD104EB}" type="pres">
      <dgm:prSet presAssocID="{88EE88DD-7318-4951-98FF-7B7C42BDAC5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63156-9A58-4B28-8691-D7E8FED18BBA}" type="pres">
      <dgm:prSet presAssocID="{88EE88DD-7318-4951-98FF-7B7C42BDAC5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E9152-C281-4260-971D-597D468629FB}" type="pres">
      <dgm:prSet presAssocID="{4CEC288F-2B61-4D0C-8DA6-C903167DBA3E}" presName="space" presStyleCnt="0"/>
      <dgm:spPr/>
    </dgm:pt>
    <dgm:pt modelId="{95C4E28A-3A97-46A4-AE0E-2BD8DEACFBA0}" type="pres">
      <dgm:prSet presAssocID="{5511E791-0A75-4731-9B71-A8191BC67A91}" presName="composite" presStyleCnt="0"/>
      <dgm:spPr/>
    </dgm:pt>
    <dgm:pt modelId="{B6616E14-8755-4CBB-BACA-C6CF08B31480}" type="pres">
      <dgm:prSet presAssocID="{5511E791-0A75-4731-9B71-A8191BC67A9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0B051-E505-440B-8A32-9DEDB0083B31}" type="pres">
      <dgm:prSet presAssocID="{5511E791-0A75-4731-9B71-A8191BC67A9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D5302D-2576-4C0F-9C6B-111E24397DCD}" type="presOf" srcId="{DE249BCC-718D-40D9-98B5-AE76D4A504DE}" destId="{3B163156-9A58-4B28-8691-D7E8FED18BBA}" srcOrd="0" destOrd="3" presId="urn:microsoft.com/office/officeart/2005/8/layout/hList1"/>
    <dgm:cxn modelId="{E4E2060E-2FE3-438D-8425-BC0E70177060}" type="presOf" srcId="{8E206718-A926-4F38-AFB8-93BE09FE1724}" destId="{ED78F9FB-F7E1-4C58-8F2F-3958D45498BB}" srcOrd="0" destOrd="0" presId="urn:microsoft.com/office/officeart/2005/8/layout/hList1"/>
    <dgm:cxn modelId="{8C7D8FED-BC1F-4F9A-ABD0-3E9930ACED5F}" srcId="{88EE88DD-7318-4951-98FF-7B7C42BDAC5F}" destId="{940849FC-D9AB-4089-97AF-A819D29CE8C2}" srcOrd="4" destOrd="0" parTransId="{C9C225B6-B24E-409E-A8FD-A6C4F1FB071D}" sibTransId="{19260D0B-8CD8-4736-89F6-F89AF65649E2}"/>
    <dgm:cxn modelId="{8541319C-D309-436B-8B66-34F0D4122042}" type="presOf" srcId="{D7A0A05C-9DE7-49E1-9549-7A609EE4CBA9}" destId="{3B163156-9A58-4B28-8691-D7E8FED18BBA}" srcOrd="0" destOrd="2" presId="urn:microsoft.com/office/officeart/2005/8/layout/hList1"/>
    <dgm:cxn modelId="{A550D35E-DF7E-40EF-8764-A6DBD13434A3}" type="presOf" srcId="{BEDFB79B-609C-4612-B355-FCB0791B86B3}" destId="{AFE0B051-E505-440B-8A32-9DEDB0083B31}" srcOrd="0" destOrd="1" presId="urn:microsoft.com/office/officeart/2005/8/layout/hList1"/>
    <dgm:cxn modelId="{4FABA906-DF29-4B31-991D-473E7FC9D0F7}" type="presOf" srcId="{940849FC-D9AB-4089-97AF-A819D29CE8C2}" destId="{3B163156-9A58-4B28-8691-D7E8FED18BBA}" srcOrd="0" destOrd="4" presId="urn:microsoft.com/office/officeart/2005/8/layout/hList1"/>
    <dgm:cxn modelId="{2040B421-45CE-4215-A6AD-3668AE03D087}" srcId="{5511E791-0A75-4731-9B71-A8191BC67A91}" destId="{BEDFB79B-609C-4612-B355-FCB0791B86B3}" srcOrd="1" destOrd="0" parTransId="{A2674895-EC1D-439B-AEDC-894E3EF66565}" sibTransId="{3EEAF695-8A52-4F47-B15A-B95FD13BE4D2}"/>
    <dgm:cxn modelId="{19127395-B19C-494A-BA61-D3C60C0170E3}" srcId="{5511E791-0A75-4731-9B71-A8191BC67A91}" destId="{91478251-3F8F-4F66-A286-660FAC2D0F85}" srcOrd="2" destOrd="0" parTransId="{BF353A15-4F63-46F4-A384-5C29BF7219C1}" sibTransId="{C56A255D-B3C0-4CDE-8612-76E035CD3F8D}"/>
    <dgm:cxn modelId="{6FFE64D3-50A1-46B6-AA60-4AF2A7EF7960}" type="presOf" srcId="{5511E791-0A75-4731-9B71-A8191BC67A91}" destId="{B6616E14-8755-4CBB-BACA-C6CF08B31480}" srcOrd="0" destOrd="0" presId="urn:microsoft.com/office/officeart/2005/8/layout/hList1"/>
    <dgm:cxn modelId="{F7BD9AE1-1086-4716-8F15-312FED5AB378}" type="presOf" srcId="{58EBBF9D-0824-4991-BAE6-68D18C766A51}" destId="{3B163156-9A58-4B28-8691-D7E8FED18BBA}" srcOrd="0" destOrd="0" presId="urn:microsoft.com/office/officeart/2005/8/layout/hList1"/>
    <dgm:cxn modelId="{B5EFDDA7-BF7D-45B4-9A76-945831E1721A}" srcId="{88EE88DD-7318-4951-98FF-7B7C42BDAC5F}" destId="{FB07FE48-B336-4A19-BE9A-E273C712A572}" srcOrd="1" destOrd="0" parTransId="{069BD518-2825-423B-AF32-A45674DFFE28}" sibTransId="{B5DBCDA1-5536-4731-AA6F-C85D922EEEE4}"/>
    <dgm:cxn modelId="{C2BA6049-52E3-4C6A-8B57-7064B3D0BC2E}" srcId="{5511E791-0A75-4731-9B71-A8191BC67A91}" destId="{5B770D4F-591B-45A3-BD2D-1857C0378EFF}" srcOrd="0" destOrd="0" parTransId="{C246D519-DD17-4ECC-B842-55A7CAE304E3}" sibTransId="{7FBB658F-5C9A-4EC1-AF9A-C5CBA9B946E1}"/>
    <dgm:cxn modelId="{867AF9A5-06AE-4043-851F-691CF32DFBD3}" srcId="{8E206718-A926-4F38-AFB8-93BE09FE1724}" destId="{5511E791-0A75-4731-9B71-A8191BC67A91}" srcOrd="1" destOrd="0" parTransId="{178EB57C-035B-4828-AB24-7D8EE7A4A190}" sibTransId="{13556AD2-68F9-4CAF-A27C-0A3EBA2F1990}"/>
    <dgm:cxn modelId="{8B10FCA0-08EA-4360-B5D8-068442C7E83A}" srcId="{88EE88DD-7318-4951-98FF-7B7C42BDAC5F}" destId="{D7A0A05C-9DE7-49E1-9549-7A609EE4CBA9}" srcOrd="2" destOrd="0" parTransId="{5331AC8E-C9EB-40E9-9E6F-27751E9DF9F3}" sibTransId="{6F6CB64A-6A10-4457-BD6F-CB526137A16B}"/>
    <dgm:cxn modelId="{3890F454-739B-4480-9A22-83BBEF1837A3}" srcId="{88EE88DD-7318-4951-98FF-7B7C42BDAC5F}" destId="{DE249BCC-718D-40D9-98B5-AE76D4A504DE}" srcOrd="3" destOrd="0" parTransId="{BCD462FD-CFCB-4F01-9DE6-CF627FD7D73C}" sibTransId="{B035CAE5-B9F8-45D8-BE81-8F31F3A1A0E2}"/>
    <dgm:cxn modelId="{4A575D4F-461C-4BFA-826D-A352667D53E6}" srcId="{88EE88DD-7318-4951-98FF-7B7C42BDAC5F}" destId="{58EBBF9D-0824-4991-BAE6-68D18C766A51}" srcOrd="0" destOrd="0" parTransId="{4D5D7A34-6A1A-4A60-B610-A8EB96B65A62}" sibTransId="{46F67400-FD45-4C5B-A289-9406DB50AC97}"/>
    <dgm:cxn modelId="{95F92ECE-7FAC-417A-A836-34053A596337}" srcId="{8E206718-A926-4F38-AFB8-93BE09FE1724}" destId="{88EE88DD-7318-4951-98FF-7B7C42BDAC5F}" srcOrd="0" destOrd="0" parTransId="{04A40D8A-5D75-4535-B673-F39B046044EE}" sibTransId="{4CEC288F-2B61-4D0C-8DA6-C903167DBA3E}"/>
    <dgm:cxn modelId="{9EE4D486-93AD-41A2-901E-F30D2C4E5CF5}" type="presOf" srcId="{5B770D4F-591B-45A3-BD2D-1857C0378EFF}" destId="{AFE0B051-E505-440B-8A32-9DEDB0083B31}" srcOrd="0" destOrd="0" presId="urn:microsoft.com/office/officeart/2005/8/layout/hList1"/>
    <dgm:cxn modelId="{3E3B25E9-F0C9-4B62-8F9B-7C5B7C7838FE}" type="presOf" srcId="{88EE88DD-7318-4951-98FF-7B7C42BDAC5F}" destId="{DC86B6DC-D0C5-4E11-A18E-A4849DD104EB}" srcOrd="0" destOrd="0" presId="urn:microsoft.com/office/officeart/2005/8/layout/hList1"/>
    <dgm:cxn modelId="{8D8B013F-D66A-49F5-AF4D-F573D223BC50}" type="presOf" srcId="{91478251-3F8F-4F66-A286-660FAC2D0F85}" destId="{AFE0B051-E505-440B-8A32-9DEDB0083B31}" srcOrd="0" destOrd="2" presId="urn:microsoft.com/office/officeart/2005/8/layout/hList1"/>
    <dgm:cxn modelId="{70A90120-ECB2-4470-859C-BC8710509762}" type="presOf" srcId="{FB07FE48-B336-4A19-BE9A-E273C712A572}" destId="{3B163156-9A58-4B28-8691-D7E8FED18BBA}" srcOrd="0" destOrd="1" presId="urn:microsoft.com/office/officeart/2005/8/layout/hList1"/>
    <dgm:cxn modelId="{BB0A9C11-DE8B-47A4-A3F9-0C38722D0CB1}" type="presParOf" srcId="{ED78F9FB-F7E1-4C58-8F2F-3958D45498BB}" destId="{02E94CF0-6F81-42EA-91AA-495D323F1ABD}" srcOrd="0" destOrd="0" presId="urn:microsoft.com/office/officeart/2005/8/layout/hList1"/>
    <dgm:cxn modelId="{696F34A4-5CD5-4DF9-912F-950754EC2CF2}" type="presParOf" srcId="{02E94CF0-6F81-42EA-91AA-495D323F1ABD}" destId="{DC86B6DC-D0C5-4E11-A18E-A4849DD104EB}" srcOrd="0" destOrd="0" presId="urn:microsoft.com/office/officeart/2005/8/layout/hList1"/>
    <dgm:cxn modelId="{B123426F-F26F-40AE-8A0E-10746BFDDA28}" type="presParOf" srcId="{02E94CF0-6F81-42EA-91AA-495D323F1ABD}" destId="{3B163156-9A58-4B28-8691-D7E8FED18BBA}" srcOrd="1" destOrd="0" presId="urn:microsoft.com/office/officeart/2005/8/layout/hList1"/>
    <dgm:cxn modelId="{6B44C7A3-70A6-4DCC-B65B-92F0CF8C064E}" type="presParOf" srcId="{ED78F9FB-F7E1-4C58-8F2F-3958D45498BB}" destId="{414E9152-C281-4260-971D-597D468629FB}" srcOrd="1" destOrd="0" presId="urn:microsoft.com/office/officeart/2005/8/layout/hList1"/>
    <dgm:cxn modelId="{7651B0B7-DE55-4BE8-A9A6-29633F00F51F}" type="presParOf" srcId="{ED78F9FB-F7E1-4C58-8F2F-3958D45498BB}" destId="{95C4E28A-3A97-46A4-AE0E-2BD8DEACFBA0}" srcOrd="2" destOrd="0" presId="urn:microsoft.com/office/officeart/2005/8/layout/hList1"/>
    <dgm:cxn modelId="{ECC316C7-748C-49D6-8D80-6B87567A1AE3}" type="presParOf" srcId="{95C4E28A-3A97-46A4-AE0E-2BD8DEACFBA0}" destId="{B6616E14-8755-4CBB-BACA-C6CF08B31480}" srcOrd="0" destOrd="0" presId="urn:microsoft.com/office/officeart/2005/8/layout/hList1"/>
    <dgm:cxn modelId="{AA35082C-2E14-4C11-A207-21CCE5B8E3FB}" type="presParOf" srcId="{95C4E28A-3A97-46A4-AE0E-2BD8DEACFBA0}" destId="{AFE0B051-E505-440B-8A32-9DEDB0083B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86B6DC-D0C5-4E11-A18E-A4849DD104EB}">
      <dsp:nvSpPr>
        <dsp:cNvPr id="0" name=""/>
        <dsp:cNvSpPr/>
      </dsp:nvSpPr>
      <dsp:spPr>
        <a:xfrm>
          <a:off x="39" y="160687"/>
          <a:ext cx="3809962" cy="720000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Speakers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9" y="160687"/>
        <a:ext cx="3809962" cy="720000"/>
      </dsp:txXfrm>
    </dsp:sp>
    <dsp:sp modelId="{3B163156-9A58-4B28-8691-D7E8FED18BBA}">
      <dsp:nvSpPr>
        <dsp:cNvPr id="0" name=""/>
        <dsp:cNvSpPr/>
      </dsp:nvSpPr>
      <dsp:spPr>
        <a:xfrm>
          <a:off x="39" y="880687"/>
          <a:ext cx="3809962" cy="3911625"/>
        </a:xfrm>
        <a:prstGeom prst="rect">
          <a:avLst/>
        </a:prstGeom>
        <a:noFill/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2500" b="1" kern="1200" dirty="0" smtClean="0">
              <a:solidFill>
                <a:schemeClr val="tx1"/>
              </a:solidFill>
            </a:rPr>
            <a:t>2012 SPE President </a:t>
          </a:r>
          <a:r>
            <a:rPr lang="en-US" sz="2500" kern="1200" dirty="0" smtClean="0">
              <a:solidFill>
                <a:schemeClr val="tx1"/>
              </a:solidFill>
            </a:rPr>
            <a:t>–  Ganesh Thakur</a:t>
          </a:r>
          <a:endParaRPr lang="en-US" sz="2500" kern="1200" dirty="0">
            <a:solidFill>
              <a:schemeClr val="tx1"/>
            </a:solidFill>
          </a:endParaRPr>
        </a:p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2500" b="1" kern="1200" dirty="0" smtClean="0">
              <a:solidFill>
                <a:schemeClr val="tx1"/>
              </a:solidFill>
            </a:rPr>
            <a:t>2015 SPE President </a:t>
          </a:r>
          <a:r>
            <a:rPr lang="en-US" sz="2500" kern="1200" dirty="0" smtClean="0">
              <a:solidFill>
                <a:schemeClr val="tx1"/>
              </a:solidFill>
            </a:rPr>
            <a:t>– Helge Hove Haldorsen</a:t>
          </a:r>
        </a:p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2500" b="1" kern="1200" dirty="0" smtClean="0">
              <a:solidFill>
                <a:schemeClr val="tx1"/>
              </a:solidFill>
            </a:rPr>
            <a:t>2016 SPE President </a:t>
          </a:r>
          <a:r>
            <a:rPr lang="en-US" sz="2500" kern="1200" dirty="0" smtClean="0">
              <a:solidFill>
                <a:schemeClr val="tx1"/>
              </a:solidFill>
            </a:rPr>
            <a:t>– Nathan Meehan</a:t>
          </a:r>
        </a:p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2500" b="1" kern="1200" dirty="0" smtClean="0">
              <a:solidFill>
                <a:schemeClr val="tx1"/>
              </a:solidFill>
            </a:rPr>
            <a:t>Keynoter </a:t>
          </a:r>
          <a:r>
            <a:rPr lang="en-US" sz="2500" kern="1200" dirty="0" smtClean="0">
              <a:solidFill>
                <a:schemeClr val="tx1"/>
              </a:solidFill>
            </a:rPr>
            <a:t>–              </a:t>
          </a:r>
          <a:r>
            <a:rPr lang="en-US" sz="2500" kern="1200" dirty="0" err="1" smtClean="0">
              <a:solidFill>
                <a:schemeClr val="tx1"/>
              </a:solidFill>
            </a:rPr>
            <a:t>Rustom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Mody</a:t>
          </a:r>
          <a:endParaRPr lang="en-US" sz="2500" kern="1200" dirty="0" smtClean="0">
            <a:solidFill>
              <a:schemeClr val="tx1"/>
            </a:solidFill>
          </a:endParaRPr>
        </a:p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ts val="500"/>
            </a:spcAft>
            <a:buChar char="••"/>
          </a:pPr>
          <a:endParaRPr lang="en-US" sz="2500" kern="1200" dirty="0" smtClean="0">
            <a:solidFill>
              <a:schemeClr val="tx1"/>
            </a:solidFill>
          </a:endParaRPr>
        </a:p>
      </dsp:txBody>
      <dsp:txXfrm>
        <a:off x="39" y="880687"/>
        <a:ext cx="3809962" cy="3911625"/>
      </dsp:txXfrm>
    </dsp:sp>
    <dsp:sp modelId="{B6616E14-8755-4CBB-BACA-C6CF08B31480}">
      <dsp:nvSpPr>
        <dsp:cNvPr id="0" name=""/>
        <dsp:cNvSpPr/>
      </dsp:nvSpPr>
      <dsp:spPr>
        <a:xfrm>
          <a:off x="4343397" y="160687"/>
          <a:ext cx="3809962" cy="720000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SPE Staff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4343397" y="160687"/>
        <a:ext cx="3809962" cy="720000"/>
      </dsp:txXfrm>
    </dsp:sp>
    <dsp:sp modelId="{AFE0B051-E505-440B-8A32-9DEDB0083B31}">
      <dsp:nvSpPr>
        <dsp:cNvPr id="0" name=""/>
        <dsp:cNvSpPr/>
      </dsp:nvSpPr>
      <dsp:spPr>
        <a:xfrm>
          <a:off x="4343397" y="880687"/>
          <a:ext cx="3809962" cy="3911625"/>
        </a:xfrm>
        <a:prstGeom prst="rect">
          <a:avLst/>
        </a:prstGeom>
        <a:noFill/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2500" b="1" kern="1200" dirty="0" smtClean="0">
              <a:solidFill>
                <a:schemeClr val="tx1"/>
              </a:solidFill>
            </a:rPr>
            <a:t>Section Manager        </a:t>
          </a:r>
          <a:r>
            <a:rPr lang="en-US" sz="2500" kern="1200" dirty="0" smtClean="0">
              <a:solidFill>
                <a:schemeClr val="tx1"/>
              </a:solidFill>
            </a:rPr>
            <a:t>– Kathy MacLennan</a:t>
          </a:r>
          <a:endParaRPr lang="en-US" sz="2500" b="1" kern="1200" dirty="0">
            <a:solidFill>
              <a:schemeClr val="tx1"/>
            </a:solidFill>
          </a:endParaRPr>
        </a:p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2500" b="1" kern="1200" dirty="0" smtClean="0">
              <a:solidFill>
                <a:schemeClr val="tx1"/>
              </a:solidFill>
            </a:rPr>
            <a:t>Section Admin. Asst. </a:t>
          </a:r>
          <a:r>
            <a:rPr lang="en-US" sz="2500" kern="1200" dirty="0" smtClean="0">
              <a:solidFill>
                <a:schemeClr val="tx1"/>
              </a:solidFill>
            </a:rPr>
            <a:t>                        – Sharon Harris</a:t>
          </a:r>
        </a:p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ts val="500"/>
            </a:spcAft>
            <a:buChar char="••"/>
          </a:pPr>
          <a:r>
            <a:rPr lang="en-US" sz="2500" b="1" kern="1200" dirty="0" smtClean="0">
              <a:solidFill>
                <a:schemeClr val="tx1"/>
              </a:solidFill>
            </a:rPr>
            <a:t>SPEI Membership               </a:t>
          </a:r>
          <a:r>
            <a:rPr lang="en-US" sz="2500" b="0" kern="1200" dirty="0" smtClean="0">
              <a:solidFill>
                <a:schemeClr val="tx1"/>
              </a:solidFill>
            </a:rPr>
            <a:t>– Liz Messner</a:t>
          </a:r>
          <a:endParaRPr lang="en-US" sz="2500" kern="1200" dirty="0" smtClean="0">
            <a:solidFill>
              <a:schemeClr val="tx1"/>
            </a:solidFill>
          </a:endParaRPr>
        </a:p>
      </dsp:txBody>
      <dsp:txXfrm>
        <a:off x="4343397" y="880687"/>
        <a:ext cx="3809962" cy="3911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CEDFE5FF-5B91-4FCF-927E-102463417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E0D01-3857-462A-B035-B90231B75C56}" type="slidenum">
              <a:rPr lang="en-US" smtClean="0">
                <a:ea typeface="SC STKaiti"/>
                <a:cs typeface="SC STKaiti"/>
              </a:rPr>
              <a:pPr/>
              <a:t>1</a:t>
            </a:fld>
            <a:endParaRPr lang="en-US" dirty="0" smtClean="0">
              <a:ea typeface="SC STKaiti"/>
              <a:cs typeface="SC STKaiti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0088"/>
            <a:ext cx="4649787" cy="348773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413250"/>
            <a:ext cx="5135562" cy="418306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Last year we were 16.6 % of total membership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C460A-23B8-4AB7-86E9-402A0C3096C1}" type="slidenum">
              <a:rPr lang="en-US" smtClean="0">
                <a:ea typeface="SC STKaiti"/>
                <a:cs typeface="SC STKaiti"/>
              </a:rPr>
              <a:pPr/>
              <a:t>11</a:t>
            </a:fld>
            <a:endParaRPr lang="en-US" smtClean="0">
              <a:ea typeface="SC STKaiti"/>
              <a:cs typeface="SC STKait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Last year we were 16.6 % of total membership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C460A-23B8-4AB7-86E9-402A0C3096C1}" type="slidenum">
              <a:rPr lang="en-US" smtClean="0">
                <a:ea typeface="SC STKaiti"/>
                <a:cs typeface="SC STKaiti"/>
              </a:rPr>
              <a:pPr/>
              <a:t>12</a:t>
            </a:fld>
            <a:endParaRPr lang="en-US" smtClean="0">
              <a:ea typeface="SC STKaiti"/>
              <a:cs typeface="SC STKait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Last year we were 16.6 % of total membership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C460A-23B8-4AB7-86E9-402A0C3096C1}" type="slidenum">
              <a:rPr lang="en-US" smtClean="0">
                <a:ea typeface="SC STKaiti"/>
                <a:cs typeface="SC STKaiti"/>
              </a:rPr>
              <a:pPr/>
              <a:t>13</a:t>
            </a:fld>
            <a:endParaRPr lang="en-US" smtClean="0">
              <a:ea typeface="SC STKaiti"/>
              <a:cs typeface="SC STKait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Last year we were 16.6 % of total membership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C460A-23B8-4AB7-86E9-402A0C3096C1}" type="slidenum">
              <a:rPr lang="en-US" smtClean="0">
                <a:ea typeface="SC STKaiti"/>
                <a:cs typeface="SC STKaiti"/>
              </a:rPr>
              <a:pPr/>
              <a:t>14</a:t>
            </a:fld>
            <a:endParaRPr lang="en-US" smtClean="0">
              <a:ea typeface="SC STKaiti"/>
              <a:cs typeface="SC STKait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Last year we were 16.6 % of total membership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C460A-23B8-4AB7-86E9-402A0C3096C1}" type="slidenum">
              <a:rPr lang="en-US" smtClean="0">
                <a:ea typeface="SC STKaiti"/>
                <a:cs typeface="SC STKaiti"/>
              </a:rPr>
              <a:pPr/>
              <a:t>15</a:t>
            </a:fld>
            <a:endParaRPr lang="en-US" dirty="0" smtClean="0">
              <a:ea typeface="SC STKaiti"/>
              <a:cs typeface="SC STKait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Last year we were 16.6 % of total membership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C460A-23B8-4AB7-86E9-402A0C3096C1}" type="slidenum">
              <a:rPr lang="en-US" smtClean="0">
                <a:ea typeface="SC STKaiti"/>
                <a:cs typeface="SC STKaiti"/>
              </a:rPr>
              <a:pPr/>
              <a:t>16</a:t>
            </a:fld>
            <a:endParaRPr lang="en-US" dirty="0" smtClean="0">
              <a:ea typeface="SC STKaiti"/>
              <a:cs typeface="SC STKait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Last year we were 16.6 % of total membership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C460A-23B8-4AB7-86E9-402A0C3096C1}" type="slidenum">
              <a:rPr lang="en-US" smtClean="0">
                <a:ea typeface="SC STKaiti"/>
                <a:cs typeface="SC STKaiti"/>
              </a:rPr>
              <a:pPr/>
              <a:t>17</a:t>
            </a:fld>
            <a:endParaRPr lang="en-US" dirty="0" smtClean="0">
              <a:ea typeface="SC STKaiti"/>
              <a:cs typeface="SC STKait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Last year we were 16.6 % of total membership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C460A-23B8-4AB7-86E9-402A0C3096C1}" type="slidenum">
              <a:rPr lang="en-US" smtClean="0">
                <a:ea typeface="SC STKaiti"/>
                <a:cs typeface="SC STKaiti"/>
              </a:rPr>
              <a:pPr/>
              <a:t>18</a:t>
            </a:fld>
            <a:endParaRPr lang="en-US" dirty="0" smtClean="0">
              <a:ea typeface="SC STKaiti"/>
              <a:cs typeface="SC STKait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Last year we were 16.6 % of total membership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C460A-23B8-4AB7-86E9-402A0C3096C1}" type="slidenum">
              <a:rPr lang="en-US" smtClean="0">
                <a:ea typeface="SC STKaiti"/>
                <a:cs typeface="SC STKaiti"/>
              </a:rPr>
              <a:pPr/>
              <a:t>19</a:t>
            </a:fld>
            <a:endParaRPr lang="en-US" dirty="0" smtClean="0">
              <a:ea typeface="SC STKaiti"/>
              <a:cs typeface="SC STKait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One-third of our unpaid members are YPs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F4719-9FD7-41BE-BE37-BE6C9379A801}" type="slidenum">
              <a:rPr lang="en-US" smtClean="0">
                <a:ea typeface="SC STKaiti"/>
                <a:cs typeface="SC STKaiti"/>
              </a:rPr>
              <a:pPr/>
              <a:t>2</a:t>
            </a:fld>
            <a:endParaRPr lang="en-US" dirty="0" smtClean="0">
              <a:ea typeface="SC STKaiti"/>
              <a:cs typeface="SC STKait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One-third of our unpaid members are YPs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F4719-9FD7-41BE-BE37-BE6C9379A801}" type="slidenum">
              <a:rPr lang="en-US" smtClean="0">
                <a:ea typeface="SC STKaiti"/>
                <a:cs typeface="SC STKaiti"/>
              </a:rPr>
              <a:pPr/>
              <a:t>3</a:t>
            </a:fld>
            <a:endParaRPr lang="en-US" dirty="0" smtClean="0">
              <a:ea typeface="SC STKaiti"/>
              <a:cs typeface="SC STKait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Last year we were 16.6 % of total membership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C460A-23B8-4AB7-86E9-402A0C3096C1}" type="slidenum">
              <a:rPr lang="en-US" smtClean="0">
                <a:ea typeface="SC STKaiti"/>
                <a:cs typeface="SC STKaiti"/>
              </a:rPr>
              <a:pPr/>
              <a:t>5</a:t>
            </a:fld>
            <a:endParaRPr lang="en-US" dirty="0" smtClean="0">
              <a:ea typeface="SC STKaiti"/>
              <a:cs typeface="SC STKait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Last year we were 16.6 % of total membership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C460A-23B8-4AB7-86E9-402A0C3096C1}" type="slidenum">
              <a:rPr lang="en-US" smtClean="0">
                <a:ea typeface="SC STKaiti"/>
                <a:cs typeface="SC STKaiti"/>
              </a:rPr>
              <a:pPr/>
              <a:t>6</a:t>
            </a:fld>
            <a:endParaRPr lang="en-US" dirty="0" smtClean="0">
              <a:ea typeface="SC STKaiti"/>
              <a:cs typeface="SC STKait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Last year we were 16.6 % of total membership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C460A-23B8-4AB7-86E9-402A0C3096C1}" type="slidenum">
              <a:rPr lang="en-US" smtClean="0">
                <a:ea typeface="SC STKaiti"/>
                <a:cs typeface="SC STKaiti"/>
              </a:rPr>
              <a:pPr/>
              <a:t>7</a:t>
            </a:fld>
            <a:endParaRPr lang="en-US" dirty="0" smtClean="0">
              <a:ea typeface="SC STKaiti"/>
              <a:cs typeface="SC STKait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Last year we were 16.6 % of total membership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C460A-23B8-4AB7-86E9-402A0C3096C1}" type="slidenum">
              <a:rPr lang="en-US" smtClean="0">
                <a:ea typeface="SC STKaiti"/>
                <a:cs typeface="SC STKaiti"/>
              </a:rPr>
              <a:pPr/>
              <a:t>8</a:t>
            </a:fld>
            <a:endParaRPr lang="en-US" dirty="0" smtClean="0">
              <a:ea typeface="SC STKaiti"/>
              <a:cs typeface="SC STKait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Last year we were 16.6 % of total membership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C460A-23B8-4AB7-86E9-402A0C3096C1}" type="slidenum">
              <a:rPr lang="en-US" smtClean="0">
                <a:ea typeface="SC STKaiti"/>
                <a:cs typeface="SC STKaiti"/>
              </a:rPr>
              <a:pPr/>
              <a:t>9</a:t>
            </a:fld>
            <a:endParaRPr lang="en-US" dirty="0" smtClean="0">
              <a:ea typeface="SC STKaiti"/>
              <a:cs typeface="SC STKait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Last year we were 16.6 % of total membership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C460A-23B8-4AB7-86E9-402A0C3096C1}" type="slidenum">
              <a:rPr lang="en-US" smtClean="0">
                <a:ea typeface="SC STKaiti"/>
                <a:cs typeface="SC STKaiti"/>
              </a:rPr>
              <a:pPr/>
              <a:t>10</a:t>
            </a:fld>
            <a:endParaRPr lang="en-US" smtClean="0">
              <a:ea typeface="SC STKaiti"/>
              <a:cs typeface="SC STKait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2650"/>
            <a:ext cx="91344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1676400"/>
            <a:ext cx="8458200" cy="1236663"/>
          </a:xfrm>
        </p:spPr>
        <p:txBody>
          <a:bodyPr lIns="92075" tIns="46038" rIns="92075" bIns="46038"/>
          <a:lstStyle>
            <a:lvl1pPr algn="ctr">
              <a:defRPr sz="4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978275"/>
            <a:ext cx="8458200" cy="517525"/>
          </a:xfrm>
        </p:spPr>
        <p:txBody>
          <a:bodyPr lIns="92075" tIns="46038" rIns="92075" bIns="46038"/>
          <a:lstStyle>
            <a:lvl1pPr algn="ctr">
              <a:spcBef>
                <a:spcPct val="0"/>
              </a:spcBef>
              <a:defRPr sz="1800" b="0">
                <a:effectLst/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548D-A17A-41C6-BB21-AC8ED61B4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82440-9623-4696-8EF0-BC02D7E51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93713"/>
            <a:ext cx="2111375" cy="5707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9250" y="493713"/>
            <a:ext cx="6181725" cy="5707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ACE6-A50F-4BC0-943E-EBCC82167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1E1C-5CA1-4933-9EF8-FFF5991F7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50788-80D1-4BE7-938A-67731AF97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676400"/>
            <a:ext cx="4135438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370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2DA51-0F5F-43ED-9F82-560C94ED6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6A337A-B1D3-4F78-8396-7465341514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FFF8-6A27-41D3-8832-023AE737A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4F37-F534-4C7B-BE6F-6B272245A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74782-596B-4194-935D-312EF33CF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39A1A-0829-462E-89CB-81E03FF68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676400"/>
            <a:ext cx="84248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First level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9250" y="493713"/>
            <a:ext cx="84455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4825" y="6337300"/>
            <a:ext cx="18700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DA6A337A-B1D3-4F78-8396-746534151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5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384300"/>
            <a:ext cx="9140825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7"/>
          <p:cNvGrpSpPr>
            <a:grpSpLocks/>
          </p:cNvGrpSpPr>
          <p:nvPr userDrawn="1"/>
        </p:nvGrpSpPr>
        <p:grpSpPr bwMode="auto">
          <a:xfrm>
            <a:off x="6900863" y="125413"/>
            <a:ext cx="2171700" cy="425450"/>
            <a:chOff x="4347" y="79"/>
            <a:chExt cx="1368" cy="268"/>
          </a:xfrm>
        </p:grpSpPr>
        <p:pic>
          <p:nvPicPr>
            <p:cNvPr id="1031" name="Picture 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4347" y="79"/>
              <a:ext cx="1365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5121" y="272"/>
              <a:ext cx="59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 anchorCtr="1">
              <a:spAutoFit/>
            </a:bodyPr>
            <a:lstStyle/>
            <a:p>
              <a:pPr algn="r" eaLnBrk="0" hangingPunct="0">
                <a:defRPr/>
              </a:pPr>
              <a:r>
                <a:rPr lang="en-US" sz="600" b="1" dirty="0">
                  <a:ea typeface="+mn-ea"/>
                  <a:cs typeface="+mn-cs"/>
                </a:rPr>
                <a:t>ENERGY PARTNERS, L.P.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62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xStyles>
    <p:titleStyle>
      <a:lvl1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SC STKaiti"/>
        </a:defRPr>
      </a:lvl1pPr>
      <a:lvl2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  <a:cs typeface="SC STKaiti"/>
        </a:defRPr>
      </a:lvl2pPr>
      <a:lvl3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  <a:cs typeface="SC STKaiti"/>
        </a:defRPr>
      </a:lvl3pPr>
      <a:lvl4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  <a:cs typeface="SC STKaiti"/>
        </a:defRPr>
      </a:lvl4pPr>
      <a:lvl5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  <a:cs typeface="SC STKaiti"/>
        </a:defRPr>
      </a:lvl5pPr>
      <a:lvl6pPr marL="457200"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</a:defRPr>
      </a:lvl6pPr>
      <a:lvl7pPr marL="914400"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</a:defRPr>
      </a:lvl7pPr>
      <a:lvl8pPr marL="1371600"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</a:defRPr>
      </a:lvl8pPr>
      <a:lvl9pPr marL="1828800"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</a:defRPr>
      </a:lvl9pPr>
    </p:titleStyle>
    <p:bodyStyle>
      <a:lvl1pPr marL="342900" indent="-342900" algn="l" defTabSz="909638" rtl="0" eaLnBrk="0" fontAlgn="base" hangingPunct="0">
        <a:spcBef>
          <a:spcPct val="35000"/>
        </a:spcBef>
        <a:spcAft>
          <a:spcPct val="0"/>
        </a:spcAft>
        <a:buClr>
          <a:srgbClr val="00337D"/>
        </a:buClr>
        <a:buFont typeface="Symbol" pitchFamily="18" charset="2"/>
        <a:defRPr sz="1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1pPr>
      <a:lvl2pPr marL="6223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sz="1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2pPr>
      <a:lvl3pPr marL="1190625" indent="-454025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¾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3pPr>
      <a:lvl4pPr marL="1655763" indent="-3508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4pPr>
      <a:lvl5pPr marL="21082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5pPr>
      <a:lvl6pPr marL="25654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0226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798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9370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5"/>
          <p:cNvSpPr txBox="1">
            <a:spLocks noChangeArrowheads="1"/>
          </p:cNvSpPr>
          <p:nvPr/>
        </p:nvSpPr>
        <p:spPr bwMode="auto">
          <a:xfrm>
            <a:off x="1447800" y="4191000"/>
            <a:ext cx="5895975" cy="161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622300" indent="-338138" algn="ctr" defTabSz="909638" eaLnBrk="0" hangingPunct="0">
              <a:spcBef>
                <a:spcPts val="9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800" b="1" dirty="0" smtClean="0"/>
              <a:t>Executive Breakfast</a:t>
            </a:r>
          </a:p>
          <a:p>
            <a:pPr marL="622300" indent="-338138" algn="ctr" defTabSz="909638" eaLnBrk="0" hangingPunct="0">
              <a:spcBef>
                <a:spcPts val="9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800" b="1" dirty="0" smtClean="0"/>
              <a:t>Chair:  Jeanne Perdue</a:t>
            </a:r>
          </a:p>
          <a:p>
            <a:pPr marL="622300" indent="-338138" algn="ctr" defTabSz="909638" eaLnBrk="0" hangingPunct="0">
              <a:spcBef>
                <a:spcPts val="9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800" b="1" dirty="0" smtClean="0"/>
              <a:t>February 10, 2015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057400"/>
            <a:ext cx="7467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n-lt"/>
                <a:ea typeface="+mn-ea"/>
                <a:cs typeface="+mn-cs"/>
              </a:rPr>
              <a:t>Society of </a:t>
            </a:r>
            <a:r>
              <a:rPr lang="en-US" sz="3600" b="1" dirty="0">
                <a:latin typeface="Arial" pitchFamily="34" charset="0"/>
                <a:ea typeface="+mn-ea"/>
                <a:cs typeface="Arial" pitchFamily="34" charset="0"/>
              </a:rPr>
              <a:t>Petroleum</a:t>
            </a:r>
            <a:r>
              <a:rPr lang="en-US" sz="3600" b="1" dirty="0">
                <a:latin typeface="+mn-lt"/>
                <a:ea typeface="+mn-ea"/>
                <a:cs typeface="+mn-cs"/>
              </a:rPr>
              <a:t> Engineers</a:t>
            </a:r>
          </a:p>
          <a:p>
            <a:pPr algn="ctr">
              <a:defRPr/>
            </a:pPr>
            <a:r>
              <a:rPr lang="en-US" sz="3600" b="1" dirty="0">
                <a:latin typeface="+mn-lt"/>
                <a:ea typeface="+mn-ea"/>
                <a:cs typeface="+mn-cs"/>
              </a:rPr>
              <a:t>Gulf Coast Section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9675" y="304800"/>
            <a:ext cx="17145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" y="3638550"/>
            <a:ext cx="91344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Things We Did Last Year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" y="1752600"/>
            <a:ext cx="8229600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 eaLnBrk="0" hangingPunct="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1" dirty="0" smtClean="0"/>
              <a:t>Sponsored meeting for Pakistan Energy Trade Mission</a:t>
            </a:r>
          </a:p>
          <a:p>
            <a:pPr marL="342900" indent="-228600" eaLnBrk="0" hangingPunct="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1" dirty="0" smtClean="0"/>
              <a:t>Hosted Movie Night (</a:t>
            </a:r>
            <a:r>
              <a:rPr lang="en-US" sz="2000" b="1" dirty="0" err="1" smtClean="0"/>
              <a:t>FrackNation</a:t>
            </a:r>
            <a:r>
              <a:rPr lang="en-US" sz="2000" b="1" dirty="0" smtClean="0"/>
              <a:t>), panel discussion </a:t>
            </a:r>
          </a:p>
          <a:p>
            <a:pPr marL="342900" indent="-228600" eaLnBrk="0" hangingPunct="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1" dirty="0" smtClean="0"/>
              <a:t>Invited 60 high school students to Permian Basin SG</a:t>
            </a:r>
          </a:p>
          <a:p>
            <a:pPr marL="342900" indent="-228600" eaLnBrk="0" hangingPunct="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1" dirty="0" smtClean="0"/>
              <a:t>Started a Business Development Blog  </a:t>
            </a:r>
          </a:p>
          <a:p>
            <a:pPr marL="342900" indent="-228600" eaLnBrk="0" hangingPunct="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1" dirty="0" smtClean="0"/>
              <a:t>Member survey, YP salary survey</a:t>
            </a:r>
          </a:p>
          <a:p>
            <a:pPr marL="342900" indent="-228600" eaLnBrk="0" hangingPunct="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1" dirty="0" smtClean="0"/>
              <a:t>YP App rolled out</a:t>
            </a:r>
          </a:p>
          <a:p>
            <a:pPr marL="342900" indent="-228600" eaLnBrk="0" hangingPunct="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1" dirty="0" smtClean="0"/>
              <a:t>Sponsored Student Paper Contest at UH</a:t>
            </a:r>
          </a:p>
          <a:p>
            <a:pPr marL="342900" indent="-228600" eaLnBrk="0" hangingPunct="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1" dirty="0" smtClean="0"/>
              <a:t>Sponsored Student Summit  at TAMU</a:t>
            </a:r>
          </a:p>
          <a:p>
            <a:pPr marL="342900" indent="-228600" eaLnBrk="0" hangingPunct="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1" dirty="0" smtClean="0"/>
              <a:t>Sent newsletter to 4 Student Chapters</a:t>
            </a:r>
          </a:p>
          <a:p>
            <a:pPr marL="342900" indent="-228600" eaLnBrk="0" hangingPunct="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1" dirty="0" smtClean="0"/>
              <a:t>Launched Exemplary Volunteer Awards</a:t>
            </a:r>
          </a:p>
          <a:p>
            <a:pPr marL="342900" indent="-228600" eaLnBrk="0" hangingPunct="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1" dirty="0" smtClean="0"/>
              <a:t>Received President's Award =======</a:t>
            </a:r>
            <a:r>
              <a:rPr lang="en-US" sz="2000" b="1" dirty="0" smtClean="0">
                <a:sym typeface="Wingdings" pitchFamily="2" charset="2"/>
              </a:rPr>
              <a:t></a:t>
            </a:r>
            <a:endParaRPr lang="en-US" sz="2000" b="1" dirty="0" smtClean="0"/>
          </a:p>
          <a:p>
            <a:pPr marL="342900" indent="-228600" eaLnBrk="0" hangingPunct="0">
              <a:spcAft>
                <a:spcPts val="800"/>
              </a:spcAft>
            </a:pPr>
            <a:r>
              <a:rPr lang="en-US" sz="2000" b="1" dirty="0" smtClean="0"/>
              <a:t>	for Section Excellence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175374"/>
            <a:ext cx="3352800" cy="330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Goals for 2014-15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4800" y="1752600"/>
            <a:ext cx="861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Education:</a:t>
            </a:r>
          </a:p>
          <a:p>
            <a:pPr marL="292100" lvl="0" indent="-2921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Increase Study Group attendance and webinars and continuing education classes.</a:t>
            </a:r>
          </a:p>
          <a:p>
            <a:pPr marL="292100" lvl="0" indent="-2921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Mentor Mexico Section and share programs via webinars.</a:t>
            </a:r>
          </a:p>
          <a:p>
            <a:pPr marL="292100" lvl="0" indent="-2921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Increase scholarships (both number and amount) and internships.</a:t>
            </a:r>
          </a:p>
          <a:p>
            <a:pPr marL="292100" lvl="0" indent="-2921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Provide better Student Chapter support and encourage them to attend Study Groups.</a:t>
            </a:r>
          </a:p>
          <a:p>
            <a:pPr marL="292100" lvl="0" indent="-2921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Resurrect the CHASE program at U of H for master math teachers.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Goals for 2014-15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" y="1752600"/>
            <a:ext cx="8077200" cy="6883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Networking:</a:t>
            </a:r>
          </a:p>
          <a:p>
            <a:pPr marL="292100" indent="-2921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Launch two new </a:t>
            </a:r>
            <a:r>
              <a:rPr lang="en-US" sz="2400" u="sng" dirty="0" smtClean="0"/>
              <a:t>FUN</a:t>
            </a:r>
            <a:r>
              <a:rPr lang="en-US" sz="2400" dirty="0" smtClean="0"/>
              <a:t>draisers for scholarships: the OilSim Challenge and the Poker Tournament.</a:t>
            </a:r>
          </a:p>
          <a:p>
            <a:pPr marL="292100" indent="-2921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Resurrect the quarterly Membership Networking Events and the Executive Breakfast.</a:t>
            </a:r>
          </a:p>
          <a:p>
            <a:pPr marL="292100" indent="-2921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Launch a new Legion of Honor Dinner so YPs can capture and document some of their stories.</a:t>
            </a:r>
          </a:p>
          <a:p>
            <a:pPr marL="292100" indent="-2921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Improve the Connect newsletter, the e-Newsletter, social media, and the SPEGCS.org website to communicate better with our members.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Goals for 2014-15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" y="1676400"/>
            <a:ext cx="8077200" cy="6883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Volunteering:</a:t>
            </a:r>
          </a:p>
          <a:p>
            <a:pPr marL="292100" lvl="0" indent="-2921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Create new volunteer positions of Publisher and Publicity Chair to offer special packages to companies wishing to support our Section's events and activities.</a:t>
            </a:r>
          </a:p>
          <a:p>
            <a:pPr marL="292100" lvl="0" indent="-2921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Update the Section Operations Manual (dated 2003) and consolidate our policies into a nice spreadsheet.</a:t>
            </a:r>
          </a:p>
          <a:p>
            <a:pPr marL="292100" lvl="0" indent="-2921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Conduct the biannual financial review and investigate better investment options.</a:t>
            </a:r>
          </a:p>
          <a:p>
            <a:pPr marL="292100" lvl="0" indent="-2921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Boost our volunteer recognition programs through awards, publicity, and gifts.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ENVY of All SPE Sections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" y="1676400"/>
            <a:ext cx="8077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lvl="0" indent="-2921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E = Education</a:t>
            </a:r>
          </a:p>
          <a:p>
            <a:pPr marL="292100" lvl="0" indent="-2921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N = Networking</a:t>
            </a:r>
          </a:p>
          <a:p>
            <a:pPr marL="292100" lvl="0" indent="-2921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V = Volunteering</a:t>
            </a:r>
          </a:p>
          <a:p>
            <a:pPr marL="292100" lvl="0" indent="-2921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/>
              <a:t>Y = YOU!</a:t>
            </a:r>
          </a:p>
          <a:p>
            <a:pPr marL="292100" lvl="0" indent="-292100"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57600" y="1828800"/>
            <a:ext cx="5181600" cy="468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/>
            <a:r>
              <a:rPr lang="en-US" sz="2000" b="1" u="sng" dirty="0" smtClean="0"/>
              <a:t>What You Can Do for SPE-GCS:</a:t>
            </a:r>
          </a:p>
          <a:p>
            <a:pPr marL="227013" indent="-227013"/>
            <a:endParaRPr lang="en-US" sz="2000" b="1" u="sng" dirty="0" smtClean="0"/>
          </a:p>
          <a:p>
            <a:pPr marL="227013" indent="-22701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 smtClean="0"/>
              <a:t>Join SPE – it's only $90</a:t>
            </a:r>
          </a:p>
          <a:p>
            <a:pPr marL="227013" indent="-22701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 smtClean="0"/>
              <a:t>Encourage your employees to join</a:t>
            </a:r>
          </a:p>
          <a:p>
            <a:pPr marL="227013" indent="-22701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 smtClean="0"/>
              <a:t>Encourage your employees to volunteer on committees, study groups</a:t>
            </a:r>
          </a:p>
          <a:p>
            <a:pPr marL="227013" indent="-22701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 smtClean="0"/>
              <a:t>Let your people present case studies at study group meetings &amp; conferences</a:t>
            </a:r>
          </a:p>
          <a:p>
            <a:pPr marL="227013" indent="-22701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 smtClean="0"/>
              <a:t>Allow your people to attend meetings</a:t>
            </a:r>
          </a:p>
          <a:p>
            <a:pPr marL="227013" indent="-22701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 smtClean="0"/>
              <a:t>Sponsor scholarship fundraisers</a:t>
            </a:r>
          </a:p>
          <a:p>
            <a:pPr marL="227013" indent="-22701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 smtClean="0"/>
              <a:t>Provide internships to students</a:t>
            </a:r>
          </a:p>
          <a:p>
            <a:pPr marL="227013" indent="-22701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 smtClean="0"/>
              <a:t>Host SPE events at your facility</a:t>
            </a:r>
            <a:endParaRPr lang="en-US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962400"/>
            <a:ext cx="1981200" cy="26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SPE 2012 President Ganesh Thakur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86200" y="1752600"/>
            <a:ext cx="5257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173038" eaLnBrk="0" hangingPunct="0"/>
            <a:r>
              <a:rPr lang="en-US" sz="2000" b="1" dirty="0" smtClean="0"/>
              <a:t>Retired, Consultant</a:t>
            </a:r>
          </a:p>
          <a:p>
            <a:pPr marL="227013" indent="-173038" eaLnBrk="0" hangingPunct="0"/>
            <a:r>
              <a:rPr lang="en-US" sz="2000" b="1" dirty="0" smtClean="0"/>
              <a:t>Global Advisor and Fellow, Chevron</a:t>
            </a:r>
          </a:p>
          <a:p>
            <a:pPr marL="227013" indent="-173038" eaLnBrk="0" hangingPunct="0"/>
            <a:r>
              <a:rPr lang="en-US" sz="2000" b="1" dirty="0" smtClean="0"/>
              <a:t>Energy Technology Company</a:t>
            </a:r>
          </a:p>
          <a:p>
            <a:pPr marL="227013" indent="-173038" eaLnBrk="0" hangingPunct="0"/>
            <a:endParaRPr lang="en-US" sz="2000" b="1" dirty="0" smtClean="0"/>
          </a:p>
          <a:p>
            <a:pPr marL="227013" indent="-173038" eaLnBrk="0" hangingPunct="0"/>
            <a:r>
              <a:rPr lang="en-US" sz="2000" b="1" dirty="0" smtClean="0"/>
              <a:t>Joined SPE 1971</a:t>
            </a:r>
          </a:p>
          <a:p>
            <a:pPr marL="227013" indent="-173038" eaLnBrk="0" hangingPunct="0"/>
            <a:r>
              <a:rPr lang="en-US" sz="2000" b="1" dirty="0" smtClean="0"/>
              <a:t>MA in Math, MS and PhD, Penn State</a:t>
            </a:r>
          </a:p>
          <a:p>
            <a:pPr marL="227013" indent="-173038" eaLnBrk="0" hangingPunct="0"/>
            <a:r>
              <a:rPr lang="en-US" sz="2000" b="1" dirty="0" smtClean="0"/>
              <a:t>Reservoir Management and EOR</a:t>
            </a:r>
          </a:p>
          <a:p>
            <a:pPr marL="227013" indent="-173038" eaLnBrk="0" hangingPunct="0"/>
            <a:r>
              <a:rPr lang="en-US" sz="2000" b="1" dirty="0" smtClean="0"/>
              <a:t>Waterflooding and Simulation</a:t>
            </a:r>
            <a:endParaRPr lang="en-US" sz="2000" b="1" i="1" dirty="0" smtClean="0"/>
          </a:p>
          <a:p>
            <a:pPr marL="227013" indent="-173038" eaLnBrk="0" hangingPunct="0"/>
            <a:r>
              <a:rPr lang="en-US" sz="2000" b="1" dirty="0" smtClean="0"/>
              <a:t>SPE Distinguished Lecturer</a:t>
            </a:r>
          </a:p>
          <a:p>
            <a:pPr marL="227013" indent="-173038" eaLnBrk="0" hangingPunct="0"/>
            <a:r>
              <a:rPr lang="en-US" sz="2000" b="1" dirty="0" smtClean="0"/>
              <a:t>Short Course Instructor</a:t>
            </a:r>
          </a:p>
          <a:p>
            <a:pPr marL="227013" indent="-173038" eaLnBrk="0" hangingPunct="0"/>
            <a:r>
              <a:rPr lang="en-US" sz="2000" b="1" dirty="0" smtClean="0"/>
              <a:t>Adjunct Professor</a:t>
            </a:r>
          </a:p>
          <a:p>
            <a:pPr marL="227013" indent="-173038" eaLnBrk="0" hangingPunct="0"/>
            <a:r>
              <a:rPr lang="en-US" sz="2000" b="1" dirty="0" smtClean="0"/>
              <a:t>Wrote 50 Technical Articles, 3 Books</a:t>
            </a:r>
          </a:p>
          <a:p>
            <a:pPr marL="227013" indent="-173038" eaLnBrk="0" hangingPunct="0"/>
            <a:r>
              <a:rPr lang="en-US" sz="2000" b="1" dirty="0" smtClean="0"/>
              <a:t>Edited 2 SPE Reprint Series</a:t>
            </a:r>
          </a:p>
          <a:p>
            <a:pPr marL="227013" indent="-173038" eaLnBrk="0" hangingPunct="0"/>
            <a:r>
              <a:rPr lang="en-US" sz="2000" b="1" dirty="0" smtClean="0"/>
              <a:t>Technical Director - Reservoir</a:t>
            </a:r>
          </a:p>
          <a:p>
            <a:pPr marL="227013" indent="-173038" eaLnBrk="0" hangingPunct="0"/>
            <a:r>
              <a:rPr lang="en-US" sz="2000" b="1" dirty="0" smtClean="0"/>
              <a:t>SPE Distinguished Member</a:t>
            </a:r>
          </a:p>
          <a:p>
            <a:pPr marL="227013" indent="-173038" eaLnBrk="0" hangingPunct="0"/>
            <a:r>
              <a:rPr lang="en-US" sz="2000" b="1" dirty="0" smtClean="0"/>
              <a:t>Reservoir Description &amp; Dynamics Award</a:t>
            </a:r>
          </a:p>
          <a:p>
            <a:pPr marL="227013" indent="-173038" eaLnBrk="0" hangingPunct="0"/>
            <a:endParaRPr lang="en-US" sz="2000" b="1" dirty="0" smtClean="0"/>
          </a:p>
          <a:p>
            <a:pPr marL="227013" indent="-173038" eaLnBrk="0" hangingPunct="0"/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3429000" cy="361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2015 President Helge Haldorsen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10000" y="1752600"/>
            <a:ext cx="510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indent="1588" eaLnBrk="0" hangingPunct="0"/>
            <a:r>
              <a:rPr lang="en-US" sz="2000" b="1" dirty="0" smtClean="0"/>
              <a:t>Vice President, Strategy and Portfolio - North America, Statoil</a:t>
            </a:r>
          </a:p>
          <a:p>
            <a:pPr marL="227013" indent="-173038" eaLnBrk="0" hangingPunct="0"/>
            <a:r>
              <a:rPr lang="en-US" sz="2000" b="1" dirty="0" smtClean="0"/>
              <a:t>VP </a:t>
            </a:r>
            <a:r>
              <a:rPr lang="en-US" sz="2000" b="1" dirty="0" err="1" smtClean="0"/>
              <a:t>Expl</a:t>
            </a:r>
            <a:r>
              <a:rPr lang="en-US" sz="2000" b="1" dirty="0" smtClean="0"/>
              <a:t>. &amp; Research, </a:t>
            </a:r>
            <a:r>
              <a:rPr lang="en-US" sz="2000" b="1" dirty="0" err="1" smtClean="0"/>
              <a:t>Norsk</a:t>
            </a:r>
            <a:r>
              <a:rPr lang="en-US" sz="2000" b="1" dirty="0" smtClean="0"/>
              <a:t> Hydro</a:t>
            </a:r>
            <a:endParaRPr lang="en-US" sz="2000" b="1" i="1" dirty="0" smtClean="0"/>
          </a:p>
          <a:p>
            <a:pPr marL="227013" indent="-173038" eaLnBrk="0" hangingPunct="0"/>
            <a:r>
              <a:rPr lang="en-US" sz="2000" b="1" dirty="0" smtClean="0"/>
              <a:t>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Lieutenant, Royal Norwegian Navy </a:t>
            </a:r>
          </a:p>
          <a:p>
            <a:pPr marL="227013" indent="-173038" eaLnBrk="0" hangingPunct="0"/>
            <a:r>
              <a:rPr lang="en-US" sz="2000" b="1" dirty="0" smtClean="0"/>
              <a:t>Industrial Math Professor, Univ. of Oslo</a:t>
            </a:r>
          </a:p>
          <a:p>
            <a:pPr marL="227013" indent="-173038" eaLnBrk="0" hangingPunct="0"/>
            <a:endParaRPr lang="en-US" sz="2000" b="1" dirty="0" smtClean="0"/>
          </a:p>
          <a:p>
            <a:pPr marL="227013" indent="-173038" eaLnBrk="0" hangingPunct="0"/>
            <a:r>
              <a:rPr lang="en-US" sz="2000" b="1" dirty="0" smtClean="0"/>
              <a:t>Joined SPE 1978</a:t>
            </a:r>
          </a:p>
          <a:p>
            <a:pPr marL="52388" indent="1588" eaLnBrk="0" hangingPunct="0"/>
            <a:r>
              <a:rPr lang="en-US" sz="2000" b="1" dirty="0" smtClean="0"/>
              <a:t>MS Petroleum Engineering, Norwegian Institute of Technology</a:t>
            </a:r>
          </a:p>
          <a:p>
            <a:pPr marL="227013" indent="-173038" eaLnBrk="0" hangingPunct="0"/>
            <a:r>
              <a:rPr lang="en-US" sz="2000" b="1" dirty="0" smtClean="0"/>
              <a:t>PhD </a:t>
            </a:r>
            <a:r>
              <a:rPr lang="en-US" sz="2000" b="1" dirty="0" err="1" smtClean="0"/>
              <a:t>Resv</a:t>
            </a:r>
            <a:r>
              <a:rPr lang="en-US" sz="2000" b="1" dirty="0" smtClean="0"/>
              <a:t>. Engineering, Univ. of Texas</a:t>
            </a:r>
          </a:p>
          <a:p>
            <a:pPr marL="227013" indent="-173038" eaLnBrk="0" hangingPunct="0"/>
            <a:r>
              <a:rPr lang="en-US" sz="2000" b="1" dirty="0" smtClean="0"/>
              <a:t>SPE Distinguished Author, </a:t>
            </a:r>
            <a:r>
              <a:rPr lang="en-US" sz="2000" b="1" i="1" dirty="0" smtClean="0"/>
              <a:t>JPT</a:t>
            </a:r>
          </a:p>
          <a:p>
            <a:pPr marL="227013" indent="-173038" eaLnBrk="0" hangingPunct="0"/>
            <a:r>
              <a:rPr lang="en-US" sz="2000" b="1" dirty="0" smtClean="0"/>
              <a:t>SPE Board of Directors</a:t>
            </a:r>
          </a:p>
          <a:p>
            <a:pPr marL="227013" indent="-173038" eaLnBrk="0" hangingPunct="0"/>
            <a:r>
              <a:rPr lang="en-US" sz="2000" b="1" dirty="0" smtClean="0"/>
              <a:t>SPE Distinguished Lecturer</a:t>
            </a:r>
          </a:p>
          <a:p>
            <a:pPr marL="227013" indent="-173038" eaLnBrk="0" hangingPunct="0"/>
            <a:endParaRPr lang="en-US" sz="2000" b="1" dirty="0" smtClean="0"/>
          </a:p>
          <a:p>
            <a:pPr marL="227013" indent="-173038" eaLnBrk="0" hangingPunct="0"/>
            <a:endParaRPr lang="en-US" sz="2000" b="1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3200400" cy="370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2016 SPE President Nathan Meehan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10000" y="1752600"/>
            <a:ext cx="5181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173038" eaLnBrk="0" hangingPunct="0"/>
            <a:r>
              <a:rPr lang="en-US" sz="2000" b="1" dirty="0" smtClean="0"/>
              <a:t>Senior Executive Advisor, Baker Hughes</a:t>
            </a:r>
          </a:p>
          <a:p>
            <a:pPr marL="227013" indent="-173038" eaLnBrk="0" hangingPunct="0"/>
            <a:r>
              <a:rPr lang="en-US" sz="2000" b="1" dirty="0" smtClean="0"/>
              <a:t>President of CMG Petroleum Consulting</a:t>
            </a:r>
          </a:p>
          <a:p>
            <a:pPr marL="227013" indent="-173038" eaLnBrk="0" hangingPunct="0"/>
            <a:r>
              <a:rPr lang="en-US" sz="2000" b="1" dirty="0" smtClean="0"/>
              <a:t>VP Engineering, Occidental Oil &amp; Gas</a:t>
            </a:r>
          </a:p>
          <a:p>
            <a:pPr marL="227013" indent="-173038" eaLnBrk="0" hangingPunct="0"/>
            <a:r>
              <a:rPr lang="en-US" sz="2000" b="1" dirty="0" smtClean="0"/>
              <a:t>GM E&amp;P, Union Pacific Resources</a:t>
            </a:r>
          </a:p>
          <a:p>
            <a:pPr marL="227013" indent="-173038" eaLnBrk="0" hangingPunct="0"/>
            <a:endParaRPr lang="en-US" sz="2000" b="1" dirty="0" smtClean="0"/>
          </a:p>
          <a:p>
            <a:pPr marL="227013" indent="-173038" eaLnBrk="0" hangingPunct="0"/>
            <a:r>
              <a:rPr lang="en-US" sz="2000" b="1" dirty="0" smtClean="0"/>
              <a:t>Joined </a:t>
            </a:r>
            <a:r>
              <a:rPr lang="en-US" sz="2000" b="1" smtClean="0"/>
              <a:t>SPE 1975</a:t>
            </a:r>
            <a:endParaRPr lang="en-US" sz="2000" b="1" dirty="0" smtClean="0"/>
          </a:p>
          <a:p>
            <a:pPr marL="227013" indent="-173038" eaLnBrk="0" hangingPunct="0"/>
            <a:r>
              <a:rPr lang="en-US" sz="2000" b="1" dirty="0" smtClean="0"/>
              <a:t>PhD Petroleum Engineering, Stanford</a:t>
            </a:r>
            <a:endParaRPr lang="en-US" sz="2000" b="1" i="1" dirty="0" smtClean="0"/>
          </a:p>
          <a:p>
            <a:pPr marL="227013" indent="-173038" eaLnBrk="0" hangingPunct="0"/>
            <a:r>
              <a:rPr lang="en-US" sz="2000" b="1" dirty="0" smtClean="0"/>
              <a:t>Advisory Boards, UT and UH</a:t>
            </a:r>
          </a:p>
          <a:p>
            <a:pPr marL="227013" indent="-173038" eaLnBrk="0" hangingPunct="0"/>
            <a:r>
              <a:rPr lang="en-US" sz="2000" b="1" dirty="0" smtClean="0"/>
              <a:t>Industry Relations Board, Penn State</a:t>
            </a:r>
          </a:p>
          <a:p>
            <a:pPr marL="227013" indent="-173038" eaLnBrk="0" hangingPunct="0"/>
            <a:r>
              <a:rPr lang="en-US" sz="2000" b="1" dirty="0" smtClean="0"/>
              <a:t>Interstate Oil &amp; Gas Compact Comm.</a:t>
            </a:r>
          </a:p>
          <a:p>
            <a:pPr marL="227013" indent="-173038" eaLnBrk="0" hangingPunct="0"/>
            <a:r>
              <a:rPr lang="en-US" sz="2000" b="1" dirty="0" smtClean="0"/>
              <a:t>Advisory Board, </a:t>
            </a:r>
            <a:r>
              <a:rPr lang="en-US" sz="2000" b="1" i="1" dirty="0" smtClean="0"/>
              <a:t>World Oil</a:t>
            </a:r>
          </a:p>
          <a:p>
            <a:pPr marL="227013" indent="-173038" eaLnBrk="0" hangingPunct="0"/>
            <a:r>
              <a:rPr lang="en-US" sz="2000" b="1" dirty="0" smtClean="0"/>
              <a:t>SPE Board of Directors</a:t>
            </a:r>
          </a:p>
          <a:p>
            <a:pPr marL="227013" indent="-173038" eaLnBrk="0" hangingPunct="0"/>
            <a:r>
              <a:rPr lang="en-US" sz="2000" b="1" dirty="0" smtClean="0"/>
              <a:t>Lester C. Uren Award </a:t>
            </a:r>
          </a:p>
          <a:p>
            <a:pPr marL="227013" indent="-173038" eaLnBrk="0" hangingPunct="0"/>
            <a:r>
              <a:rPr lang="en-US" sz="2000" b="1" dirty="0" smtClean="0"/>
              <a:t>DeGolyer Distinguished Service Medal</a:t>
            </a:r>
          </a:p>
          <a:p>
            <a:pPr marL="227013" indent="-173038" eaLnBrk="0" hangingPunct="0"/>
            <a:r>
              <a:rPr lang="en-US" sz="2000" b="1" dirty="0" smtClean="0"/>
              <a:t>SPE Distinguished Lecturer</a:t>
            </a:r>
          </a:p>
          <a:p>
            <a:pPr marL="227013" indent="-173038" eaLnBrk="0" hangingPunct="0"/>
            <a:endParaRPr lang="en-US" sz="2000" b="1" dirty="0" smtClean="0"/>
          </a:p>
          <a:p>
            <a:pPr marL="227013" indent="-173038" eaLnBrk="0" hangingPunct="0"/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82913"/>
            <a:ext cx="3124200" cy="39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Corp. Support Award: Baker Hughes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24540097"/>
              </p:ext>
            </p:extLst>
          </p:nvPr>
        </p:nvGraphicFramePr>
        <p:xfrm>
          <a:off x="76200" y="1600200"/>
          <a:ext cx="8915400" cy="4901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914400"/>
                <a:gridCol w="1371600"/>
                <a:gridCol w="762000"/>
                <a:gridCol w="939800"/>
                <a:gridCol w="825500"/>
                <a:gridCol w="825500"/>
                <a:gridCol w="1295400"/>
                <a:gridCol w="685800"/>
              </a:tblGrid>
              <a:tr h="71899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 Sponsors</a:t>
                      </a:r>
                    </a:p>
                    <a:p>
                      <a:pPr algn="ctr"/>
                      <a:r>
                        <a:rPr lang="en-US" dirty="0" smtClean="0"/>
                        <a:t>2013-14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 Membership Companies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 Section Volunteers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204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$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Company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Oct-2014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Sep-</a:t>
                      </a:r>
                      <a:r>
                        <a:rPr lang="en-US" sz="1400" b="1" baseline="0" dirty="0" smtClean="0">
                          <a:latin typeface="+mn-lt"/>
                        </a:rPr>
                        <a:t>2012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Diff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% Diff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Company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#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4051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Baker Hughes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Times New Roman"/>
                        </a:rPr>
                        <a:t>$28,450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Baker Hughes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Times New Roman"/>
                        </a:rPr>
                        <a:t>947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Times New Roman"/>
                        </a:rPr>
                        <a:t>1012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Times New Roman"/>
                        </a:rPr>
                        <a:t>65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-6.4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Baker Hughes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22</a:t>
                      </a:r>
                    </a:p>
                  </a:txBody>
                  <a:tcPr/>
                </a:tc>
              </a:tr>
              <a:tr h="416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ExxonMobil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$18,000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Schlumberger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909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1145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-236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-20.6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Schlumberger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16</a:t>
                      </a:r>
                    </a:p>
                  </a:txBody>
                  <a:tcPr/>
                </a:tc>
              </a:tr>
              <a:tr h="378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Halliburton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$15,800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Chevron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773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772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1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0.1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Anadarko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13</a:t>
                      </a:r>
                    </a:p>
                  </a:txBody>
                  <a:tcPr/>
                </a:tc>
              </a:tr>
              <a:tr h="582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PetroSkills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$15,685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Halliburton/ Landmark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620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700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-80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-11.4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BP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13</a:t>
                      </a:r>
                    </a:p>
                  </a:txBody>
                  <a:tcPr/>
                </a:tc>
              </a:tr>
              <a:tr h="416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Schlumberger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$15,200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ExxonMobil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598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849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-251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-29.6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Chevron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13</a:t>
                      </a:r>
                    </a:p>
                  </a:txBody>
                  <a:tcPr/>
                </a:tc>
              </a:tr>
              <a:tr h="378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Statoil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$13,000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BP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580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630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-50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-7.9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Halliburton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12</a:t>
                      </a:r>
                    </a:p>
                  </a:txBody>
                  <a:tcPr/>
                </a:tc>
              </a:tr>
              <a:tr h="4298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Anadarko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$8,500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Shell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523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516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Shell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12</a:t>
                      </a:r>
                    </a:p>
                  </a:txBody>
                  <a:tcPr/>
                </a:tc>
              </a:tr>
              <a:tr h="4165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FMC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$8,100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ConocoPhillips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447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306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141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46.1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Conoco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Keynote: </a:t>
            </a:r>
            <a:r>
              <a:rPr lang="en-US" dirty="0" err="1" smtClean="0"/>
              <a:t>Rustom</a:t>
            </a:r>
            <a:r>
              <a:rPr lang="en-US" dirty="0" smtClean="0"/>
              <a:t> </a:t>
            </a:r>
            <a:r>
              <a:rPr lang="en-US" dirty="0" err="1" smtClean="0"/>
              <a:t>Mody</a:t>
            </a:r>
            <a:r>
              <a:rPr lang="en-US" dirty="0" smtClean="0"/>
              <a:t>, Baker Hughes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10000" y="1752600"/>
            <a:ext cx="518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173038" eaLnBrk="0" hangingPunct="0"/>
            <a:r>
              <a:rPr lang="en-US" sz="2000" b="1" dirty="0" smtClean="0"/>
              <a:t>VP and Chief Engineer – Enterprise Technology, Baker Hughes</a:t>
            </a:r>
          </a:p>
          <a:p>
            <a:pPr marL="227013" indent="-173038" eaLnBrk="0" hangingPunct="0"/>
            <a:endParaRPr lang="en-US" sz="2000" b="1" dirty="0" smtClean="0"/>
          </a:p>
          <a:p>
            <a:pPr marL="227013" indent="-173038" eaLnBrk="0" hangingPunct="0"/>
            <a:r>
              <a:rPr lang="en-US" sz="2000" b="1" dirty="0" smtClean="0"/>
              <a:t>B.S. and M.S. in Mechanical Engineering and M.B.A. in Finance</a:t>
            </a:r>
          </a:p>
          <a:p>
            <a:pPr marL="227013" indent="-173038" eaLnBrk="0" hangingPunct="0"/>
            <a:endParaRPr lang="en-US" sz="2000" b="1" dirty="0" smtClean="0"/>
          </a:p>
          <a:p>
            <a:pPr marL="227013" indent="-173038" eaLnBrk="0" hangingPunct="0"/>
            <a:r>
              <a:rPr lang="en-US" sz="2000" b="1" dirty="0" smtClean="0"/>
              <a:t>Joined SPE in 1978</a:t>
            </a:r>
          </a:p>
          <a:p>
            <a:pPr marL="227013" indent="-173038" eaLnBrk="0" hangingPunct="0"/>
            <a:r>
              <a:rPr lang="en-US" sz="2000" b="1" dirty="0" smtClean="0"/>
              <a:t>15 Patents</a:t>
            </a:r>
          </a:p>
          <a:p>
            <a:pPr marL="227013" indent="-173038" eaLnBrk="0" hangingPunct="0"/>
            <a:r>
              <a:rPr lang="en-US" sz="2000" b="1" dirty="0" smtClean="0"/>
              <a:t>Meritorious Awards for Engineering Innovation</a:t>
            </a:r>
          </a:p>
          <a:p>
            <a:pPr marL="227013" indent="-173038" eaLnBrk="0" hangingPunct="0"/>
            <a:endParaRPr lang="en-US" sz="2000" b="1" dirty="0" smtClean="0"/>
          </a:p>
          <a:p>
            <a:pPr marL="227013" indent="-173038" eaLnBrk="0" hangingPunct="0"/>
            <a:r>
              <a:rPr lang="en-US" sz="2000" b="1" dirty="0" smtClean="0"/>
              <a:t>Boards of Advisors:</a:t>
            </a:r>
          </a:p>
          <a:p>
            <a:pPr marL="233363" indent="-179388" eaLnBrk="0" hangingPunct="0">
              <a:buFont typeface="Arial" pitchFamily="34" charset="0"/>
              <a:buChar char="•"/>
            </a:pPr>
            <a:r>
              <a:rPr lang="en-US" sz="2000" b="1" dirty="0" smtClean="0"/>
              <a:t>Univ. of Oklahoma Engineering Dept.</a:t>
            </a:r>
          </a:p>
          <a:p>
            <a:pPr marL="233363" indent="-179388" eaLnBrk="0" hangingPunct="0"/>
            <a:r>
              <a:rPr lang="en-US" sz="2000" b="1" dirty="0" smtClean="0"/>
              <a:t>	and </a:t>
            </a:r>
            <a:r>
              <a:rPr lang="en-US" sz="2000" b="1" dirty="0" err="1" smtClean="0"/>
              <a:t>Mewbourne</a:t>
            </a:r>
            <a:r>
              <a:rPr lang="en-US" sz="2000" b="1" dirty="0" smtClean="0"/>
              <a:t> School of Petroleum</a:t>
            </a:r>
          </a:p>
          <a:p>
            <a:pPr marL="233363" indent="-179388" eaLnBrk="0" hangingPunct="0"/>
            <a:r>
              <a:rPr lang="en-US" sz="2000" b="1" dirty="0" smtClean="0"/>
              <a:t>	and Geologic Engineering Industry</a:t>
            </a:r>
          </a:p>
          <a:p>
            <a:pPr marL="233363" indent="-179388" eaLnBrk="0" hangingPunct="0">
              <a:buFont typeface="Arial" pitchFamily="34" charset="0"/>
              <a:buChar char="•"/>
            </a:pPr>
            <a:r>
              <a:rPr lang="en-US" sz="2000" b="1" dirty="0" smtClean="0"/>
              <a:t>Pumps &amp; Pipes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25241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Safety Minute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502" t="53086" r="53191"/>
          <a:stretch>
            <a:fillRect/>
          </a:stretch>
        </p:blipFill>
        <p:spPr bwMode="auto">
          <a:xfrm>
            <a:off x="1066800" y="1524000"/>
            <a:ext cx="703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38600" y="4800600"/>
            <a:ext cx="381000" cy="369332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Table Talks, or "SPE-</a:t>
            </a:r>
            <a:r>
              <a:rPr lang="en-US" dirty="0" err="1" smtClean="0"/>
              <a:t>ed</a:t>
            </a:r>
            <a:r>
              <a:rPr lang="en-US" dirty="0" smtClean="0"/>
              <a:t> Dating"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1752600"/>
            <a:ext cx="8382000" cy="560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b="1" dirty="0" smtClean="0"/>
              <a:t>Jenny Cronlund, BP Exploration, Director at Large</a:t>
            </a:r>
          </a:p>
          <a:p>
            <a:pPr>
              <a:spcAft>
                <a:spcPts val="500"/>
              </a:spcAft>
            </a:pPr>
            <a:r>
              <a:rPr lang="en-US" sz="2000" b="1" dirty="0" smtClean="0"/>
              <a:t>Simeon Eburi, Chevron, Past Chair of YP Board</a:t>
            </a:r>
          </a:p>
          <a:p>
            <a:pPr>
              <a:spcAft>
                <a:spcPts val="500"/>
              </a:spcAft>
            </a:pPr>
            <a:r>
              <a:rPr lang="en-US" sz="2000" b="1" dirty="0" smtClean="0"/>
              <a:t>Ivor Ellul, RPS Energy, Vice Chair</a:t>
            </a:r>
          </a:p>
          <a:p>
            <a:pPr>
              <a:spcAft>
                <a:spcPts val="500"/>
              </a:spcAft>
            </a:pPr>
            <a:r>
              <a:rPr lang="en-US" sz="2000" b="1" dirty="0" smtClean="0"/>
              <a:t>Pavitra Sainani, ExxonMobil, YP Board Chair</a:t>
            </a:r>
          </a:p>
          <a:p>
            <a:pPr>
              <a:spcAft>
                <a:spcPts val="500"/>
              </a:spcAft>
            </a:pPr>
            <a:r>
              <a:rPr lang="en-US" sz="2000" b="1" dirty="0" smtClean="0"/>
              <a:t>Eric Kocian, ExxonMobil, Director at Large</a:t>
            </a:r>
          </a:p>
          <a:p>
            <a:pPr>
              <a:spcAft>
                <a:spcPts val="500"/>
              </a:spcAft>
            </a:pPr>
            <a:r>
              <a:rPr lang="en-US" sz="2000" b="1" dirty="0" smtClean="0"/>
              <a:t>Nii </a:t>
            </a:r>
            <a:r>
              <a:rPr lang="en-US" sz="2000" b="1" dirty="0" err="1" smtClean="0"/>
              <a:t>Ahele</a:t>
            </a:r>
            <a:r>
              <a:rPr lang="en-US" sz="2000" b="1" dirty="0" smtClean="0"/>
              <a:t> Nunoo, Natl. </a:t>
            </a:r>
            <a:r>
              <a:rPr lang="en-US" sz="2000" b="1" dirty="0" err="1" smtClean="0"/>
              <a:t>Oilwell</a:t>
            </a:r>
            <a:r>
              <a:rPr lang="en-US" sz="2000" b="1" dirty="0" smtClean="0"/>
              <a:t> Varco, Career Management Chair</a:t>
            </a:r>
          </a:p>
          <a:p>
            <a:pPr>
              <a:spcAft>
                <a:spcPts val="500"/>
              </a:spcAft>
            </a:pPr>
            <a:r>
              <a:rPr lang="en-US" sz="2000" b="1" dirty="0" smtClean="0"/>
              <a:t>Trey Shaffer, ERM, Director at Large, HSSE-SR Study Group Chair</a:t>
            </a:r>
          </a:p>
          <a:p>
            <a:pPr>
              <a:spcAft>
                <a:spcPts val="500"/>
              </a:spcAft>
            </a:pPr>
            <a:r>
              <a:rPr lang="en-US" sz="2000" b="1" dirty="0" smtClean="0"/>
              <a:t>Jim Sheridan, Baker Hughes, Social Chair</a:t>
            </a:r>
          </a:p>
          <a:p>
            <a:pPr>
              <a:spcAft>
                <a:spcPts val="500"/>
              </a:spcAft>
            </a:pPr>
            <a:r>
              <a:rPr lang="en-US" sz="2000" b="1" dirty="0" smtClean="0"/>
              <a:t>Mike Strathman, The Trinity Group, Past Chair</a:t>
            </a:r>
          </a:p>
          <a:p>
            <a:pPr>
              <a:spcAft>
                <a:spcPts val="500"/>
              </a:spcAft>
            </a:pPr>
            <a:r>
              <a:rPr lang="en-US" sz="2000" b="1" dirty="0" smtClean="0"/>
              <a:t>Susan Howes, Chevron, Past Chair</a:t>
            </a:r>
          </a:p>
          <a:p>
            <a:pPr>
              <a:spcAft>
                <a:spcPts val="500"/>
              </a:spcAft>
            </a:pPr>
            <a:r>
              <a:rPr lang="en-US" sz="2000" b="1" dirty="0" smtClean="0"/>
              <a:t>Kim Thames Padeletti, BHP Billiton, Exec. Breakfast Chair</a:t>
            </a:r>
          </a:p>
          <a:p>
            <a:pPr>
              <a:spcAft>
                <a:spcPts val="500"/>
              </a:spcAft>
            </a:pPr>
            <a:r>
              <a:rPr lang="en-US" sz="2000" b="1" dirty="0" smtClean="0"/>
              <a:t>Lindsey Ferrell, Frontline Group, OilSim Competition Chair</a:t>
            </a:r>
          </a:p>
          <a:p>
            <a:pPr>
              <a:spcAft>
                <a:spcPts val="500"/>
              </a:spcAft>
            </a:pPr>
            <a:r>
              <a:rPr lang="en-US" sz="2000" b="1" dirty="0" smtClean="0"/>
              <a:t>Konstantinos Kostarelos, Univ. of Houston, Table Talk Lead</a:t>
            </a:r>
          </a:p>
          <a:p>
            <a:pPr>
              <a:spcAft>
                <a:spcPts val="500"/>
              </a:spcAft>
            </a:pPr>
            <a:endParaRPr lang="en-US" sz="2000" b="1" dirty="0" smtClean="0"/>
          </a:p>
          <a:p>
            <a:pPr>
              <a:spcAft>
                <a:spcPts val="500"/>
              </a:spcAft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Acknowledgments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/>
        </p:nvGraphicFramePr>
        <p:xfrm>
          <a:off x="533400" y="1600200"/>
          <a:ext cx="8153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Executive Breakfast Committee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1828800"/>
            <a:ext cx="7924800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 smtClean="0"/>
              <a:t>Kimberly Thames Padeletti, BHP Billiton, Chair</a:t>
            </a:r>
          </a:p>
          <a:p>
            <a:pPr marL="227013" indent="-22701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 smtClean="0"/>
              <a:t>David Vaucher, Alvarez &amp; </a:t>
            </a:r>
            <a:r>
              <a:rPr lang="en-US" sz="2000" b="1" dirty="0" err="1" smtClean="0"/>
              <a:t>Marsal</a:t>
            </a:r>
            <a:r>
              <a:rPr lang="en-US" sz="2000" b="1" dirty="0" smtClean="0"/>
              <a:t>, Event Coordinator</a:t>
            </a:r>
          </a:p>
          <a:p>
            <a:pPr marL="227013" indent="-22701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 smtClean="0"/>
              <a:t>Paul Royall, RMDC Group, Registration Lead</a:t>
            </a:r>
          </a:p>
          <a:p>
            <a:pPr marL="227013" indent="-22701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 smtClean="0"/>
              <a:t>Lynne Ritchie, </a:t>
            </a:r>
            <a:r>
              <a:rPr lang="en-US" sz="2000" b="1" dirty="0" err="1" smtClean="0"/>
              <a:t>Xodus</a:t>
            </a:r>
            <a:r>
              <a:rPr lang="en-US" sz="2000" b="1" dirty="0" smtClean="0"/>
              <a:t> Group, Graphics Director &amp; Data Coordinator</a:t>
            </a:r>
          </a:p>
          <a:p>
            <a:pPr marL="227013" indent="-22701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 smtClean="0"/>
              <a:t>Lindsey Ferrell, Frontline Group, Table Talk Lead</a:t>
            </a:r>
          </a:p>
          <a:p>
            <a:pPr marL="227013" indent="-22701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 smtClean="0"/>
              <a:t>Konstantinos Kostarelos, Univ. of Houston, Table Talk Lead</a:t>
            </a:r>
          </a:p>
          <a:p>
            <a:pPr marL="227013" indent="-22701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 smtClean="0"/>
              <a:t>April </a:t>
            </a:r>
            <a:r>
              <a:rPr lang="en-US" sz="2000" b="1" dirty="0" err="1" smtClean="0"/>
              <a:t>Sharr</a:t>
            </a:r>
            <a:r>
              <a:rPr lang="en-US" sz="2000" b="1" dirty="0" smtClean="0"/>
              <a:t>, Baker Hughes, Event and Speaker Support</a:t>
            </a:r>
          </a:p>
          <a:p>
            <a:pPr marL="227013" indent="-22701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 smtClean="0"/>
              <a:t>Gustavo Arismendi, SPE Volunteer, Registration Support</a:t>
            </a:r>
            <a:endParaRPr lang="en-US" sz="2000" b="1" dirty="0"/>
          </a:p>
        </p:txBody>
      </p:sp>
      <p:pic>
        <p:nvPicPr>
          <p:cNvPr id="7" name="Picture 6" descr="Thank You sticky no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1905000"/>
            <a:ext cx="1257300" cy="1193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0480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95800"/>
            <a:ext cx="2743200" cy="186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9250" y="798513"/>
            <a:ext cx="8445500" cy="573087"/>
          </a:xfrm>
        </p:spPr>
        <p:txBody>
          <a:bodyPr/>
          <a:lstStyle/>
          <a:p>
            <a:r>
              <a:rPr lang="en-US" sz="3200" dirty="0" smtClean="0"/>
              <a:t>  s</a:t>
            </a:r>
            <a:r>
              <a:rPr lang="en-US" sz="3200" cap="none" dirty="0" smtClean="0"/>
              <a:t>ponsors</a:t>
            </a:r>
            <a:endParaRPr lang="en-US" sz="3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19767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tx2">
                    <a:lumMod val="50000"/>
                  </a:schemeClr>
                </a:solidFill>
              </a:rPr>
              <a:t>Gold Sponsor</a:t>
            </a:r>
            <a:endParaRPr lang="en-US" sz="24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7637" y="2667000"/>
            <a:ext cx="289856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486400" y="1981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BE7602"/>
                </a:solidFill>
              </a:rPr>
              <a:t>Bronze Sponsors</a:t>
            </a:r>
            <a:endParaRPr lang="en-US" sz="2400" b="1" u="sng" dirty="0">
              <a:solidFill>
                <a:srgbClr val="BE760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809875"/>
            <a:ext cx="2438400" cy="137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219200" y="4495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tx1">
                    <a:lumMod val="75000"/>
                  </a:schemeClr>
                </a:solidFill>
              </a:rPr>
              <a:t>Media Sponsor</a:t>
            </a:r>
            <a:endParaRPr lang="en-US" sz="2400" b="1" u="sng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5181600"/>
            <a:ext cx="14559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Safety Minute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1064" t="484" r="47872" b="49758"/>
          <a:stretch>
            <a:fillRect/>
          </a:stretch>
        </p:blipFill>
        <p:spPr bwMode="auto">
          <a:xfrm>
            <a:off x="1066800" y="1524000"/>
            <a:ext cx="7315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Agenda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600200"/>
          <a:ext cx="8534400" cy="5029200"/>
        </p:xfrm>
        <a:graphic>
          <a:graphicData uri="http://schemas.openxmlformats.org/drawingml/2006/table">
            <a:tbl>
              <a:tblPr/>
              <a:tblGrid>
                <a:gridCol w="1618594"/>
                <a:gridCol w="2648606"/>
                <a:gridCol w="4267200"/>
              </a:tblGrid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Calibri"/>
                          <a:cs typeface="Arial"/>
                        </a:rPr>
                        <a:t>7:30 – 7:55 AM</a:t>
                      </a:r>
                      <a:endParaRPr lang="en-US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Arial"/>
                          <a:ea typeface="Calibri"/>
                          <a:cs typeface="Arial"/>
                        </a:rPr>
                        <a:t>Jeanne Perdue, </a:t>
                      </a:r>
                      <a:endParaRPr lang="fr-FR" sz="1600" b="1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Arial"/>
                          <a:ea typeface="Calibri"/>
                          <a:cs typeface="Arial"/>
                        </a:rPr>
                        <a:t>SPE-GCS </a:t>
                      </a:r>
                      <a:r>
                        <a:rPr lang="fr-FR" sz="1600" b="1" dirty="0">
                          <a:latin typeface="Arial"/>
                          <a:ea typeface="Calibri"/>
                          <a:cs typeface="Arial"/>
                        </a:rPr>
                        <a:t>Chair</a:t>
                      </a:r>
                      <a:endParaRPr lang="en-US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Calibri"/>
                          <a:cs typeface="Arial"/>
                        </a:rPr>
                        <a:t>Safety Moment </a:t>
                      </a:r>
                      <a:r>
                        <a:rPr lang="en-GB" sz="1600" b="1" dirty="0" smtClean="0">
                          <a:latin typeface="Arial"/>
                          <a:ea typeface="Calibri"/>
                          <a:cs typeface="Arial"/>
                        </a:rPr>
                        <a:t>and State </a:t>
                      </a:r>
                      <a:r>
                        <a:rPr lang="en-GB" sz="1600" b="1" dirty="0">
                          <a:latin typeface="Arial"/>
                          <a:ea typeface="Calibri"/>
                          <a:cs typeface="Arial"/>
                        </a:rPr>
                        <a:t>of the </a:t>
                      </a:r>
                      <a:r>
                        <a:rPr lang="en-GB" sz="1600" b="1" dirty="0" smtClean="0">
                          <a:latin typeface="Arial"/>
                          <a:ea typeface="Calibri"/>
                          <a:cs typeface="Arial"/>
                        </a:rPr>
                        <a:t>Section</a:t>
                      </a:r>
                      <a:endParaRPr lang="en-US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Arial"/>
                        </a:rPr>
                        <a:t>7:55-8:30 AM</a:t>
                      </a:r>
                      <a:endParaRPr lang="en-US" sz="16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Arial"/>
                        </a:rPr>
                        <a:t>Ganesh Thakur, Helge Hove Haldorsen, Nathan Meehan</a:t>
                      </a:r>
                      <a:endParaRPr lang="en-US" sz="16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Calibri"/>
                          <a:cs typeface="Arial"/>
                        </a:rPr>
                        <a:t>Panel of Past, Present, and Future </a:t>
                      </a:r>
                      <a:endParaRPr lang="en-GB" sz="1600" b="1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Arial"/>
                          <a:ea typeface="Calibri"/>
                          <a:cs typeface="Arial"/>
                        </a:rPr>
                        <a:t>SPE </a:t>
                      </a:r>
                      <a:r>
                        <a:rPr lang="en-GB" sz="1600" b="1" dirty="0">
                          <a:latin typeface="Arial"/>
                          <a:ea typeface="Calibri"/>
                          <a:cs typeface="Arial"/>
                        </a:rPr>
                        <a:t>Presidents and Q&amp;A</a:t>
                      </a:r>
                      <a:endParaRPr lang="en-US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C18"/>
                          </a:solidFill>
                          <a:latin typeface="Arial"/>
                          <a:ea typeface="Calibri"/>
                          <a:cs typeface="Arial"/>
                        </a:rPr>
                        <a:t>8:30-8:45 AM</a:t>
                      </a:r>
                      <a:endParaRPr lang="en-US" sz="1600" b="1">
                        <a:solidFill>
                          <a:srgbClr val="000C18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C18"/>
                          </a:solidFill>
                          <a:latin typeface="Arial"/>
                          <a:ea typeface="Calibri"/>
                          <a:cs typeface="Arial"/>
                        </a:rPr>
                        <a:t>Break</a:t>
                      </a:r>
                      <a:endParaRPr lang="en-US" sz="1600" b="1">
                        <a:solidFill>
                          <a:srgbClr val="000C18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C18"/>
                          </a:solidFill>
                          <a:latin typeface="Arial"/>
                          <a:ea typeface="Calibri"/>
                          <a:cs typeface="Arial"/>
                        </a:rPr>
                        <a:t>Break</a:t>
                      </a:r>
                      <a:endParaRPr lang="en-US" sz="1600" b="1" dirty="0">
                        <a:solidFill>
                          <a:srgbClr val="000C18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27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Arial"/>
                        </a:rPr>
                        <a:t>8:45-9:20 AM</a:t>
                      </a:r>
                      <a:endParaRPr lang="en-US" sz="16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latin typeface="Arial"/>
                          <a:ea typeface="Calibri"/>
                          <a:cs typeface="Arial"/>
                        </a:rPr>
                        <a:t>Rustom</a:t>
                      </a:r>
                      <a:r>
                        <a:rPr lang="en-GB" sz="1600" b="1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GB" sz="1600" b="1" dirty="0" err="1">
                          <a:latin typeface="Arial"/>
                          <a:ea typeface="Calibri"/>
                          <a:cs typeface="Arial"/>
                        </a:rPr>
                        <a:t>Mody</a:t>
                      </a:r>
                      <a:r>
                        <a:rPr lang="en-GB" sz="1600" b="1" dirty="0">
                          <a:latin typeface="Arial"/>
                          <a:ea typeface="Calibri"/>
                          <a:cs typeface="Arial"/>
                        </a:rPr>
                        <a:t>, VP </a:t>
                      </a:r>
                      <a:r>
                        <a:rPr lang="en-GB" sz="1600" b="1" dirty="0" smtClean="0">
                          <a:latin typeface="Arial"/>
                          <a:ea typeface="Calibri"/>
                          <a:cs typeface="Arial"/>
                        </a:rPr>
                        <a:t>Technology, </a:t>
                      </a:r>
                      <a:r>
                        <a:rPr lang="en-GB" sz="1600" b="1" dirty="0">
                          <a:latin typeface="Arial"/>
                          <a:ea typeface="Calibri"/>
                          <a:cs typeface="Arial"/>
                        </a:rPr>
                        <a:t>Baker Hughes</a:t>
                      </a:r>
                      <a:endParaRPr lang="en-US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Calibri"/>
                          <a:cs typeface="Arial"/>
                        </a:rPr>
                        <a:t>One Degree of Separation: SPE’s Pivotal Role in Keeping the Wheels of Innovation Turning During $50 </a:t>
                      </a:r>
                      <a:r>
                        <a:rPr lang="en-GB" sz="1600" b="1" dirty="0" smtClean="0">
                          <a:latin typeface="Arial"/>
                          <a:ea typeface="Calibri"/>
                          <a:cs typeface="Arial"/>
                        </a:rPr>
                        <a:t>Oil</a:t>
                      </a:r>
                      <a:endParaRPr lang="en-US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Arial"/>
                        </a:rPr>
                        <a:t>9:20 – 9:40 AM</a:t>
                      </a:r>
                      <a:endParaRPr lang="en-US" sz="16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Arial"/>
                        </a:rPr>
                        <a:t>SPE Leadership Team</a:t>
                      </a:r>
                      <a:endParaRPr lang="en-US" sz="16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Calibri"/>
                          <a:cs typeface="Arial"/>
                        </a:rPr>
                        <a:t>Committee Table Tour with Executives</a:t>
                      </a:r>
                      <a:endParaRPr lang="en-US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Arial"/>
                        </a:rPr>
                        <a:t>9:40 – 9:50 AM</a:t>
                      </a:r>
                      <a:endParaRPr lang="en-US" sz="16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Calibri"/>
                          <a:cs typeface="Arial"/>
                        </a:rPr>
                        <a:t>SPE Leadership Team</a:t>
                      </a:r>
                      <a:endParaRPr lang="en-US" sz="16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ea typeface="Calibri"/>
                          <a:cs typeface="Times New Roman"/>
                        </a:rPr>
                        <a:t>Feedback and Executive Survey</a:t>
                      </a:r>
                      <a:endParaRPr lang="en-US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Calibri"/>
                          <a:cs typeface="Arial"/>
                        </a:rPr>
                        <a:t>9:50 – 10:00 AM</a:t>
                      </a:r>
                      <a:endParaRPr lang="en-US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Arial"/>
                          <a:ea typeface="Calibri"/>
                          <a:cs typeface="Arial"/>
                        </a:rPr>
                        <a:t>Jeanne Perdue, </a:t>
                      </a:r>
                      <a:endParaRPr lang="fr-FR" sz="1600" b="1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Arial"/>
                          <a:ea typeface="Calibri"/>
                          <a:cs typeface="Arial"/>
                        </a:rPr>
                        <a:t>SPE-GCS </a:t>
                      </a:r>
                      <a:r>
                        <a:rPr lang="fr-FR" sz="1600" b="1" dirty="0">
                          <a:latin typeface="Arial"/>
                          <a:ea typeface="Calibri"/>
                          <a:cs typeface="Arial"/>
                        </a:rPr>
                        <a:t>Chair</a:t>
                      </a:r>
                      <a:endParaRPr lang="en-US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Calibri"/>
                          <a:cs typeface="Arial"/>
                        </a:rPr>
                        <a:t>Closing Remarks </a:t>
                      </a:r>
                      <a:r>
                        <a:rPr lang="en-GB" sz="1600" b="1" dirty="0" smtClean="0">
                          <a:latin typeface="Arial"/>
                          <a:ea typeface="Calibri"/>
                          <a:cs typeface="Arial"/>
                        </a:rPr>
                        <a:t>&amp;  Acknowledgments</a:t>
                      </a:r>
                      <a:endParaRPr lang="en-US" sz="16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C18"/>
                          </a:solidFill>
                          <a:latin typeface="Arial"/>
                          <a:ea typeface="Calibri"/>
                          <a:cs typeface="Arial"/>
                        </a:rPr>
                        <a:t>10:00-10:30 AM</a:t>
                      </a:r>
                      <a:endParaRPr lang="en-US" sz="1600" b="1">
                        <a:solidFill>
                          <a:srgbClr val="000C18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C18"/>
                          </a:solidFill>
                          <a:latin typeface="Arial"/>
                          <a:ea typeface="Calibri"/>
                          <a:cs typeface="Arial"/>
                        </a:rPr>
                        <a:t>Coffee Break</a:t>
                      </a:r>
                      <a:endParaRPr lang="en-US" sz="1600" b="1">
                        <a:solidFill>
                          <a:srgbClr val="000C18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C18"/>
                          </a:solidFill>
                          <a:latin typeface="Arial"/>
                          <a:ea typeface="Calibri"/>
                          <a:cs typeface="Arial"/>
                        </a:rPr>
                        <a:t>Photos, Networking &amp; Coffee</a:t>
                      </a:r>
                      <a:endParaRPr lang="en-US" sz="1600" b="1" dirty="0">
                        <a:solidFill>
                          <a:srgbClr val="000C18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284" marR="42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State of the Gulf Coast Section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62400" y="1752600"/>
            <a:ext cx="4800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173038" eaLnBrk="0" hangingPunct="0"/>
            <a:r>
              <a:rPr lang="en-US" sz="2000" b="1" dirty="0" smtClean="0"/>
              <a:t>Technical Writer, Occidental MEST</a:t>
            </a:r>
          </a:p>
          <a:p>
            <a:pPr marL="227013" indent="-173038" eaLnBrk="0" hangingPunct="0"/>
            <a:r>
              <a:rPr lang="en-US" sz="2000" b="1" dirty="0" smtClean="0"/>
              <a:t>Technology Editor, </a:t>
            </a:r>
            <a:r>
              <a:rPr lang="en-US" sz="2000" b="1" i="1" dirty="0" smtClean="0"/>
              <a:t>Hart's E&amp;P</a:t>
            </a:r>
          </a:p>
          <a:p>
            <a:pPr marL="227013" indent="-173038" eaLnBrk="0" hangingPunct="0"/>
            <a:r>
              <a:rPr lang="en-US" sz="2000" b="1" dirty="0" smtClean="0"/>
              <a:t>Chemist, Texaco Research Labs</a:t>
            </a:r>
          </a:p>
          <a:p>
            <a:pPr marL="227013" indent="-173038" eaLnBrk="0" hangingPunct="0"/>
            <a:endParaRPr lang="en-US" sz="2000" b="1" dirty="0" smtClean="0"/>
          </a:p>
          <a:p>
            <a:pPr marL="227013" indent="-173038" eaLnBrk="0" hangingPunct="0"/>
            <a:r>
              <a:rPr lang="en-US" sz="2000" b="1" dirty="0" smtClean="0"/>
              <a:t>Alief ISD Board of Trustees</a:t>
            </a:r>
          </a:p>
          <a:p>
            <a:pPr marL="227013" indent="-173038" eaLnBrk="0" hangingPunct="0"/>
            <a:endParaRPr lang="en-US" sz="2000" b="1" dirty="0" smtClean="0"/>
          </a:p>
          <a:p>
            <a:pPr marL="227013" indent="-173038" eaLnBrk="0" hangingPunct="0"/>
            <a:r>
              <a:rPr lang="en-US" sz="2000" b="1" dirty="0" smtClean="0"/>
              <a:t>Joined SPE 1981</a:t>
            </a:r>
          </a:p>
          <a:p>
            <a:pPr marL="227013" indent="-173038" eaLnBrk="0" hangingPunct="0"/>
            <a:r>
              <a:rPr lang="en-US" sz="2000" b="1" dirty="0" smtClean="0"/>
              <a:t>Technical Editor, </a:t>
            </a:r>
            <a:r>
              <a:rPr lang="en-US" sz="2000" b="1" i="1" dirty="0" smtClean="0"/>
              <a:t>SPE </a:t>
            </a:r>
            <a:r>
              <a:rPr lang="en-US" sz="2000" b="1" i="1" dirty="0" err="1" smtClean="0"/>
              <a:t>Resv</a:t>
            </a:r>
            <a:r>
              <a:rPr lang="en-US" sz="2000" b="1" i="1" dirty="0" smtClean="0"/>
              <a:t>. </a:t>
            </a:r>
            <a:r>
              <a:rPr lang="en-US" sz="2000" b="1" i="1" dirty="0" err="1" smtClean="0"/>
              <a:t>Engrg</a:t>
            </a:r>
            <a:r>
              <a:rPr lang="en-US" sz="2000" b="1" i="1" dirty="0" smtClean="0"/>
              <a:t>.</a:t>
            </a:r>
          </a:p>
          <a:p>
            <a:pPr marL="227013" indent="-173038" eaLnBrk="0" hangingPunct="0"/>
            <a:r>
              <a:rPr lang="en-US" sz="2000" b="1" dirty="0" smtClean="0"/>
              <a:t>Review Chairman, Elec. Publ. </a:t>
            </a:r>
            <a:r>
              <a:rPr lang="en-US" sz="2000" b="1" dirty="0" err="1" smtClean="0"/>
              <a:t>Cmte</a:t>
            </a:r>
            <a:r>
              <a:rPr lang="en-US" sz="2000" b="1" dirty="0" smtClean="0"/>
              <a:t>.</a:t>
            </a:r>
          </a:p>
          <a:p>
            <a:pPr marL="227013" indent="-173038" eaLnBrk="0" hangingPunct="0"/>
            <a:r>
              <a:rPr lang="en-US" sz="2000" b="1" dirty="0" smtClean="0"/>
              <a:t>Magic Suitcase Chair</a:t>
            </a:r>
          </a:p>
          <a:p>
            <a:pPr marL="227013" indent="-173038" eaLnBrk="0" hangingPunct="0"/>
            <a:r>
              <a:rPr lang="en-US" sz="2000" b="1" dirty="0" smtClean="0"/>
              <a:t>Scholarship Chair</a:t>
            </a:r>
          </a:p>
          <a:p>
            <a:pPr marL="227013" indent="-173038" eaLnBrk="0" hangingPunct="0"/>
            <a:r>
              <a:rPr lang="en-US" sz="2000" b="1" dirty="0" smtClean="0"/>
              <a:t>Community Services Chair</a:t>
            </a:r>
          </a:p>
          <a:p>
            <a:pPr marL="227013" indent="-173038" eaLnBrk="0" hangingPunct="0"/>
            <a:r>
              <a:rPr lang="en-US" sz="2000" b="1" dirty="0" smtClean="0"/>
              <a:t>Membership Chair</a:t>
            </a:r>
          </a:p>
          <a:p>
            <a:pPr marL="227013" indent="-173038" eaLnBrk="0" hangingPunct="0"/>
            <a:r>
              <a:rPr lang="en-US" sz="2000" b="1" dirty="0" smtClean="0"/>
              <a:t>Secretary, Vice Chair</a:t>
            </a:r>
          </a:p>
          <a:p>
            <a:pPr marL="227013" indent="-173038" eaLnBrk="0" hangingPunct="0"/>
            <a:r>
              <a:rPr lang="en-US" sz="2000" b="1" dirty="0" smtClean="0"/>
              <a:t>Distinguished Lecturer 2005</a:t>
            </a:r>
          </a:p>
          <a:p>
            <a:pPr marL="227013" indent="-173038" eaLnBrk="0" hangingPunct="0"/>
            <a:endParaRPr lang="en-US" sz="2000" b="1" dirty="0" smtClean="0"/>
          </a:p>
          <a:p>
            <a:pPr marL="227013" indent="-173038" eaLnBrk="0" hangingPunct="0"/>
            <a:endParaRPr lang="en-US" sz="2000" b="1" dirty="0"/>
          </a:p>
        </p:txBody>
      </p:sp>
      <p:pic>
        <p:nvPicPr>
          <p:cNvPr id="6" name="Picture 5" descr="Jeanne Perdue pi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2133600"/>
            <a:ext cx="2807017" cy="3509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5715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Jeanne Perdue, Chair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Membership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1752600"/>
            <a:ext cx="3962400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228600" eaLnBrk="0" hangingPunct="0">
              <a:spcAft>
                <a:spcPts val="1000"/>
              </a:spcAft>
              <a:buFont typeface="Arial" pitchFamily="34" charset="0"/>
              <a:buChar char="•"/>
            </a:pPr>
            <a:endParaRPr lang="en-US" sz="2400" b="1" dirty="0" smtClean="0"/>
          </a:p>
          <a:p>
            <a:pPr marL="635000" indent="-228600" eaLnBrk="0" hangingPunct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b="1" dirty="0" smtClean="0"/>
              <a:t>17,042 Professionals, 16% of global SPE</a:t>
            </a:r>
          </a:p>
          <a:p>
            <a:pPr marL="635000" indent="-228600" eaLnBrk="0" hangingPunct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b="1" dirty="0" smtClean="0"/>
              <a:t>New Section record!</a:t>
            </a:r>
          </a:p>
          <a:p>
            <a:pPr marL="635000" indent="-228600" eaLnBrk="0" hangingPunct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b="1" dirty="0" smtClean="0"/>
              <a:t>2,089 Students in 4 Chapters (UH, Rice, A&amp;M, HCC)</a:t>
            </a:r>
          </a:p>
          <a:p>
            <a:pPr marL="635000" indent="-228600" eaLnBrk="0" hangingPunct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b="1" dirty="0" smtClean="0"/>
              <a:t>Member Directory  = 144,000 contacts!</a:t>
            </a:r>
          </a:p>
          <a:p>
            <a:pPr marL="635000" indent="-228600" eaLnBrk="0" hangingPunct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b="1" i="1" dirty="0" smtClean="0"/>
              <a:t>JPT</a:t>
            </a:r>
            <a:r>
              <a:rPr lang="en-US" sz="2400" b="1" dirty="0" smtClean="0"/>
              <a:t> and </a:t>
            </a:r>
            <a:r>
              <a:rPr lang="en-US" sz="2400" b="1" i="1" dirty="0" smtClean="0"/>
              <a:t>Connect</a:t>
            </a:r>
            <a:r>
              <a:rPr lang="en-US" sz="2400" b="1" dirty="0" smtClean="0"/>
              <a:t>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247900"/>
            <a:ext cx="4724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Programs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1000" y="17526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228600" eaLnBrk="0" hangingPunct="0">
              <a:buFont typeface="Arial" pitchFamily="34" charset="0"/>
              <a:buChar char="•"/>
            </a:pPr>
            <a:r>
              <a:rPr lang="en-US" sz="2000" b="1" dirty="0" smtClean="0"/>
              <a:t>4 Distinguished Lectures – 235 attendees</a:t>
            </a:r>
          </a:p>
          <a:p>
            <a:pPr marL="635000" indent="-228600" eaLnBrk="0" hangingPunct="0">
              <a:buFont typeface="Arial" pitchFamily="34" charset="0"/>
              <a:buChar char="•"/>
            </a:pPr>
            <a:r>
              <a:rPr lang="en-US" sz="2000" b="1" dirty="0" smtClean="0"/>
              <a:t>6 Full-Day Conferences – 794 attendees</a:t>
            </a:r>
          </a:p>
          <a:p>
            <a:pPr marL="635000" indent="-228600" eaLnBrk="0" hangingPunct="0">
              <a:buFont typeface="Arial" pitchFamily="34" charset="0"/>
              <a:buChar char="•"/>
            </a:pPr>
            <a:r>
              <a:rPr lang="en-US" sz="2000" b="1" dirty="0" smtClean="0"/>
              <a:t>10 Technical Presentations – 509 attendees</a:t>
            </a:r>
          </a:p>
          <a:p>
            <a:pPr marL="635000" indent="-228600" eaLnBrk="0" hangingPunct="0">
              <a:buFont typeface="Arial" pitchFamily="34" charset="0"/>
              <a:buChar char="•"/>
            </a:pPr>
            <a:r>
              <a:rPr lang="en-US" sz="2000" b="1" dirty="0" smtClean="0"/>
              <a:t>15 Study Groups: Discipline, Location, Function</a:t>
            </a:r>
          </a:p>
          <a:p>
            <a:pPr marL="635000" indent="-228600" eaLnBrk="0" hangingPunct="0">
              <a:buFont typeface="Arial" pitchFamily="34" charset="0"/>
              <a:buChar char="•"/>
            </a:pPr>
            <a:r>
              <a:rPr lang="en-US" sz="2000" b="1" dirty="0" smtClean="0"/>
              <a:t>114 Study Group Meetings – 5,956 attendees</a:t>
            </a:r>
          </a:p>
          <a:p>
            <a:pPr marL="635000" indent="-228600" eaLnBrk="0" hangingPunct="0">
              <a:buFont typeface="Arial" pitchFamily="34" charset="0"/>
              <a:buChar char="•"/>
            </a:pPr>
            <a:r>
              <a:rPr lang="en-US" sz="2000" b="1" dirty="0" smtClean="0"/>
              <a:t>Students and Unemployed can attend Study Groups for $10</a:t>
            </a:r>
          </a:p>
          <a:p>
            <a:pPr marL="635000" indent="-228600" eaLnBrk="0" hangingPunct="0">
              <a:buFont typeface="Arial" pitchFamily="34" charset="0"/>
              <a:buChar char="•"/>
            </a:pPr>
            <a:r>
              <a:rPr lang="en-US" sz="2000" b="1" dirty="0" smtClean="0"/>
              <a:t>Continuing Ed.: Soft Skills, Ethics, Oil Patch Orientation</a:t>
            </a:r>
          </a:p>
          <a:p>
            <a:pPr marL="635000" indent="-228600" eaLnBrk="0" hangingPunct="0">
              <a:buFont typeface="Arial" pitchFamily="34" charset="0"/>
              <a:buChar char="•"/>
            </a:pPr>
            <a:r>
              <a:rPr lang="en-US" sz="2000" b="1" dirty="0" smtClean="0"/>
              <a:t>Career Management: Resumes, Interviewing, Entrepreneur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19600"/>
            <a:ext cx="8388024" cy="218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Health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4800" y="1676400"/>
            <a:ext cx="861060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228600" eaLnBrk="0" hangingPunct="0">
              <a:buFont typeface="Arial" pitchFamily="34" charset="0"/>
              <a:buChar char="•"/>
            </a:pPr>
            <a:r>
              <a:rPr lang="en-US" sz="2000" b="1" dirty="0" smtClean="0"/>
              <a:t>Budget: $1.5 million income, $1.75 million expenses</a:t>
            </a:r>
          </a:p>
          <a:p>
            <a:pPr marL="342900" indent="-228600" eaLnBrk="0" hangingPunct="0">
              <a:buFont typeface="Arial" pitchFamily="34" charset="0"/>
              <a:buChar char="•"/>
            </a:pPr>
            <a:r>
              <a:rPr lang="en-US" sz="2000" b="1" dirty="0" smtClean="0"/>
              <a:t>UBS Cash: $265,000 + Vanguard: $501,000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4" y="2436756"/>
          <a:ext cx="8610595" cy="16780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0085"/>
                <a:gridCol w="1230085"/>
                <a:gridCol w="1230085"/>
                <a:gridCol w="1230085"/>
                <a:gridCol w="1230085"/>
                <a:gridCol w="1230085"/>
                <a:gridCol w="1230085"/>
              </a:tblGrid>
              <a:tr h="292994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Actual</a:t>
                      </a:r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Budget</a:t>
                      </a:r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Difference</a:t>
                      </a:r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39501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December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FYTD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December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FYTD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December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FYTD</a:t>
                      </a:r>
                      <a:endParaRPr lang="en-US" sz="1500" dirty="0"/>
                    </a:p>
                  </a:txBody>
                  <a:tcPr/>
                </a:tc>
              </a:tr>
              <a:tr h="33950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Revenue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45,804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919,084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919,084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725,394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16,669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193,690</a:t>
                      </a:r>
                      <a:endParaRPr lang="en-US" sz="1500" dirty="0"/>
                    </a:p>
                  </a:txBody>
                  <a:tcPr/>
                </a:tc>
              </a:tr>
              <a:tr h="33950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Expenses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157,075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877,964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65,416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753,180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91,659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124,783</a:t>
                      </a:r>
                      <a:endParaRPr lang="en-US" sz="1500" dirty="0"/>
                    </a:p>
                  </a:txBody>
                  <a:tcPr/>
                </a:tc>
              </a:tr>
              <a:tr h="33950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Net Income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/>
                        <a:t>-</a:t>
                      </a:r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111,271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41,120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/>
                        <a:t>-</a:t>
                      </a:r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36,281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dirty="0" smtClean="0"/>
                        <a:t>-</a:t>
                      </a:r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27,786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-74,990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68,907</a:t>
                      </a:r>
                      <a:endParaRPr lang="en-US" sz="15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425" y="4191000"/>
            <a:ext cx="7677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Income Stars, Beneficiaries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4800" y="1676400"/>
            <a:ext cx="4114800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228600" eaLnBrk="0" hangingPunct="0"/>
            <a:r>
              <a:rPr lang="en-US" sz="2000" b="1" dirty="0" smtClean="0"/>
              <a:t>Where does it come from?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 l="1641" t="1530" r="10613" b="20040"/>
          <a:stretch>
            <a:fillRect/>
          </a:stretch>
        </p:blipFill>
        <p:spPr bwMode="auto">
          <a:xfrm>
            <a:off x="533400" y="2133600"/>
            <a:ext cx="2945290" cy="2669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57600" y="2014643"/>
            <a:ext cx="4876800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 eaLnBrk="0" hangingPunct="0">
              <a:spcAft>
                <a:spcPts val="500"/>
              </a:spcAft>
              <a:buFont typeface="Arial" pitchFamily="34" charset="0"/>
              <a:buChar char="•"/>
            </a:pPr>
            <a:r>
              <a:rPr lang="en-US" b="1" dirty="0" smtClean="0"/>
              <a:t>Newsletter/Website Ads: $500K + $16K</a:t>
            </a:r>
          </a:p>
          <a:p>
            <a:pPr marL="342900" indent="-228600" eaLnBrk="0" hangingPunct="0">
              <a:spcAft>
                <a:spcPts val="500"/>
              </a:spcAft>
              <a:buFont typeface="Arial" pitchFamily="34" charset="0"/>
              <a:buChar char="•"/>
            </a:pPr>
            <a:r>
              <a:rPr lang="en-US" b="1" dirty="0" smtClean="0"/>
              <a:t>Sponsorships: 307K + In Kind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465" y="5257800"/>
            <a:ext cx="791882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4876800"/>
            <a:ext cx="4114800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228600" eaLnBrk="0" hangingPunct="0"/>
            <a:r>
              <a:rPr lang="en-US" sz="2000" b="1" dirty="0" smtClean="0"/>
              <a:t>Where does it go?</a:t>
            </a:r>
          </a:p>
        </p:txBody>
      </p:sp>
      <p:pic>
        <p:nvPicPr>
          <p:cNvPr id="11" name="Picture 10" descr="C:\Users\perduej\Documents\SPE\Chairs Corner\SPE HCC Check Presentation.jpg"/>
          <p:cNvPicPr/>
          <p:nvPr/>
        </p:nvPicPr>
        <p:blipFill>
          <a:blip r:embed="rId6" cstate="print"/>
          <a:srcRect l="9129" t="22723" r="12568" b="16037"/>
          <a:stretch>
            <a:fillRect/>
          </a:stretch>
        </p:blipFill>
        <p:spPr bwMode="auto">
          <a:xfrm>
            <a:off x="4114800" y="28194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tyle On-screen">
  <a:themeElements>
    <a:clrScheme name="gStyle On-screen 1">
      <a:dk1>
        <a:srgbClr val="000000"/>
      </a:dk1>
      <a:lt1>
        <a:srgbClr val="FFFFFF"/>
      </a:lt1>
      <a:dk2>
        <a:srgbClr val="0079F1"/>
      </a:dk2>
      <a:lt2>
        <a:srgbClr val="FFFFBA"/>
      </a:lt2>
      <a:accent1>
        <a:srgbClr val="FF6600"/>
      </a:accent1>
      <a:accent2>
        <a:srgbClr val="33CCCC"/>
      </a:accent2>
      <a:accent3>
        <a:srgbClr val="AABEF7"/>
      </a:accent3>
      <a:accent4>
        <a:srgbClr val="DADADA"/>
      </a:accent4>
      <a:accent5>
        <a:srgbClr val="FFB8AA"/>
      </a:accent5>
      <a:accent6>
        <a:srgbClr val="2DB9B9"/>
      </a:accent6>
      <a:hlink>
        <a:srgbClr val="FFCC00"/>
      </a:hlink>
      <a:folHlink>
        <a:srgbClr val="CC99FF"/>
      </a:folHlink>
    </a:clrScheme>
    <a:fontScheme name="gStyle On-screen">
      <a:majorFont>
        <a:latin typeface="Times New Roman"/>
        <a:ea typeface="SC STKaiti"/>
        <a:cs typeface=""/>
      </a:majorFont>
      <a:minorFont>
        <a:latin typeface="Arial"/>
        <a:ea typeface="SC 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Style On-screen 1">
        <a:dk1>
          <a:srgbClr val="000000"/>
        </a:dk1>
        <a:lt1>
          <a:srgbClr val="FFFFFF"/>
        </a:lt1>
        <a:dk2>
          <a:srgbClr val="0079F1"/>
        </a:dk2>
        <a:lt2>
          <a:srgbClr val="FFFFBA"/>
        </a:lt2>
        <a:accent1>
          <a:srgbClr val="FF6600"/>
        </a:accent1>
        <a:accent2>
          <a:srgbClr val="33CCCC"/>
        </a:accent2>
        <a:accent3>
          <a:srgbClr val="AABEF7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FFCC00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tyle On-screen 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6600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B9B9"/>
        </a:accent6>
        <a:hlink>
          <a:srgbClr val="FF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3307</TotalTime>
  <Words>1582</Words>
  <Application>Microsoft Office PowerPoint</Application>
  <PresentationFormat>On-screen Show (4:3)</PresentationFormat>
  <Paragraphs>387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gStyle On-screen</vt:lpstr>
      <vt:lpstr>Slide 1</vt:lpstr>
      <vt:lpstr>   Safety Minute</vt:lpstr>
      <vt:lpstr>   Safety Minute</vt:lpstr>
      <vt:lpstr>    Agenda</vt:lpstr>
      <vt:lpstr>  State of the Gulf Coast Section</vt:lpstr>
      <vt:lpstr>  Membership</vt:lpstr>
      <vt:lpstr>  Programs</vt:lpstr>
      <vt:lpstr>Financial Health</vt:lpstr>
      <vt:lpstr>Net Income Stars, Beneficiaries</vt:lpstr>
      <vt:lpstr>Cool Things We Did Last Year</vt:lpstr>
      <vt:lpstr>Section Goals for 2014-15</vt:lpstr>
      <vt:lpstr>Section Goals for 2014-15</vt:lpstr>
      <vt:lpstr>Section Goals for 2014-15</vt:lpstr>
      <vt:lpstr>The ENVY of All SPE Sections</vt:lpstr>
      <vt:lpstr>  SPE 2012 President Ganesh Thakur</vt:lpstr>
      <vt:lpstr>  2015 President Helge Haldorsen</vt:lpstr>
      <vt:lpstr>  2016 SPE President Nathan Meehan</vt:lpstr>
      <vt:lpstr>Corp. Support Award: Baker Hughes</vt:lpstr>
      <vt:lpstr>Keynote: Rustom Mody, Baker Hughes</vt:lpstr>
      <vt:lpstr> Table Talks, or "SPE-ed Dating"</vt:lpstr>
      <vt:lpstr>    Acknowledgments</vt:lpstr>
      <vt:lpstr>    Executive Breakfast Committee</vt:lpstr>
      <vt:lpstr>  sponsors</vt:lpstr>
    </vt:vector>
  </TitlesOfParts>
  <Company>Kinder Morgan,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Yvonne Scherz</dc:creator>
  <cp:lastModifiedBy>perduej</cp:lastModifiedBy>
  <cp:revision>278</cp:revision>
  <dcterms:created xsi:type="dcterms:W3CDTF">2005-07-15T12:55:48Z</dcterms:created>
  <dcterms:modified xsi:type="dcterms:W3CDTF">2015-02-10T20:20:46Z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-1352184567</vt:i4>
  </property>
  <property fmtid="{D5CDD505-2E9C-101B-9397-08002B2CF9AE}" pid="3" name="_NewReviewCycle">
    <vt:lpwstr/>
  </property>
  <property fmtid="{D5CDD505-2E9C-101B-9397-08002B2CF9AE}" pid="4" name="_EmailSubject">
    <vt:lpwstr>SPE GCS Executive Breakfast</vt:lpwstr>
  </property>
  <property fmtid="{D5CDD505-2E9C-101B-9397-08002B2CF9AE}" pid="5" name="_AuthorEmail">
    <vt:lpwstr>Jeanne_Perdue@oxy.com</vt:lpwstr>
  </property>
  <property fmtid="{D5CDD505-2E9C-101B-9397-08002B2CF9AE}" pid="6" name="_AuthorEmailDisplayName">
    <vt:lpwstr>Perdue, Jeanne M</vt:lpwstr>
  </property>
</Properties>
</file>