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391" r:id="rId3"/>
    <p:sldId id="356" r:id="rId4"/>
    <p:sldId id="384" r:id="rId5"/>
    <p:sldId id="316" r:id="rId6"/>
    <p:sldId id="382" r:id="rId7"/>
    <p:sldId id="383" r:id="rId8"/>
    <p:sldId id="390" r:id="rId9"/>
    <p:sldId id="339" r:id="rId10"/>
    <p:sldId id="346" r:id="rId11"/>
    <p:sldId id="338" r:id="rId12"/>
    <p:sldId id="320" r:id="rId13"/>
    <p:sldId id="315" r:id="rId14"/>
    <p:sldId id="386" r:id="rId15"/>
    <p:sldId id="388" r:id="rId16"/>
    <p:sldId id="389" r:id="rId17"/>
    <p:sldId id="395" r:id="rId18"/>
    <p:sldId id="396" r:id="rId19"/>
    <p:sldId id="397" r:id="rId20"/>
    <p:sldId id="398" r:id="rId21"/>
    <p:sldId id="399" r:id="rId22"/>
    <p:sldId id="400" r:id="rId23"/>
    <p:sldId id="401" r:id="rId24"/>
    <p:sldId id="392" r:id="rId25"/>
    <p:sldId id="326" r:id="rId26"/>
    <p:sldId id="340" r:id="rId27"/>
    <p:sldId id="341" r:id="rId28"/>
    <p:sldId id="344" r:id="rId29"/>
    <p:sldId id="342" r:id="rId30"/>
    <p:sldId id="343" r:id="rId31"/>
    <p:sldId id="322" r:id="rId32"/>
    <p:sldId id="314" r:id="rId33"/>
    <p:sldId id="328" r:id="rId34"/>
    <p:sldId id="385" r:id="rId35"/>
    <p:sldId id="402" r:id="rId36"/>
    <p:sldId id="333" r:id="rId37"/>
    <p:sldId id="335" r:id="rId38"/>
    <p:sldId id="394" r:id="rId39"/>
    <p:sldId id="393" r:id="rId40"/>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837A"/>
    <a:srgbClr val="463C36"/>
    <a:srgbClr val="813033"/>
    <a:srgbClr val="C2002F"/>
    <a:srgbClr val="6EC4E8"/>
    <a:srgbClr val="776D63"/>
    <a:srgbClr val="8BDC64"/>
    <a:srgbClr val="6C702D"/>
    <a:srgbClr val="A49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95635" autoAdjust="0"/>
  </p:normalViewPr>
  <p:slideViewPr>
    <p:cSldViewPr>
      <p:cViewPr>
        <p:scale>
          <a:sx n="90" d="100"/>
          <a:sy n="90" d="100"/>
        </p:scale>
        <p:origin x="-2286" y="-9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4BAE7CFA-8FD6-40CC-9DF5-5E9872A08C31}" type="datetimeFigureOut">
              <a:rPr lang="en-US" smtClean="0"/>
              <a:t>11/12/2014</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C89007B5-DAAD-4ADC-B851-021715A03F47}" type="slidenum">
              <a:rPr lang="en-US" smtClean="0"/>
              <a:t>‹#›</a:t>
            </a:fld>
            <a:endParaRPr lang="en-US" dirty="0"/>
          </a:p>
        </p:txBody>
      </p:sp>
    </p:spTree>
    <p:extLst>
      <p:ext uri="{BB962C8B-B14F-4D97-AF65-F5344CB8AC3E}">
        <p14:creationId xmlns:p14="http://schemas.microsoft.com/office/powerpoint/2010/main" val="192840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85863" y="698500"/>
            <a:ext cx="4654550" cy="3490913"/>
          </a:xfrm>
          <a:ln/>
        </p:spPr>
      </p:sp>
      <p:sp>
        <p:nvSpPr>
          <p:cNvPr id="36867" name="Notes Placeholder 2"/>
          <p:cNvSpPr>
            <a:spLocks noGrp="1"/>
          </p:cNvSpPr>
          <p:nvPr>
            <p:ph type="body" idx="1"/>
          </p:nvPr>
        </p:nvSpPr>
        <p:spPr>
          <a:noFill/>
        </p:spPr>
        <p:txBody>
          <a:bodyPr/>
          <a:lstStyle/>
          <a:p>
            <a:endParaRPr lang="en-US" dirty="0" smtClean="0"/>
          </a:p>
        </p:txBody>
      </p:sp>
      <p:sp>
        <p:nvSpPr>
          <p:cNvPr id="36868" name="Slide Number Placeholder 3"/>
          <p:cNvSpPr>
            <a:spLocks noGrp="1"/>
          </p:cNvSpPr>
          <p:nvPr>
            <p:ph type="sldNum" sz="quarter" idx="5"/>
          </p:nvPr>
        </p:nvSpPr>
        <p:spPr>
          <a:noFill/>
        </p:spPr>
        <p:txBody>
          <a:bodyPr/>
          <a:lstStyle>
            <a:lvl1pPr defTabSz="933634" eaLnBrk="0" hangingPunct="0">
              <a:defRPr sz="1600">
                <a:solidFill>
                  <a:schemeClr val="tx1"/>
                </a:solidFill>
                <a:latin typeface="Arial" charset="0"/>
                <a:cs typeface="Arial" charset="0"/>
              </a:defRPr>
            </a:lvl1pPr>
            <a:lvl2pPr marL="744362" indent="-286293" defTabSz="933634" eaLnBrk="0" hangingPunct="0">
              <a:defRPr sz="1600">
                <a:solidFill>
                  <a:schemeClr val="tx1"/>
                </a:solidFill>
                <a:latin typeface="Arial" charset="0"/>
                <a:cs typeface="Arial" charset="0"/>
              </a:defRPr>
            </a:lvl2pPr>
            <a:lvl3pPr marL="1145172" indent="-229034" defTabSz="933634" eaLnBrk="0" hangingPunct="0">
              <a:defRPr sz="1600">
                <a:solidFill>
                  <a:schemeClr val="tx1"/>
                </a:solidFill>
                <a:latin typeface="Arial" charset="0"/>
                <a:cs typeface="Arial" charset="0"/>
              </a:defRPr>
            </a:lvl3pPr>
            <a:lvl4pPr marL="1603240" indent="-229034" defTabSz="933634" eaLnBrk="0" hangingPunct="0">
              <a:defRPr sz="1600">
                <a:solidFill>
                  <a:schemeClr val="tx1"/>
                </a:solidFill>
                <a:latin typeface="Arial" charset="0"/>
                <a:cs typeface="Arial" charset="0"/>
              </a:defRPr>
            </a:lvl4pPr>
            <a:lvl5pPr marL="2061309" indent="-229034" defTabSz="933634" eaLnBrk="0" hangingPunct="0">
              <a:defRPr sz="1600">
                <a:solidFill>
                  <a:schemeClr val="tx1"/>
                </a:solidFill>
                <a:latin typeface="Arial" charset="0"/>
                <a:cs typeface="Arial" charset="0"/>
              </a:defRPr>
            </a:lvl5pPr>
            <a:lvl6pPr marL="2519378" indent="-229034" defTabSz="933634" eaLnBrk="0" fontAlgn="base" hangingPunct="0">
              <a:spcBef>
                <a:spcPct val="0"/>
              </a:spcBef>
              <a:spcAft>
                <a:spcPct val="0"/>
              </a:spcAft>
              <a:defRPr sz="1600">
                <a:solidFill>
                  <a:schemeClr val="tx1"/>
                </a:solidFill>
                <a:latin typeface="Arial" charset="0"/>
                <a:cs typeface="Arial" charset="0"/>
              </a:defRPr>
            </a:lvl6pPr>
            <a:lvl7pPr marL="2977446" indent="-229034" defTabSz="933634" eaLnBrk="0" fontAlgn="base" hangingPunct="0">
              <a:spcBef>
                <a:spcPct val="0"/>
              </a:spcBef>
              <a:spcAft>
                <a:spcPct val="0"/>
              </a:spcAft>
              <a:defRPr sz="1600">
                <a:solidFill>
                  <a:schemeClr val="tx1"/>
                </a:solidFill>
                <a:latin typeface="Arial" charset="0"/>
                <a:cs typeface="Arial" charset="0"/>
              </a:defRPr>
            </a:lvl7pPr>
            <a:lvl8pPr marL="3435515" indent="-229034" defTabSz="933634" eaLnBrk="0" fontAlgn="base" hangingPunct="0">
              <a:spcBef>
                <a:spcPct val="0"/>
              </a:spcBef>
              <a:spcAft>
                <a:spcPct val="0"/>
              </a:spcAft>
              <a:defRPr sz="1600">
                <a:solidFill>
                  <a:schemeClr val="tx1"/>
                </a:solidFill>
                <a:latin typeface="Arial" charset="0"/>
                <a:cs typeface="Arial" charset="0"/>
              </a:defRPr>
            </a:lvl8pPr>
            <a:lvl9pPr marL="3893584" indent="-229034" defTabSz="933634" eaLnBrk="0" fontAlgn="base" hangingPunct="0">
              <a:spcBef>
                <a:spcPct val="0"/>
              </a:spcBef>
              <a:spcAft>
                <a:spcPct val="0"/>
              </a:spcAft>
              <a:defRPr sz="1600">
                <a:solidFill>
                  <a:schemeClr val="tx1"/>
                </a:solidFill>
                <a:latin typeface="Arial" charset="0"/>
                <a:cs typeface="Arial" charset="0"/>
              </a:defRPr>
            </a:lvl9pPr>
          </a:lstStyle>
          <a:p>
            <a:pPr eaLnBrk="1" hangingPunct="1"/>
            <a:fld id="{8F6FF366-4020-4354-9EB8-B951B5543965}" type="slidenum">
              <a:rPr lang="en-US" sz="1200">
                <a:solidFill>
                  <a:srgbClr val="000000"/>
                </a:solidFill>
              </a:rPr>
              <a:pPr eaLnBrk="1" hangingPunct="1"/>
              <a:t>3</a:t>
            </a:fld>
            <a:endParaRPr lang="en-US"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The cost components of a refrac show many elements, and when done in a campaign can generally be optimized with reductions in costs and improvements in rate and reserve gain numbers.  The learning curve is a critical piece of success and must include all elements of the refrac from the initial candidate selection to the frac backflow.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31</a:t>
            </a:fld>
            <a:endParaRPr lang="en-US" dirty="0"/>
          </a:p>
        </p:txBody>
      </p:sp>
    </p:spTree>
    <p:extLst>
      <p:ext uri="{BB962C8B-B14F-4D97-AF65-F5344CB8AC3E}">
        <p14:creationId xmlns:p14="http://schemas.microsoft.com/office/powerpoint/2010/main" val="376828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32</a:t>
            </a:fld>
            <a:endParaRPr lang="en-US" dirty="0"/>
          </a:p>
        </p:txBody>
      </p:sp>
    </p:spTree>
    <p:extLst>
      <p:ext uri="{BB962C8B-B14F-4D97-AF65-F5344CB8AC3E}">
        <p14:creationId xmlns:p14="http://schemas.microsoft.com/office/powerpoint/2010/main" val="24962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How the formation behaves, particularly in the case of shale formations with multiple fracture or joint sets may offer a very formation specific opportunity to re-orient a fracture during a refrac.  This could increase access sharply with improved production opportunities.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33</a:t>
            </a:fld>
            <a:endParaRPr lang="en-US" dirty="0"/>
          </a:p>
        </p:txBody>
      </p:sp>
    </p:spTree>
    <p:extLst>
      <p:ext uri="{BB962C8B-B14F-4D97-AF65-F5344CB8AC3E}">
        <p14:creationId xmlns:p14="http://schemas.microsoft.com/office/powerpoint/2010/main" val="317668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Frac</a:t>
            </a:r>
            <a:r>
              <a:rPr lang="en-US" baseline="0" dirty="0" smtClean="0"/>
              <a:t> Hits are an unavoidable element with closely spaced wells and fracture stages. These observations have been captured after many discussions with dozens of operators.  Damage from frac hists on production or well components are known but seem to follow trends made distinct by whether the frac was complex or planar.  </a:t>
            </a:r>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36</a:t>
            </a:fld>
            <a:endParaRPr lang="en-US" dirty="0"/>
          </a:p>
        </p:txBody>
      </p:sp>
    </p:spTree>
    <p:extLst>
      <p:ext uri="{BB962C8B-B14F-4D97-AF65-F5344CB8AC3E}">
        <p14:creationId xmlns:p14="http://schemas.microsoft.com/office/powerpoint/2010/main" val="288469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Vertical well refracs in shale during the start of commercial Barnett shale gas development, during the Barnett’s 17 year learning curve, provided significant rate and reserve recovery increases.  Most of these increases were attributed to the switch from foam or gelled fracturing fluid to a slick water fluid that was not only cheaper but had the capacity to invade the natural fracture systems and provide large increases in formation contact areas through complex or network fracturing.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5</a:t>
            </a:fld>
            <a:endParaRPr lang="en-US" dirty="0"/>
          </a:p>
        </p:txBody>
      </p:sp>
    </p:spTree>
    <p:extLst>
      <p:ext uri="{BB962C8B-B14F-4D97-AF65-F5344CB8AC3E}">
        <p14:creationId xmlns:p14="http://schemas.microsoft.com/office/powerpoint/2010/main" val="275139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03084A-C9D8-402D-AC13-67420CA9BE5C}" type="slidenum">
              <a:rPr lang="en-US" smtClean="0">
                <a:cs typeface="Arial" pitchFamily="34" charset="0"/>
              </a:rPr>
              <a:pPr fontAlgn="base">
                <a:spcBef>
                  <a:spcPct val="0"/>
                </a:spcBef>
                <a:spcAft>
                  <a:spcPct val="0"/>
                </a:spcAft>
                <a:defRPr/>
              </a:pPr>
              <a:t>10</a:t>
            </a:fld>
            <a:endParaRPr lang="en-US" dirty="0" smtClean="0">
              <a:cs typeface="Arial" pitchFamily="34" charset="0"/>
            </a:endParaRPr>
          </a:p>
        </p:txBody>
      </p:sp>
      <p:sp>
        <p:nvSpPr>
          <p:cNvPr id="617475" name="Slide Image Placeholder 1"/>
          <p:cNvSpPr>
            <a:spLocks noGrp="1" noRot="1" noChangeAspect="1" noTextEdit="1"/>
          </p:cNvSpPr>
          <p:nvPr>
            <p:ph type="sldImg"/>
          </p:nvPr>
        </p:nvSpPr>
        <p:spPr bwMode="auto">
          <a:noFill/>
          <a:ln>
            <a:solidFill>
              <a:srgbClr val="000000"/>
            </a:solidFill>
            <a:miter lim="800000"/>
            <a:headEnd/>
            <a:tailEnd/>
          </a:ln>
        </p:spPr>
      </p:sp>
      <p:sp>
        <p:nvSpPr>
          <p:cNvPr id="61747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dirty="0"/>
          </a:p>
        </p:txBody>
      </p:sp>
      <p:sp>
        <p:nvSpPr>
          <p:cNvPr id="617477" name="Slide Number Placeholder 3"/>
          <p:cNvSpPr txBox="1">
            <a:spLocks noGrp="1"/>
          </p:cNvSpPr>
          <p:nvPr/>
        </p:nvSpPr>
        <p:spPr bwMode="auto">
          <a:xfrm>
            <a:off x="3979329" y="8844753"/>
            <a:ext cx="3045356" cy="465932"/>
          </a:xfrm>
          <a:prstGeom prst="rect">
            <a:avLst/>
          </a:prstGeom>
          <a:noFill/>
          <a:ln w="9525">
            <a:noFill/>
            <a:miter lim="800000"/>
            <a:headEnd/>
            <a:tailEnd/>
          </a:ln>
        </p:spPr>
        <p:txBody>
          <a:bodyPr lIns="93354" tIns="46678" rIns="93354" bIns="46678" anchor="b"/>
          <a:lstStyle/>
          <a:p>
            <a:pPr algn="r"/>
            <a:fld id="{B64F4A88-9AC2-49FB-96AC-AD7A64CA84D8}" type="slidenum">
              <a:rPr lang="en-US">
                <a:latin typeface="Calibri" pitchFamily="34" charset="0"/>
              </a:rPr>
              <a:pPr algn="r"/>
              <a:t>10</a:t>
            </a:fld>
            <a:endParaRPr 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 Economics drive the justification for refracs and a refrac campaign as shown in a paper by Craig, et.al. will have both winners and losers.   Neither the selection nor the technique of diversion is solely responsible for success or failure of the refrac.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12</a:t>
            </a:fld>
            <a:endParaRPr lang="en-US" dirty="0"/>
          </a:p>
        </p:txBody>
      </p:sp>
    </p:spTree>
    <p:extLst>
      <p:ext uri="{BB962C8B-B14F-4D97-AF65-F5344CB8AC3E}">
        <p14:creationId xmlns:p14="http://schemas.microsoft.com/office/powerpoint/2010/main" val="314791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Timing of a refrac is more important than it may seem, perhaps more from an economic optimization recognition than an eventual reserve recovery view.  The initial considerations are fairly obvious – with age, many of the wells, especially shale wells have declined rapidly, usually associated with flush production from fractures.  However; two key points must be considered: first, is the flow composition changing; and second, how good was the initial completion.  These are not really independent variables.   If the liquids are declining and the gas is increasing, then, assuming there is no gas cap, the passages wide enough to allow liquid flow are closing while the lower viscosity gas is still capable of reaching the wellbore.  If the initial completion was perfect, then fractures would have adequate proppant.  If not, then unpropped fractured will respond to increasing stress and will close.  The timing then is based on price – is the value of the lost fluid component worth the cost and risk to refrac?</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13</a:t>
            </a:fld>
            <a:endParaRPr lang="en-US" dirty="0"/>
          </a:p>
        </p:txBody>
      </p:sp>
    </p:spTree>
    <p:extLst>
      <p:ext uri="{BB962C8B-B14F-4D97-AF65-F5344CB8AC3E}">
        <p14:creationId xmlns:p14="http://schemas.microsoft.com/office/powerpoint/2010/main" val="171728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As multi-fractured, highly deviated wells have begun to dominate much of the new well market, operators gained familiarity with the process and many thought that the refracs would eventually disappear.  Although the multi-fractured deviated well technology is now 40 years old, we are still experiencing many of the “ah-ha!” moments that often signify a blinding flash of the obvious and a very plain need for a corrective action.  This slide from the Bakken offered by Mike Vincent illustrates one of those moments (SPE 136757).  The green line shows the decline of oil production but the red line, the GOR, is moving opposite.  Although this might be written off in many formations to a relative permeability issue, it is not completely to blame.  After the refrac, the oil production jumps sharply while the GOR falls just as rapidly.  Then the oil begins a decline and the GOR mirrors it by gaining sharply.  Refracturing opened the fractures, re-establishing the flow path.  This lesson is re-learned repeatedly with refracs, but industry has yet to find, or perhaps to use, a proppant that will tell us for sure whether this recovery must be re-established regularly or whether a design change can start the transition of the unconventional shales into conventionally behaving pay zones.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14</a:t>
            </a:fld>
            <a:endParaRPr lang="en-US" dirty="0"/>
          </a:p>
        </p:txBody>
      </p:sp>
    </p:spTree>
    <p:extLst>
      <p:ext uri="{BB962C8B-B14F-4D97-AF65-F5344CB8AC3E}">
        <p14:creationId xmlns:p14="http://schemas.microsoft.com/office/powerpoint/2010/main" val="343980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15</a:t>
            </a:fld>
            <a:endParaRPr lang="en-US" dirty="0"/>
          </a:p>
        </p:txBody>
      </p:sp>
    </p:spTree>
    <p:extLst>
      <p:ext uri="{BB962C8B-B14F-4D97-AF65-F5344CB8AC3E}">
        <p14:creationId xmlns:p14="http://schemas.microsoft.com/office/powerpoint/2010/main" val="343980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16</a:t>
            </a:fld>
            <a:endParaRPr lang="en-US" dirty="0"/>
          </a:p>
        </p:txBody>
      </p:sp>
    </p:spTree>
    <p:extLst>
      <p:ext uri="{BB962C8B-B14F-4D97-AF65-F5344CB8AC3E}">
        <p14:creationId xmlns:p14="http://schemas.microsoft.com/office/powerpoint/2010/main" val="343980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There are many learnings concerning fracture gradients and net pressure gains that may or may not be specific to individual formations, but a large campaign is needed to gather and study the data. How it all fits together is somewhat puzzling, but the difference in flow path development and stability over time has to be one of the biggest considerations in shales. </a:t>
            </a:r>
          </a:p>
          <a:p>
            <a:endParaRPr lang="en-US" dirty="0"/>
          </a:p>
        </p:txBody>
      </p:sp>
      <p:sp>
        <p:nvSpPr>
          <p:cNvPr id="4" name="Slide Number Placeholder 3"/>
          <p:cNvSpPr>
            <a:spLocks noGrp="1"/>
          </p:cNvSpPr>
          <p:nvPr>
            <p:ph type="sldNum" sz="quarter" idx="10"/>
          </p:nvPr>
        </p:nvSpPr>
        <p:spPr/>
        <p:txBody>
          <a:bodyPr/>
          <a:lstStyle/>
          <a:p>
            <a:fld id="{9845200C-3E62-47FD-B6F1-D8B07DE4805F}" type="slidenum">
              <a:rPr lang="en-US" smtClean="0"/>
              <a:t>25</a:t>
            </a:fld>
            <a:endParaRPr lang="en-US" dirty="0"/>
          </a:p>
        </p:txBody>
      </p:sp>
    </p:spTree>
    <p:extLst>
      <p:ext uri="{BB962C8B-B14F-4D97-AF65-F5344CB8AC3E}">
        <p14:creationId xmlns:p14="http://schemas.microsoft.com/office/powerpoint/2010/main" val="3084669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9454" y="1189039"/>
            <a:ext cx="3421903" cy="1607951"/>
          </a:xfrm>
        </p:spPr>
        <p:txBody>
          <a:bodyPr>
            <a:normAutofit/>
          </a:bodyPr>
          <a:lstStyle>
            <a:lvl1pPr algn="l">
              <a:lnSpc>
                <a:spcPts val="3000"/>
              </a:lnSpc>
              <a:defRPr sz="3600" b="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0" hasCustomPrompt="1"/>
          </p:nvPr>
        </p:nvSpPr>
        <p:spPr>
          <a:xfrm>
            <a:off x="679454" y="2944908"/>
            <a:ext cx="2056747" cy="1600107"/>
          </a:xfrm>
        </p:spPr>
        <p:txBody>
          <a:bodyPr/>
          <a:lstStyle>
            <a:lvl1pPr marL="0" indent="0">
              <a:buFontTx/>
              <a:buNone/>
              <a:defRPr cap="all" baseline="0">
                <a:solidFill>
                  <a:schemeClr val="bg2"/>
                </a:solidFill>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smtClean="0"/>
              <a:t>Click to add Subtitle</a:t>
            </a:r>
            <a:endParaRPr lang="en-US" dirty="0"/>
          </a:p>
        </p:txBody>
      </p:sp>
    </p:spTree>
    <p:extLst>
      <p:ext uri="{BB962C8B-B14F-4D97-AF65-F5344CB8AC3E}">
        <p14:creationId xmlns:p14="http://schemas.microsoft.com/office/powerpoint/2010/main" val="10439305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2 Tables &amp; Subtitles">
    <p:spTree>
      <p:nvGrpSpPr>
        <p:cNvPr id="1" name=""/>
        <p:cNvGrpSpPr/>
        <p:nvPr/>
      </p:nvGrpSpPr>
      <p:grpSpPr>
        <a:xfrm>
          <a:off x="0" y="0"/>
          <a:ext cx="0" cy="0"/>
          <a:chOff x="0" y="0"/>
          <a:chExt cx="0" cy="0"/>
        </a:xfrm>
      </p:grpSpPr>
      <p:sp>
        <p:nvSpPr>
          <p:cNvPr id="10" name="Rectangle 9"/>
          <p:cNvSpPr/>
          <p:nvPr/>
        </p:nvSpPr>
        <p:spPr>
          <a:xfrm flipV="1">
            <a:off x="609604" y="1442665"/>
            <a:ext cx="3027363" cy="501651"/>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1" name="Rectangle 7"/>
          <p:cNvSpPr>
            <a:spLocks noChangeArrowheads="1"/>
          </p:cNvSpPr>
          <p:nvPr/>
        </p:nvSpPr>
        <p:spPr bwMode="auto">
          <a:xfrm>
            <a:off x="457200" y="1837953"/>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3" name="Rectangle 12"/>
          <p:cNvSpPr/>
          <p:nvPr/>
        </p:nvSpPr>
        <p:spPr>
          <a:xfrm flipV="1">
            <a:off x="4668838" y="1442665"/>
            <a:ext cx="3027362" cy="501651"/>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Rectangle 10"/>
          <p:cNvSpPr>
            <a:spLocks noChangeArrowheads="1"/>
          </p:cNvSpPr>
          <p:nvPr/>
        </p:nvSpPr>
        <p:spPr bwMode="auto">
          <a:xfrm>
            <a:off x="4516442" y="1837953"/>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6" name="Slide Number Placeholder 5"/>
          <p:cNvSpPr txBox="1">
            <a:spLocks/>
          </p:cNvSpPr>
          <p:nvPr/>
        </p:nvSpPr>
        <p:spPr>
          <a:xfrm>
            <a:off x="8235950" y="139701"/>
            <a:ext cx="673100" cy="363539"/>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FC7970FF-71AC-4863-80CE-C4F93877FAB7}" type="slidenum">
              <a:rPr lang="en-US" sz="1200" smtClean="0">
                <a:solidFill>
                  <a:srgbClr val="462E00"/>
                </a:solidFill>
                <a:latin typeface="Cambria" pitchFamily="18" charset="0"/>
              </a:rPr>
              <a:pPr algn="r" eaLnBrk="1" hangingPunct="1">
                <a:defRPr/>
              </a:pPr>
              <a:t>‹#›</a:t>
            </a:fld>
            <a:endParaRPr lang="en-US" sz="1200" dirty="0" smtClean="0">
              <a:solidFill>
                <a:srgbClr val="462E00"/>
              </a:solidFill>
              <a:latin typeface="Cambria" pitchFamily="18" charset="0"/>
            </a:endParaRPr>
          </a:p>
        </p:txBody>
      </p:sp>
      <p:sp>
        <p:nvSpPr>
          <p:cNvPr id="19" name="Text Placeholder 5"/>
          <p:cNvSpPr>
            <a:spLocks noGrp="1"/>
          </p:cNvSpPr>
          <p:nvPr>
            <p:ph type="body" sz="quarter" idx="14" hasCustomPrompt="1"/>
          </p:nvPr>
        </p:nvSpPr>
        <p:spPr>
          <a:xfrm>
            <a:off x="682135" y="1485543"/>
            <a:ext cx="2955363" cy="352410"/>
          </a:xfrm>
          <a:prstGeom prst="rect">
            <a:avLst/>
          </a:prstGeom>
        </p:spPr>
        <p:txBody>
          <a:bodyPr lIns="0" tIns="0" rIns="0" bIns="0">
            <a:noAutofit/>
          </a:bodyPr>
          <a:lstStyle>
            <a:lvl1pPr algn="l">
              <a:spcAft>
                <a:spcPts val="0"/>
              </a:spcAft>
              <a:buNone/>
              <a:defRPr sz="2000" b="1" i="0" cap="none" baseline="0">
                <a:solidFill>
                  <a:schemeClr val="bg2"/>
                </a:solidFill>
                <a:latin typeface="Calibri" pitchFamily="34" charset="0"/>
                <a:cs typeface="Geogrotesque Bold"/>
              </a:defRPr>
            </a:lvl1pPr>
          </a:lstStyle>
          <a:p>
            <a:pPr lvl="0"/>
            <a:r>
              <a:rPr lang="en-US" dirty="0" smtClean="0"/>
              <a:t>Click To Edit Text</a:t>
            </a:r>
          </a:p>
        </p:txBody>
      </p:sp>
      <p:sp>
        <p:nvSpPr>
          <p:cNvPr id="45" name="Text Placeholder 5"/>
          <p:cNvSpPr>
            <a:spLocks noGrp="1"/>
          </p:cNvSpPr>
          <p:nvPr>
            <p:ph type="body" sz="quarter" idx="20" hasCustomPrompt="1"/>
          </p:nvPr>
        </p:nvSpPr>
        <p:spPr>
          <a:xfrm>
            <a:off x="621803" y="6256543"/>
            <a:ext cx="2502397" cy="270212"/>
          </a:xfrm>
          <a:prstGeom prst="rect">
            <a:avLst/>
          </a:prstGeom>
        </p:spPr>
        <p:txBody>
          <a:bodyPr lIns="0" tIns="0" rIns="0" bIns="0">
            <a:normAutofit/>
          </a:bodyPr>
          <a:lstStyle>
            <a:lvl1pPr>
              <a:buNone/>
              <a:defRPr sz="1600" b="1" i="0" baseline="0">
                <a:solidFill>
                  <a:schemeClr val="accent6"/>
                </a:solidFill>
                <a:latin typeface="+mn-lt"/>
                <a:cs typeface="Geogrotesque Bold"/>
              </a:defRPr>
            </a:lvl1pPr>
          </a:lstStyle>
          <a:p>
            <a:pPr lvl="0"/>
            <a:r>
              <a:rPr lang="en-US" dirty="0" smtClean="0"/>
              <a:t>Click to edit text</a:t>
            </a:r>
          </a:p>
        </p:txBody>
      </p:sp>
      <p:sp>
        <p:nvSpPr>
          <p:cNvPr id="46" name="Text Placeholder 5"/>
          <p:cNvSpPr>
            <a:spLocks noGrp="1"/>
          </p:cNvSpPr>
          <p:nvPr>
            <p:ph type="body" sz="quarter" idx="21" hasCustomPrompt="1"/>
          </p:nvPr>
        </p:nvSpPr>
        <p:spPr>
          <a:xfrm>
            <a:off x="4671269" y="6256543"/>
            <a:ext cx="2491531" cy="270212"/>
          </a:xfrm>
          <a:prstGeom prst="rect">
            <a:avLst/>
          </a:prstGeom>
        </p:spPr>
        <p:txBody>
          <a:bodyPr lIns="0" tIns="0" rIns="0" bIns="0">
            <a:normAutofit/>
          </a:bodyPr>
          <a:lstStyle>
            <a:lvl1pPr>
              <a:buNone/>
              <a:defRPr sz="1600" b="1" i="0" baseline="0">
                <a:solidFill>
                  <a:schemeClr val="accent6"/>
                </a:solidFill>
                <a:latin typeface="+mn-lt"/>
                <a:cs typeface="Geogrotesque Bold"/>
              </a:defRPr>
            </a:lvl1pPr>
          </a:lstStyle>
          <a:p>
            <a:pPr lvl="0"/>
            <a:r>
              <a:rPr lang="en-US" dirty="0" smtClean="0"/>
              <a:t>Click to edit text</a:t>
            </a:r>
          </a:p>
        </p:txBody>
      </p:sp>
      <p:sp>
        <p:nvSpPr>
          <p:cNvPr id="28" name="Text Placeholder 5"/>
          <p:cNvSpPr>
            <a:spLocks noGrp="1"/>
          </p:cNvSpPr>
          <p:nvPr>
            <p:ph type="body" sz="quarter" idx="22" hasCustomPrompt="1"/>
          </p:nvPr>
        </p:nvSpPr>
        <p:spPr>
          <a:xfrm>
            <a:off x="4741444" y="1485543"/>
            <a:ext cx="2955363" cy="352410"/>
          </a:xfrm>
          <a:prstGeom prst="rect">
            <a:avLst/>
          </a:prstGeom>
        </p:spPr>
        <p:txBody>
          <a:bodyPr lIns="0" tIns="0" rIns="0" bIns="0">
            <a:noAutofit/>
          </a:bodyPr>
          <a:lstStyle>
            <a:lvl1pPr algn="l">
              <a:spcAft>
                <a:spcPts val="0"/>
              </a:spcAft>
              <a:buNone/>
              <a:defRPr sz="2000" b="1" i="0" cap="none" baseline="0">
                <a:solidFill>
                  <a:schemeClr val="bg2"/>
                </a:solidFill>
                <a:latin typeface="Calibri" pitchFamily="34" charset="0"/>
                <a:cs typeface="Geogrotesque Bold"/>
              </a:defRPr>
            </a:lvl1pPr>
          </a:lstStyle>
          <a:p>
            <a:pPr lvl="0"/>
            <a:r>
              <a:rPr lang="en-US" dirty="0" smtClean="0"/>
              <a:t>Click To Edit Text</a:t>
            </a:r>
          </a:p>
        </p:txBody>
      </p:sp>
      <p:sp>
        <p:nvSpPr>
          <p:cNvPr id="20"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4" name="Table Placeholder 3"/>
          <p:cNvSpPr>
            <a:spLocks noGrp="1"/>
          </p:cNvSpPr>
          <p:nvPr>
            <p:ph type="tbl" sz="quarter" idx="23"/>
          </p:nvPr>
        </p:nvSpPr>
        <p:spPr>
          <a:xfrm>
            <a:off x="457200" y="1944316"/>
            <a:ext cx="3508375" cy="3999285"/>
          </a:xfrm>
          <a:ln>
            <a:solidFill>
              <a:schemeClr val="accent5">
                <a:lumMod val="50000"/>
              </a:schemeClr>
            </a:solidFill>
          </a:ln>
        </p:spPr>
        <p:txBody>
          <a:bodyPr/>
          <a:lstStyle/>
          <a:p>
            <a:r>
              <a:rPr lang="en-US" dirty="0" smtClean="0"/>
              <a:t>Click icon to add table</a:t>
            </a:r>
            <a:endParaRPr lang="en-US" dirty="0"/>
          </a:p>
        </p:txBody>
      </p:sp>
      <p:sp>
        <p:nvSpPr>
          <p:cNvPr id="24" name="Table Placeholder 3"/>
          <p:cNvSpPr>
            <a:spLocks noGrp="1"/>
          </p:cNvSpPr>
          <p:nvPr>
            <p:ph type="tbl" sz="quarter" idx="24"/>
          </p:nvPr>
        </p:nvSpPr>
        <p:spPr>
          <a:xfrm>
            <a:off x="4531833" y="1948797"/>
            <a:ext cx="3508375" cy="3994803"/>
          </a:xfrm>
          <a:ln>
            <a:solidFill>
              <a:schemeClr val="accent5">
                <a:lumMod val="50000"/>
              </a:schemeClr>
            </a:solidFill>
          </a:ln>
        </p:spPr>
        <p:txBody>
          <a:bodyPr/>
          <a:lstStyle/>
          <a:p>
            <a:r>
              <a:rPr lang="en-US" dirty="0" smtClean="0"/>
              <a:t>Click icon to add table</a:t>
            </a:r>
            <a:endParaRPr lang="en-US" dirty="0"/>
          </a:p>
        </p:txBody>
      </p:sp>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60255498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harts - No Title">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469607" y="685800"/>
            <a:ext cx="4006943" cy="5410200"/>
          </a:xfrm>
        </p:spPr>
        <p:txBody>
          <a:bodyPr/>
          <a:lstStyle/>
          <a:p>
            <a:r>
              <a:rPr lang="en-US" dirty="0" smtClean="0"/>
              <a:t>Click icon to add chart</a:t>
            </a:r>
            <a:endParaRPr lang="en-US" dirty="0"/>
          </a:p>
        </p:txBody>
      </p:sp>
      <p:sp>
        <p:nvSpPr>
          <p:cNvPr id="8" name="Chart Placeholder 4"/>
          <p:cNvSpPr>
            <a:spLocks noGrp="1"/>
          </p:cNvSpPr>
          <p:nvPr>
            <p:ph type="chart" sz="quarter" idx="11"/>
          </p:nvPr>
        </p:nvSpPr>
        <p:spPr>
          <a:xfrm>
            <a:off x="4715439" y="685800"/>
            <a:ext cx="4006943" cy="5410200"/>
          </a:xfrm>
        </p:spPr>
        <p:txBody>
          <a:bodyPr/>
          <a:lstStyle/>
          <a:p>
            <a:r>
              <a:rPr lang="en-US" dirty="0" smtClean="0"/>
              <a:t>Click icon to add chart</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7435691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Chart &amp; Bullets ">
    <p:spTree>
      <p:nvGrpSpPr>
        <p:cNvPr id="1" name=""/>
        <p:cNvGrpSpPr/>
        <p:nvPr/>
      </p:nvGrpSpPr>
      <p:grpSpPr>
        <a:xfrm>
          <a:off x="0" y="0"/>
          <a:ext cx="0" cy="0"/>
          <a:chOff x="0" y="0"/>
          <a:chExt cx="0" cy="0"/>
        </a:xfrm>
      </p:grpSpPr>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hart Placeholder 2"/>
          <p:cNvSpPr>
            <a:spLocks noGrp="1"/>
          </p:cNvSpPr>
          <p:nvPr>
            <p:ph type="chart" sz="quarter" idx="12"/>
          </p:nvPr>
        </p:nvSpPr>
        <p:spPr>
          <a:xfrm>
            <a:off x="457199" y="1066800"/>
            <a:ext cx="4854575" cy="5562600"/>
          </a:xfrm>
        </p:spPr>
        <p:txBody>
          <a:bodyPr/>
          <a:lstStyle/>
          <a:p>
            <a:r>
              <a:rPr lang="en-US" dirty="0" smtClean="0"/>
              <a:t>Click icon to add chart</a:t>
            </a:r>
            <a:endParaRPr lang="en-US" dirty="0"/>
          </a:p>
        </p:txBody>
      </p:sp>
      <p:sp>
        <p:nvSpPr>
          <p:cNvPr id="2" name="Title 1"/>
          <p:cNvSpPr>
            <a:spLocks noGrp="1"/>
          </p:cNvSpPr>
          <p:nvPr>
            <p:ph type="title" hasCustomPrompt="1"/>
          </p:nvPr>
        </p:nvSpPr>
        <p:spPr>
          <a:xfrm>
            <a:off x="457200" y="274637"/>
            <a:ext cx="8269356" cy="715963"/>
          </a:xfrm>
        </p:spPr>
        <p:txBody>
          <a:bodyPr anchor="t"/>
          <a:lstStyle/>
          <a:p>
            <a:r>
              <a:rPr lang="en-US" dirty="0" smtClean="0"/>
              <a:t>CLICK TO EDIT TITLE</a:t>
            </a:r>
            <a:endParaRPr lang="en-US" dirty="0"/>
          </a:p>
        </p:txBody>
      </p:sp>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364862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amp; Bullets, No Title">
    <p:spTree>
      <p:nvGrpSpPr>
        <p:cNvPr id="1" name=""/>
        <p:cNvGrpSpPr/>
        <p:nvPr/>
      </p:nvGrpSpPr>
      <p:grpSpPr>
        <a:xfrm>
          <a:off x="0" y="0"/>
          <a:ext cx="0" cy="0"/>
          <a:chOff x="0" y="0"/>
          <a:chExt cx="0" cy="0"/>
        </a:xfrm>
      </p:grpSpPr>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hart Placeholder 2"/>
          <p:cNvSpPr>
            <a:spLocks noGrp="1"/>
          </p:cNvSpPr>
          <p:nvPr>
            <p:ph type="chart" sz="quarter" idx="12"/>
          </p:nvPr>
        </p:nvSpPr>
        <p:spPr>
          <a:xfrm>
            <a:off x="457199" y="349251"/>
            <a:ext cx="4854575" cy="6280151"/>
          </a:xfrm>
        </p:spPr>
        <p:txBody>
          <a:bodyPr/>
          <a:lstStyle/>
          <a:p>
            <a:r>
              <a:rPr lang="en-US" dirty="0" smtClean="0"/>
              <a:t>Click icon to add chart</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893407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icture &amp; Bullets ">
    <p:spTree>
      <p:nvGrpSpPr>
        <p:cNvPr id="1" name=""/>
        <p:cNvGrpSpPr/>
        <p:nvPr/>
      </p:nvGrpSpPr>
      <p:grpSpPr>
        <a:xfrm>
          <a:off x="0" y="0"/>
          <a:ext cx="0" cy="0"/>
          <a:chOff x="0" y="0"/>
          <a:chExt cx="0" cy="0"/>
        </a:xfrm>
      </p:grpSpPr>
      <p:sp>
        <p:nvSpPr>
          <p:cNvPr id="99" name="Picture Placeholder 98"/>
          <p:cNvSpPr>
            <a:spLocks noGrp="1"/>
          </p:cNvSpPr>
          <p:nvPr>
            <p:ph type="pic" sz="quarter" idx="10"/>
          </p:nvPr>
        </p:nvSpPr>
        <p:spPr>
          <a:xfrm>
            <a:off x="457199" y="1143001"/>
            <a:ext cx="4829175" cy="555307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229600" cy="715963"/>
          </a:xfrm>
        </p:spPr>
        <p:txBody>
          <a:bodyPr anchor="t"/>
          <a:lstStyle/>
          <a:p>
            <a:r>
              <a:rPr lang="en-US" dirty="0" smtClean="0"/>
              <a:t>CLICK TO EDIT TITLE</a:t>
            </a:r>
            <a:endParaRPr lang="en-US" dirty="0"/>
          </a:p>
        </p:txBody>
      </p:sp>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8220591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mp; Bullets,  No Title">
    <p:spTree>
      <p:nvGrpSpPr>
        <p:cNvPr id="1" name=""/>
        <p:cNvGrpSpPr/>
        <p:nvPr/>
      </p:nvGrpSpPr>
      <p:grpSpPr>
        <a:xfrm>
          <a:off x="0" y="0"/>
          <a:ext cx="0" cy="0"/>
          <a:chOff x="0" y="0"/>
          <a:chExt cx="0" cy="0"/>
        </a:xfrm>
      </p:grpSpPr>
      <p:sp>
        <p:nvSpPr>
          <p:cNvPr id="99" name="Picture Placeholder 98"/>
          <p:cNvSpPr>
            <a:spLocks noGrp="1"/>
          </p:cNvSpPr>
          <p:nvPr>
            <p:ph type="pic" sz="quarter" idx="10"/>
          </p:nvPr>
        </p:nvSpPr>
        <p:spPr>
          <a:xfrm>
            <a:off x="457199" y="336552"/>
            <a:ext cx="4829175" cy="635952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2665763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able &amp; Text">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457200" y="274637"/>
            <a:ext cx="8229600" cy="715963"/>
          </a:xfrm>
        </p:spPr>
        <p:txBody>
          <a:bodyPr anchor="t"/>
          <a:lstStyle/>
          <a:p>
            <a:r>
              <a:rPr lang="en-US" dirty="0" smtClean="0"/>
              <a:t>CLICK TO EDIT TITLE</a:t>
            </a:r>
            <a:endParaRPr lang="en-US" dirty="0"/>
          </a:p>
        </p:txBody>
      </p:sp>
      <p:sp>
        <p:nvSpPr>
          <p:cNvPr id="4" name="Table Placeholder 3"/>
          <p:cNvSpPr>
            <a:spLocks noGrp="1"/>
          </p:cNvSpPr>
          <p:nvPr>
            <p:ph type="tbl" sz="quarter" idx="23"/>
          </p:nvPr>
        </p:nvSpPr>
        <p:spPr>
          <a:xfrm>
            <a:off x="457201" y="1143002"/>
            <a:ext cx="4973638" cy="5405719"/>
          </a:xfrm>
        </p:spPr>
        <p:txBody>
          <a:bodyPr/>
          <a:lstStyle/>
          <a:p>
            <a:r>
              <a:rPr lang="en-US" dirty="0" smtClean="0"/>
              <a:t>Click icon to add table</a:t>
            </a:r>
            <a:endParaRPr lang="en-US" dirty="0"/>
          </a:p>
        </p:txBody>
      </p:sp>
      <p:sp>
        <p:nvSpPr>
          <p:cNvPr id="6" name="Content Placeholder 5"/>
          <p:cNvSpPr>
            <a:spLocks noGrp="1"/>
          </p:cNvSpPr>
          <p:nvPr>
            <p:ph sz="quarter" idx="24" hasCustomPrompt="1"/>
          </p:nvPr>
        </p:nvSpPr>
        <p:spPr>
          <a:xfrm>
            <a:off x="5562600" y="1804989"/>
            <a:ext cx="3119438" cy="42322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42853057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2 Horizontal Tables">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457200" y="1560322"/>
            <a:ext cx="8216620" cy="2249678"/>
          </a:xfrm>
        </p:spPr>
        <p:txBody>
          <a:bodyPr/>
          <a:lstStyle/>
          <a:p>
            <a:r>
              <a:rPr lang="en-US" dirty="0" smtClean="0"/>
              <a:t>Click icon to add table</a:t>
            </a:r>
            <a:endParaRPr lang="en-US" dirty="0"/>
          </a:p>
        </p:txBody>
      </p:sp>
      <p:sp>
        <p:nvSpPr>
          <p:cNvPr id="7" name="Table Placeholder 6"/>
          <p:cNvSpPr>
            <a:spLocks noGrp="1"/>
          </p:cNvSpPr>
          <p:nvPr>
            <p:ph type="tbl" sz="quarter" idx="11"/>
          </p:nvPr>
        </p:nvSpPr>
        <p:spPr>
          <a:xfrm>
            <a:off x="443370" y="4191000"/>
            <a:ext cx="5881230" cy="2289698"/>
          </a:xfrm>
        </p:spPr>
        <p:txBody>
          <a:bodyPr/>
          <a:lstStyle/>
          <a:p>
            <a:r>
              <a:rPr lang="en-US" dirty="0" smtClean="0"/>
              <a:t>Click icon to add table</a:t>
            </a:r>
            <a:endParaRPr lang="en-US" dirty="0"/>
          </a:p>
        </p:txBody>
      </p:sp>
      <p:sp>
        <p:nvSpPr>
          <p:cNvPr id="8" name="Title 7"/>
          <p:cNvSpPr>
            <a:spLocks noGrp="1"/>
          </p:cNvSpPr>
          <p:nvPr>
            <p:ph type="title" hasCustomPrompt="1"/>
          </p:nvPr>
        </p:nvSpPr>
        <p:spPr/>
        <p:txBody>
          <a:bodyPr/>
          <a:lstStyle/>
          <a:p>
            <a:r>
              <a:rPr lang="en-US" dirty="0" smtClean="0"/>
              <a:t>CLICK TO EDIT TITLE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5431676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Contents, No Title">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8296275" cy="53213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971452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Picture, No 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17515"/>
            <a:ext cx="8269292" cy="5634037"/>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874281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9236" y="2860675"/>
            <a:ext cx="4114800" cy="1143000"/>
          </a:xfrm>
        </p:spPr>
        <p:txBody>
          <a:bodyPr/>
          <a:lstStyle>
            <a:lvl1pPr>
              <a:defRPr cap="all" baseline="0"/>
            </a:lvl1pPr>
          </a:lstStyle>
          <a:p>
            <a:r>
              <a:rPr lang="en-US" dirty="0" smtClean="0"/>
              <a:t>CLICK TO EDIT TITLE</a:t>
            </a:r>
            <a:endParaRPr lang="en-US" dirty="0"/>
          </a:p>
        </p:txBody>
      </p:sp>
      <p:sp>
        <p:nvSpPr>
          <p:cNvPr id="4" name="Picture Placeholder 3"/>
          <p:cNvSpPr>
            <a:spLocks noGrp="1"/>
          </p:cNvSpPr>
          <p:nvPr>
            <p:ph type="pic" sz="quarter" idx="10"/>
          </p:nvPr>
        </p:nvSpPr>
        <p:spPr>
          <a:xfrm>
            <a:off x="456827" y="1858965"/>
            <a:ext cx="4033838" cy="314642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BF6C2D07-792B-4790-B7D5-AE725531F3EF}" type="slidenum">
              <a:rPr lang="en-US" smtClean="0"/>
              <a:pPr/>
              <a:t>‹#›</a:t>
            </a:fld>
            <a:endParaRPr lang="en-US" dirty="0"/>
          </a:p>
        </p:txBody>
      </p:sp>
    </p:spTree>
    <p:extLst>
      <p:ext uri="{BB962C8B-B14F-4D97-AF65-F5344CB8AC3E}">
        <p14:creationId xmlns:p14="http://schemas.microsoft.com/office/powerpoint/2010/main" val="39833946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Table, No Tit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69904" y="577851"/>
            <a:ext cx="8162925" cy="5500688"/>
          </a:xfrm>
        </p:spPr>
        <p:txBody>
          <a:bodyPr/>
          <a:lstStyle/>
          <a:p>
            <a:r>
              <a:rPr lang="en-US" dirty="0" smtClean="0"/>
              <a:t>Click icon to add table</a:t>
            </a:r>
            <a:endParaRPr lang="en-US" dirty="0"/>
          </a:p>
        </p:txBody>
      </p:sp>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0141361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Chart, No Title">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57200" y="715966"/>
            <a:ext cx="8242300" cy="5362575"/>
          </a:xfrm>
        </p:spPr>
        <p:txBody>
          <a:bodyPr/>
          <a:lstStyle/>
          <a:p>
            <a:r>
              <a:rPr lang="en-US" dirty="0" smtClean="0"/>
              <a:t>Click icon to add chart</a:t>
            </a:r>
            <a:endParaRPr lang="en-US" dirty="0"/>
          </a:p>
        </p:txBody>
      </p:sp>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1880965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4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4" name="Picture Placeholder 3"/>
          <p:cNvSpPr>
            <a:spLocks noGrp="1"/>
          </p:cNvSpPr>
          <p:nvPr>
            <p:ph type="pic" sz="quarter" idx="10"/>
          </p:nvPr>
        </p:nvSpPr>
        <p:spPr>
          <a:xfrm>
            <a:off x="779648" y="1614488"/>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5" name="Picture Placeholder 3"/>
          <p:cNvSpPr>
            <a:spLocks noGrp="1"/>
          </p:cNvSpPr>
          <p:nvPr>
            <p:ph type="pic" sz="quarter" idx="11"/>
          </p:nvPr>
        </p:nvSpPr>
        <p:spPr>
          <a:xfrm>
            <a:off x="797577" y="4226672"/>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Picture Placeholder 3"/>
          <p:cNvSpPr>
            <a:spLocks noGrp="1"/>
          </p:cNvSpPr>
          <p:nvPr>
            <p:ph type="pic" sz="quarter" idx="12"/>
          </p:nvPr>
        </p:nvSpPr>
        <p:spPr>
          <a:xfrm>
            <a:off x="4814422" y="4251325"/>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Picture Placeholder 3"/>
          <p:cNvSpPr>
            <a:spLocks noGrp="1"/>
          </p:cNvSpPr>
          <p:nvPr>
            <p:ph type="pic" sz="quarter" idx="13"/>
          </p:nvPr>
        </p:nvSpPr>
        <p:spPr>
          <a:xfrm>
            <a:off x="4814422" y="1641381"/>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spTree>
    <p:extLst>
      <p:ext uri="{BB962C8B-B14F-4D97-AF65-F5344CB8AC3E}">
        <p14:creationId xmlns:p14="http://schemas.microsoft.com/office/powerpoint/2010/main" val="3396971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6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7924800" cy="1143000"/>
          </a:xfrm>
        </p:spPr>
        <p:txBody>
          <a:bodyPr/>
          <a:lstStyle/>
          <a:p>
            <a:r>
              <a:rPr lang="en-US" dirty="0" smtClean="0"/>
              <a:t>CLICK TO EDIT TITLE</a:t>
            </a:r>
            <a:endParaRPr lang="en-US" dirty="0"/>
          </a:p>
        </p:txBody>
      </p:sp>
      <p:sp>
        <p:nvSpPr>
          <p:cNvPr id="4" name="Picture Placeholder 3"/>
          <p:cNvSpPr>
            <a:spLocks noGrp="1"/>
          </p:cNvSpPr>
          <p:nvPr>
            <p:ph type="pic" sz="quarter" idx="10"/>
          </p:nvPr>
        </p:nvSpPr>
        <p:spPr>
          <a:xfrm>
            <a:off x="161364"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 name="Picture Placeholder 3"/>
          <p:cNvSpPr>
            <a:spLocks noGrp="1"/>
          </p:cNvSpPr>
          <p:nvPr>
            <p:ph type="pic" sz="quarter" idx="15"/>
          </p:nvPr>
        </p:nvSpPr>
        <p:spPr>
          <a:xfrm>
            <a:off x="3056964"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1" name="Picture Placeholder 3"/>
          <p:cNvSpPr>
            <a:spLocks noGrp="1"/>
          </p:cNvSpPr>
          <p:nvPr>
            <p:ph type="pic" sz="quarter" idx="16"/>
          </p:nvPr>
        </p:nvSpPr>
        <p:spPr>
          <a:xfrm>
            <a:off x="5925670"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2" name="Picture Placeholder 3"/>
          <p:cNvSpPr>
            <a:spLocks noGrp="1"/>
          </p:cNvSpPr>
          <p:nvPr>
            <p:ph type="pic" sz="quarter" idx="17"/>
          </p:nvPr>
        </p:nvSpPr>
        <p:spPr>
          <a:xfrm>
            <a:off x="179294"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3" name="Picture Placeholder 3"/>
          <p:cNvSpPr>
            <a:spLocks noGrp="1"/>
          </p:cNvSpPr>
          <p:nvPr>
            <p:ph type="pic" sz="quarter" idx="18"/>
          </p:nvPr>
        </p:nvSpPr>
        <p:spPr>
          <a:xfrm>
            <a:off x="3074894"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4" name="Picture Placeholder 3"/>
          <p:cNvSpPr>
            <a:spLocks noGrp="1"/>
          </p:cNvSpPr>
          <p:nvPr>
            <p:ph type="pic" sz="quarter" idx="19"/>
          </p:nvPr>
        </p:nvSpPr>
        <p:spPr>
          <a:xfrm>
            <a:off x="5943600"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Tree>
    <p:extLst>
      <p:ext uri="{BB962C8B-B14F-4D97-AF65-F5344CB8AC3E}">
        <p14:creationId xmlns:p14="http://schemas.microsoft.com/office/powerpoint/2010/main" val="2258674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2 Pictures &amp; 2 Contents">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57200" y="3810000"/>
            <a:ext cx="3810000" cy="27432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Content Placeholder 7"/>
          <p:cNvSpPr>
            <a:spLocks noGrp="1"/>
          </p:cNvSpPr>
          <p:nvPr>
            <p:ph sz="quarter" idx="13" hasCustomPrompt="1"/>
          </p:nvPr>
        </p:nvSpPr>
        <p:spPr>
          <a:xfrm>
            <a:off x="4572000" y="3810000"/>
            <a:ext cx="4191000" cy="27432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4" hasCustomPrompt="1"/>
          </p:nvPr>
        </p:nvSpPr>
        <p:spPr>
          <a:xfrm>
            <a:off x="4572000" y="914403"/>
            <a:ext cx="4191000" cy="274319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304801"/>
            <a:ext cx="8229600" cy="563563"/>
          </a:xfrm>
        </p:spPr>
        <p:txBody>
          <a:bodyPr anchor="t"/>
          <a:lstStyle>
            <a:lvl1pPr>
              <a:defRPr baseline="0"/>
            </a:lvl1pPr>
          </a:lstStyle>
          <a:p>
            <a:r>
              <a:rPr lang="en-US" dirty="0" smtClean="0"/>
              <a:t>CLICK TO EDIT TITLE</a:t>
            </a:r>
            <a:endParaRPr lang="en-US" dirty="0"/>
          </a:p>
        </p:txBody>
      </p:sp>
      <p:sp>
        <p:nvSpPr>
          <p:cNvPr id="8" name="Picture Placeholder 3"/>
          <p:cNvSpPr>
            <a:spLocks noGrp="1"/>
          </p:cNvSpPr>
          <p:nvPr>
            <p:ph type="pic" sz="quarter" idx="15"/>
          </p:nvPr>
        </p:nvSpPr>
        <p:spPr>
          <a:xfrm>
            <a:off x="457200" y="914400"/>
            <a:ext cx="3810000" cy="27432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2"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spTree>
    <p:extLst>
      <p:ext uri="{BB962C8B-B14F-4D97-AF65-F5344CB8AC3E}">
        <p14:creationId xmlns:p14="http://schemas.microsoft.com/office/powerpoint/2010/main" val="3983394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Pictures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304801"/>
            <a:ext cx="38100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Picture Placeholder 3"/>
          <p:cNvSpPr>
            <a:spLocks noGrp="1"/>
          </p:cNvSpPr>
          <p:nvPr>
            <p:ph type="pic" sz="quarter" idx="11"/>
          </p:nvPr>
        </p:nvSpPr>
        <p:spPr>
          <a:xfrm>
            <a:off x="457200" y="3505200"/>
            <a:ext cx="38100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Content Placeholder 7"/>
          <p:cNvSpPr>
            <a:spLocks noGrp="1"/>
          </p:cNvSpPr>
          <p:nvPr>
            <p:ph sz="quarter" idx="13" hasCustomPrompt="1"/>
          </p:nvPr>
        </p:nvSpPr>
        <p:spPr>
          <a:xfrm>
            <a:off x="4572000" y="3505200"/>
            <a:ext cx="4191000" cy="25908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4" hasCustomPrompt="1"/>
          </p:nvPr>
        </p:nvSpPr>
        <p:spPr>
          <a:xfrm>
            <a:off x="4572000" y="304801"/>
            <a:ext cx="4191000" cy="25908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66295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icture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219200"/>
            <a:ext cx="8305800" cy="28194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Content Placeholder 5"/>
          <p:cNvSpPr>
            <a:spLocks noGrp="1"/>
          </p:cNvSpPr>
          <p:nvPr>
            <p:ph sz="quarter" idx="11" hasCustomPrompt="1"/>
          </p:nvPr>
        </p:nvSpPr>
        <p:spPr>
          <a:xfrm>
            <a:off x="457200" y="4114800"/>
            <a:ext cx="39624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5"/>
          <p:cNvSpPr>
            <a:spLocks noGrp="1"/>
          </p:cNvSpPr>
          <p:nvPr>
            <p:ph sz="quarter" idx="12" hasCustomPrompt="1"/>
          </p:nvPr>
        </p:nvSpPr>
        <p:spPr>
          <a:xfrm>
            <a:off x="4648200" y="4114800"/>
            <a:ext cx="41148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229600" cy="868363"/>
          </a:xfrm>
        </p:spPr>
        <p:txBody>
          <a:bodyPr anchor="t"/>
          <a:lstStyle/>
          <a:p>
            <a:r>
              <a:rPr lang="en-US" dirty="0" smtClean="0"/>
              <a:t>CLICK TO EDIT TITLE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spTree>
    <p:extLst>
      <p:ext uri="{BB962C8B-B14F-4D97-AF65-F5344CB8AC3E}">
        <p14:creationId xmlns:p14="http://schemas.microsoft.com/office/powerpoint/2010/main" val="2452195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orizontal Picture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04800"/>
            <a:ext cx="85344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Content Placeholder 5"/>
          <p:cNvSpPr>
            <a:spLocks noGrp="1"/>
          </p:cNvSpPr>
          <p:nvPr>
            <p:ph sz="quarter" idx="11" hasCustomPrompt="1"/>
          </p:nvPr>
        </p:nvSpPr>
        <p:spPr>
          <a:xfrm>
            <a:off x="228600" y="3505200"/>
            <a:ext cx="41910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5"/>
          <p:cNvSpPr>
            <a:spLocks noGrp="1"/>
          </p:cNvSpPr>
          <p:nvPr>
            <p:ph sz="quarter" idx="12" hasCustomPrompt="1"/>
          </p:nvPr>
        </p:nvSpPr>
        <p:spPr>
          <a:xfrm>
            <a:off x="4694069" y="3505200"/>
            <a:ext cx="4068931"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122572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Horizontal Picture &amp;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034144"/>
            <a:ext cx="8229600" cy="2928256"/>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1" hasCustomPrompt="1"/>
          </p:nvPr>
        </p:nvSpPr>
        <p:spPr>
          <a:xfrm>
            <a:off x="457200" y="4060827"/>
            <a:ext cx="8229600" cy="2644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176592" cy="715963"/>
          </a:xfrm>
        </p:spPr>
        <p:txBody>
          <a:bodyPr anchor="t"/>
          <a:lstStyle/>
          <a:p>
            <a:r>
              <a:rPr lang="en-US" dirty="0" smtClean="0"/>
              <a:t>CLICK TO EDIT TITLE</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spTree>
    <p:extLst>
      <p:ext uri="{BB962C8B-B14F-4D97-AF65-F5344CB8AC3E}">
        <p14:creationId xmlns:p14="http://schemas.microsoft.com/office/powerpoint/2010/main" val="4013087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011 Picture and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81000"/>
            <a:ext cx="8458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1" hasCustomPrompt="1"/>
          </p:nvPr>
        </p:nvSpPr>
        <p:spPr>
          <a:xfrm>
            <a:off x="228600" y="3429003"/>
            <a:ext cx="8458200" cy="2644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35599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57204" y="1532964"/>
            <a:ext cx="8310563" cy="4585727"/>
          </a:xfrm>
        </p:spPr>
        <p:txBody>
          <a:bodyPr>
            <a:normAutofit/>
          </a:bodyPr>
          <a:lstStyle>
            <a:lvl1pPr>
              <a:defRPr sz="2800"/>
            </a:lvl1pPr>
            <a:lvl2pPr>
              <a:defRPr sz="2400" i="0">
                <a:solidFill>
                  <a:srgbClr val="462E00"/>
                </a:solidFill>
              </a:defRPr>
            </a:lvl2pPr>
            <a:lvl3pPr>
              <a:defRPr sz="2000" i="0">
                <a:solidFill>
                  <a:srgbClr val="462E00"/>
                </a:solidFill>
              </a:defRPr>
            </a:lvl3pPr>
            <a:lvl4pPr>
              <a:defRPr sz="1800" i="0">
                <a:solidFill>
                  <a:srgbClr val="462E00"/>
                </a:solidFill>
              </a:defRPr>
            </a:lvl4pPr>
            <a:lvl5pPr>
              <a:defRPr sz="1600" i="0">
                <a:solidFill>
                  <a:srgbClr val="462E00"/>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p:txBody>
          <a:bodyPr>
            <a:normAutofit/>
          </a:bodyPr>
          <a:lstStyle>
            <a:lvl1pPr>
              <a:defRPr sz="3200" b="1" cap="all" baseline="0">
                <a:solidFill>
                  <a:schemeClr val="accent3"/>
                </a:solidFill>
              </a:defRPr>
            </a:lvl1pPr>
          </a:lstStyle>
          <a:p>
            <a:r>
              <a:rPr lang="en-US" dirty="0" smtClean="0"/>
              <a:t>CLICK TO EDIT TITLE</a:t>
            </a:r>
            <a:endParaRPr lang="en-US" dirty="0"/>
          </a:p>
        </p:txBody>
      </p:sp>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rgbClr val="898989"/>
                </a:solidFill>
              </a:defRPr>
            </a:lvl1pPr>
          </a:lstStyle>
          <a:p>
            <a:fld id="{BF6C2D07-792B-4790-B7D5-AE725531F3EF}"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2964128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2 Pictures and Single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066800"/>
            <a:ext cx="3886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2" hasCustomPrompt="1"/>
          </p:nvPr>
        </p:nvSpPr>
        <p:spPr>
          <a:xfrm>
            <a:off x="457200" y="4191000"/>
            <a:ext cx="8305800" cy="25146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p:nvPr>
        </p:nvSpPr>
        <p:spPr>
          <a:xfrm>
            <a:off x="4572000" y="1066800"/>
            <a:ext cx="4267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57200" y="274637"/>
            <a:ext cx="8256104" cy="715963"/>
          </a:xfrm>
        </p:spPr>
        <p:txBody>
          <a:bodyPr anchor="t"/>
          <a:lstStyle/>
          <a:p>
            <a:r>
              <a:rPr lang="en-US" dirty="0" smtClean="0"/>
              <a:t>CLICK TO EDIT TITLE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spTree>
    <p:extLst>
      <p:ext uri="{BB962C8B-B14F-4D97-AF65-F5344CB8AC3E}">
        <p14:creationId xmlns:p14="http://schemas.microsoft.com/office/powerpoint/2010/main" val="3390157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Pictures, Single Contents, No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81000"/>
            <a:ext cx="41148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2" hasCustomPrompt="1"/>
          </p:nvPr>
        </p:nvSpPr>
        <p:spPr>
          <a:xfrm>
            <a:off x="228600" y="3505200"/>
            <a:ext cx="8534400" cy="25146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p:nvPr>
        </p:nvSpPr>
        <p:spPr>
          <a:xfrm>
            <a:off x="4572000" y="381000"/>
            <a:ext cx="4267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502521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868363"/>
          </a:xfrm>
        </p:spPr>
        <p:txBody>
          <a:bodyPr anchor="t"/>
          <a:lstStyle/>
          <a:p>
            <a:r>
              <a:rPr lang="en-US" dirty="0" smtClean="0"/>
              <a:t>CLICK TO EDIT TITLE</a:t>
            </a:r>
            <a:endParaRPr lang="en-US" dirty="0"/>
          </a:p>
        </p:txBody>
      </p:sp>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32419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797425"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cap="all" baseline="0"/>
            </a:lvl1pPr>
          </a:lstStyle>
          <a:p>
            <a:r>
              <a:rPr lang="en-US" dirty="0" smtClean="0"/>
              <a:t>CLICK TO EDIT TITLE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29341848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4119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5029201" cy="53213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1" hasCustomPrompt="1"/>
          </p:nvPr>
        </p:nvSpPr>
        <p:spPr>
          <a:xfrm>
            <a:off x="5791200" y="1219200"/>
            <a:ext cx="2971800" cy="4495800"/>
          </a:xfrm>
        </p:spPr>
        <p:txBody>
          <a:bodyPr/>
          <a:lstStyle/>
          <a:p>
            <a:pPr lvl="0"/>
            <a:r>
              <a:rPr lang="en-US" dirty="0" smtClean="0"/>
              <a:t>Click to edit text </a:t>
            </a:r>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288622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8296275" cy="385603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1" hasCustomPrompt="1"/>
          </p:nvPr>
        </p:nvSpPr>
        <p:spPr>
          <a:xfrm>
            <a:off x="457200" y="4876800"/>
            <a:ext cx="8305800" cy="1143000"/>
          </a:xfrm>
        </p:spPr>
        <p:txBody>
          <a:bodyPr/>
          <a:lstStyle/>
          <a:p>
            <a:pPr lvl="0"/>
            <a:r>
              <a:rPr lang="en-US" dirty="0" smtClean="0"/>
              <a:t>Click to edit text </a:t>
            </a:r>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288622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B678254-5905-4259-8E8B-7794D79A9B94}" type="datetime1">
              <a:rPr lang="en-US"/>
              <a:pPr>
                <a:defRPr/>
              </a:pPr>
              <a:t>11/12/2014</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SPE 152596</a:t>
            </a:r>
          </a:p>
        </p:txBody>
      </p:sp>
      <p:sp>
        <p:nvSpPr>
          <p:cNvPr id="9" name="Slide Number Placeholder 5"/>
          <p:cNvSpPr>
            <a:spLocks noGrp="1"/>
          </p:cNvSpPr>
          <p:nvPr>
            <p:ph type="sldNum" sz="quarter" idx="12"/>
          </p:nvPr>
        </p:nvSpPr>
        <p:spPr/>
        <p:txBody>
          <a:bodyPr/>
          <a:lstStyle>
            <a:lvl1pPr>
              <a:defRPr/>
            </a:lvl1pPr>
          </a:lstStyle>
          <a:p>
            <a:pPr>
              <a:defRPr/>
            </a:pPr>
            <a:fld id="{19B08D67-17C6-4723-9DD6-7302B9028A71}" type="slidenum">
              <a:rPr lang="en-US"/>
              <a:pPr>
                <a:defRPr/>
              </a:pPr>
              <a:t>‹#›</a:t>
            </a:fld>
            <a:endParaRPr lang="en-US"/>
          </a:p>
        </p:txBody>
      </p:sp>
    </p:spTree>
    <p:extLst>
      <p:ext uri="{BB962C8B-B14F-4D97-AF65-F5344CB8AC3E}">
        <p14:creationId xmlns:p14="http://schemas.microsoft.com/office/powerpoint/2010/main" val="3458511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1055077" y="381001"/>
            <a:ext cx="7710854" cy="733425"/>
          </a:xfrm>
        </p:spPr>
        <p:txBody>
          <a:bodyPr/>
          <a:lstStyle/>
          <a:p>
            <a:r>
              <a:rPr lang="en-US" smtClean="0"/>
              <a:t>Click to edit Master title style</a:t>
            </a:r>
            <a:endParaRPr lang="en-GB"/>
          </a:p>
        </p:txBody>
      </p:sp>
    </p:spTree>
    <p:extLst>
      <p:ext uri="{BB962C8B-B14F-4D97-AF65-F5344CB8AC3E}">
        <p14:creationId xmlns:p14="http://schemas.microsoft.com/office/powerpoint/2010/main" val="368438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s &amp; Sub-title">
    <p:spTree>
      <p:nvGrpSpPr>
        <p:cNvPr id="1" name=""/>
        <p:cNvGrpSpPr/>
        <p:nvPr/>
      </p:nvGrpSpPr>
      <p:grpSpPr>
        <a:xfrm>
          <a:off x="0" y="0"/>
          <a:ext cx="0" cy="0"/>
          <a:chOff x="0" y="0"/>
          <a:chExt cx="0" cy="0"/>
        </a:xfrm>
      </p:grpSpPr>
      <p:sp>
        <p:nvSpPr>
          <p:cNvPr id="6" name="Rectangle 7"/>
          <p:cNvSpPr>
            <a:spLocks noChangeArrowheads="1"/>
          </p:cNvSpPr>
          <p:nvPr/>
        </p:nvSpPr>
        <p:spPr bwMode="auto">
          <a:xfrm>
            <a:off x="457201" y="1745224"/>
            <a:ext cx="8381999"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3" name="Content Placeholder 2"/>
          <p:cNvSpPr>
            <a:spLocks noGrp="1"/>
          </p:cNvSpPr>
          <p:nvPr>
            <p:ph sz="quarter" idx="21" hasCustomPrompt="1"/>
          </p:nvPr>
        </p:nvSpPr>
        <p:spPr>
          <a:xfrm>
            <a:off x="464819" y="1851585"/>
            <a:ext cx="8374381" cy="4235451"/>
          </a:xfrm>
          <a:ln>
            <a:solidFill>
              <a:schemeClr val="accent6"/>
            </a:solidFill>
          </a:ln>
        </p:spPr>
        <p:txBody>
          <a:bodyPr>
            <a:normAutofit/>
          </a:bodyPr>
          <a:lstStyle>
            <a:lvl1pPr>
              <a:defRPr sz="2800"/>
            </a:lvl1pPr>
            <a:lvl2pPr>
              <a:defRPr sz="2400"/>
            </a:lvl2pPr>
            <a:lvl3pPr>
              <a:defRPr sz="2000"/>
            </a:lvl3pPr>
            <a:lvl4pPr>
              <a:defRPr sz="18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457200" y="274639"/>
            <a:ext cx="8305800" cy="1143000"/>
          </a:xfrm>
        </p:spPr>
        <p:txBody>
          <a:bodyPr>
            <a:normAutofit/>
          </a:bodyPr>
          <a:lstStyle>
            <a:lvl1pPr>
              <a:defRPr sz="3200" cap="all" baseline="0"/>
            </a:lvl1pPr>
          </a:lstStyle>
          <a:p>
            <a:r>
              <a:rPr lang="en-US" dirty="0" smtClean="0"/>
              <a:t>CLICK TO EDIT TITLE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
        <p:nvSpPr>
          <p:cNvPr id="11" name="Rectangle 10"/>
          <p:cNvSpPr/>
          <p:nvPr userDrawn="1"/>
        </p:nvSpPr>
        <p:spPr>
          <a:xfrm>
            <a:off x="640303" y="1416040"/>
            <a:ext cx="8153400" cy="329184"/>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aseline="-25000" dirty="0"/>
          </a:p>
        </p:txBody>
      </p:sp>
      <p:sp>
        <p:nvSpPr>
          <p:cNvPr id="12" name="Text Placeholder 5"/>
          <p:cNvSpPr>
            <a:spLocks noGrp="1"/>
          </p:cNvSpPr>
          <p:nvPr>
            <p:ph type="body" sz="quarter" idx="22" hasCustomPrompt="1"/>
          </p:nvPr>
        </p:nvSpPr>
        <p:spPr>
          <a:xfrm>
            <a:off x="685800" y="1416040"/>
            <a:ext cx="4004171" cy="270212"/>
          </a:xfrm>
          <a:prstGeom prst="rect">
            <a:avLst/>
          </a:prstGeom>
        </p:spPr>
        <p:txBody>
          <a:bodyPr lIns="0" tIns="0" rIns="0" bIns="0">
            <a:noAutofit/>
          </a:bodyPr>
          <a:lstStyle>
            <a:lvl1pPr marL="0">
              <a:spcBef>
                <a:spcPts val="0"/>
              </a:spcBef>
              <a:buNone/>
              <a:defRPr sz="2400" b="1" i="0" cap="none" baseline="0">
                <a:solidFill>
                  <a:schemeClr val="bg2"/>
                </a:solidFill>
                <a:latin typeface="Calibri" pitchFamily="34" charset="0"/>
                <a:cs typeface="Geogrotesque Bold"/>
              </a:defRPr>
            </a:lvl1pPr>
          </a:lstStyle>
          <a:p>
            <a:pPr lvl="0"/>
            <a:r>
              <a:rPr lang="en-US" dirty="0" smtClean="0"/>
              <a:t>Click To Edit Subtitle</a:t>
            </a:r>
          </a:p>
        </p:txBody>
      </p:sp>
    </p:spTree>
    <p:extLst>
      <p:ext uri="{BB962C8B-B14F-4D97-AF65-F5344CB8AC3E}">
        <p14:creationId xmlns:p14="http://schemas.microsoft.com/office/powerpoint/2010/main" val="4629905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797425"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cap="all" baseline="0"/>
            </a:lvl1pPr>
          </a:lstStyle>
          <a:p>
            <a:r>
              <a:rPr lang="en-US" dirty="0" smtClean="0"/>
              <a:t>CLICK TO EDIT TITLE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61101243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wo Horizontal Contents">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697037"/>
            <a:ext cx="7769225" cy="2036763"/>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57200" y="4008624"/>
            <a:ext cx="7772400" cy="2011176"/>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u="none"/>
            </a:lvl1pPr>
          </a:lstStyle>
          <a:p>
            <a:r>
              <a:rPr lang="en-US" dirty="0" smtClean="0"/>
              <a:t>CLICK TO EDIT TITLE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50169604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s &amp; Subtitles">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 y="17208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mn-lt"/>
            </a:endParaRPr>
          </a:p>
        </p:txBody>
      </p:sp>
      <p:sp>
        <p:nvSpPr>
          <p:cNvPr id="9" name="Rectangle 8"/>
          <p:cNvSpPr/>
          <p:nvPr/>
        </p:nvSpPr>
        <p:spPr>
          <a:xfrm>
            <a:off x="457200" y="1827213"/>
            <a:ext cx="3508375" cy="4191000"/>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p:nvSpPr>
        <p:spPr>
          <a:xfrm>
            <a:off x="609600" y="1513362"/>
            <a:ext cx="3027363" cy="225425"/>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1" dirty="0">
              <a:latin typeface="+mn-lt"/>
            </a:endParaRPr>
          </a:p>
        </p:txBody>
      </p:sp>
      <p:sp>
        <p:nvSpPr>
          <p:cNvPr id="11" name="Rectangle 9"/>
          <p:cNvSpPr>
            <a:spLocks noChangeArrowheads="1"/>
          </p:cNvSpPr>
          <p:nvPr/>
        </p:nvSpPr>
        <p:spPr bwMode="auto">
          <a:xfrm>
            <a:off x="4433891" y="1741490"/>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mn-lt"/>
            </a:endParaRPr>
          </a:p>
        </p:txBody>
      </p:sp>
      <p:sp>
        <p:nvSpPr>
          <p:cNvPr id="12" name="Rectangle 11"/>
          <p:cNvSpPr/>
          <p:nvPr/>
        </p:nvSpPr>
        <p:spPr>
          <a:xfrm>
            <a:off x="4433891" y="1849441"/>
            <a:ext cx="3508375" cy="4168775"/>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ectangle 12"/>
          <p:cNvSpPr/>
          <p:nvPr/>
        </p:nvSpPr>
        <p:spPr>
          <a:xfrm>
            <a:off x="4586288" y="1513362"/>
            <a:ext cx="3016250" cy="246063"/>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mn-lt"/>
            </a:endParaRPr>
          </a:p>
        </p:txBody>
      </p:sp>
      <p:sp>
        <p:nvSpPr>
          <p:cNvPr id="14" name="Rectangle 12"/>
          <p:cNvSpPr>
            <a:spLocks noChangeArrowheads="1"/>
          </p:cNvSpPr>
          <p:nvPr/>
        </p:nvSpPr>
        <p:spPr bwMode="auto">
          <a:xfrm>
            <a:off x="457200" y="59118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5" name="Rectangle 13"/>
          <p:cNvSpPr>
            <a:spLocks noChangeArrowheads="1"/>
          </p:cNvSpPr>
          <p:nvPr/>
        </p:nvSpPr>
        <p:spPr bwMode="auto">
          <a:xfrm>
            <a:off x="4433891" y="5911851"/>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24" name="Text Placeholder 5"/>
          <p:cNvSpPr>
            <a:spLocks noGrp="1"/>
          </p:cNvSpPr>
          <p:nvPr>
            <p:ph type="body" sz="quarter" idx="14" hasCustomPrompt="1"/>
          </p:nvPr>
        </p:nvSpPr>
        <p:spPr>
          <a:xfrm>
            <a:off x="682129" y="1482388"/>
            <a:ext cx="2955363" cy="270212"/>
          </a:xfrm>
          <a:prstGeom prst="rect">
            <a:avLst/>
          </a:prstGeom>
        </p:spPr>
        <p:txBody>
          <a:bodyPr lIns="0" tIns="0" rIns="0" bIns="0">
            <a:noAutofit/>
          </a:bodyPr>
          <a:lstStyle>
            <a:lvl1pPr>
              <a:buNone/>
              <a:defRPr sz="2000" b="1" i="0" cap="none" baseline="0">
                <a:solidFill>
                  <a:schemeClr val="bg2"/>
                </a:solidFill>
                <a:latin typeface="+mn-lt"/>
                <a:cs typeface="Geogrotesque Bold"/>
              </a:defRPr>
            </a:lvl1pPr>
          </a:lstStyle>
          <a:p>
            <a:pPr lvl="0"/>
            <a:r>
              <a:rPr lang="en-US" dirty="0" smtClean="0"/>
              <a:t>Click To Edit Text</a:t>
            </a:r>
          </a:p>
        </p:txBody>
      </p:sp>
      <p:sp>
        <p:nvSpPr>
          <p:cNvPr id="25" name="Text Placeholder 5"/>
          <p:cNvSpPr>
            <a:spLocks noGrp="1"/>
          </p:cNvSpPr>
          <p:nvPr>
            <p:ph type="body" sz="quarter" idx="15" hasCustomPrompt="1"/>
          </p:nvPr>
        </p:nvSpPr>
        <p:spPr>
          <a:xfrm>
            <a:off x="4658569" y="1482388"/>
            <a:ext cx="2656631" cy="270212"/>
          </a:xfrm>
          <a:prstGeom prst="rect">
            <a:avLst/>
          </a:prstGeom>
        </p:spPr>
        <p:txBody>
          <a:bodyPr lIns="0" tIns="0" rIns="0" bIns="0">
            <a:noAutofit/>
          </a:bodyPr>
          <a:lstStyle>
            <a:lvl1pPr>
              <a:buNone/>
              <a:defRPr sz="2000" b="1" i="0" cap="none" baseline="0">
                <a:solidFill>
                  <a:schemeClr val="bg2"/>
                </a:solidFill>
                <a:latin typeface="+mn-lt"/>
                <a:cs typeface="Geogrotesque Bold"/>
              </a:defRPr>
            </a:lvl1pPr>
          </a:lstStyle>
          <a:p>
            <a:pPr lvl="0"/>
            <a:r>
              <a:rPr lang="en-US" dirty="0" smtClean="0"/>
              <a:t>Click To Edit Text</a:t>
            </a:r>
          </a:p>
        </p:txBody>
      </p:sp>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433891"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3424640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hart and Bullets">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 y="1757345"/>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0" name="Rectangle 9"/>
          <p:cNvSpPr/>
          <p:nvPr/>
        </p:nvSpPr>
        <p:spPr>
          <a:xfrm>
            <a:off x="609600" y="1531922"/>
            <a:ext cx="3027363" cy="225425"/>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1" name="Rectangle 9"/>
          <p:cNvSpPr>
            <a:spLocks noChangeArrowheads="1"/>
          </p:cNvSpPr>
          <p:nvPr/>
        </p:nvSpPr>
        <p:spPr bwMode="auto">
          <a:xfrm>
            <a:off x="4433891" y="1777983"/>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3" name="Rectangle 12"/>
          <p:cNvSpPr/>
          <p:nvPr/>
        </p:nvSpPr>
        <p:spPr>
          <a:xfrm>
            <a:off x="4586288" y="1554146"/>
            <a:ext cx="3016250" cy="223839"/>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4" name="Rectangle 12"/>
          <p:cNvSpPr>
            <a:spLocks noChangeArrowheads="1"/>
          </p:cNvSpPr>
          <p:nvPr/>
        </p:nvSpPr>
        <p:spPr bwMode="auto">
          <a:xfrm>
            <a:off x="457200" y="5948345"/>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15" name="Rectangle 13"/>
          <p:cNvSpPr>
            <a:spLocks noChangeArrowheads="1"/>
          </p:cNvSpPr>
          <p:nvPr/>
        </p:nvSpPr>
        <p:spPr bwMode="auto">
          <a:xfrm>
            <a:off x="4433891" y="5948346"/>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24" name="Text Placeholder 5"/>
          <p:cNvSpPr>
            <a:spLocks noGrp="1"/>
          </p:cNvSpPr>
          <p:nvPr>
            <p:ph type="body" sz="quarter" idx="14" hasCustomPrompt="1"/>
          </p:nvPr>
        </p:nvSpPr>
        <p:spPr>
          <a:xfrm>
            <a:off x="682129" y="1482388"/>
            <a:ext cx="2955363" cy="270212"/>
          </a:xfrm>
          <a:prstGeom prst="rect">
            <a:avLst/>
          </a:prstGeom>
        </p:spPr>
        <p:txBody>
          <a:bodyPr lIns="0" tIns="0" rIns="0" bIns="0">
            <a:noAutofit/>
          </a:bodyPr>
          <a:lstStyle>
            <a:lvl1pPr>
              <a:buNone/>
              <a:defRPr sz="2000" b="0" i="0" cap="none" baseline="0">
                <a:solidFill>
                  <a:schemeClr val="bg2"/>
                </a:solidFill>
                <a:latin typeface="Calibri" pitchFamily="34" charset="0"/>
                <a:cs typeface="Geogrotesque Bold"/>
              </a:defRPr>
            </a:lvl1pPr>
          </a:lstStyle>
          <a:p>
            <a:pPr lvl="0"/>
            <a:r>
              <a:rPr lang="en-US" dirty="0" smtClean="0"/>
              <a:t>Click To Edit Title Text</a:t>
            </a:r>
          </a:p>
        </p:txBody>
      </p:sp>
      <p:sp>
        <p:nvSpPr>
          <p:cNvPr id="25" name="Text Placeholder 5"/>
          <p:cNvSpPr>
            <a:spLocks noGrp="1"/>
          </p:cNvSpPr>
          <p:nvPr>
            <p:ph type="body" sz="quarter" idx="15" hasCustomPrompt="1"/>
          </p:nvPr>
        </p:nvSpPr>
        <p:spPr>
          <a:xfrm>
            <a:off x="4658569" y="1524000"/>
            <a:ext cx="2944498" cy="270212"/>
          </a:xfrm>
          <a:prstGeom prst="rect">
            <a:avLst/>
          </a:prstGeom>
        </p:spPr>
        <p:txBody>
          <a:bodyPr lIns="0" tIns="0" rIns="0" bIns="0">
            <a:noAutofit/>
          </a:bodyPr>
          <a:lstStyle>
            <a:lvl1pPr>
              <a:buNone/>
              <a:defRPr sz="2000" b="0" i="0" cap="none" baseline="0">
                <a:solidFill>
                  <a:schemeClr val="bg2"/>
                </a:solidFill>
                <a:latin typeface="Calibri" pitchFamily="34" charset="0"/>
                <a:cs typeface="Geogrotesque Bold"/>
              </a:defRPr>
            </a:lvl1pPr>
          </a:lstStyle>
          <a:p>
            <a:pPr lvl="0"/>
            <a:r>
              <a:rPr lang="en-US" dirty="0" smtClean="0"/>
              <a:t>Click To Edit Title Text</a:t>
            </a:r>
          </a:p>
        </p:txBody>
      </p:sp>
      <p:sp>
        <p:nvSpPr>
          <p:cNvPr id="27" name="Text Placeholder 5"/>
          <p:cNvSpPr>
            <a:spLocks noGrp="1"/>
          </p:cNvSpPr>
          <p:nvPr>
            <p:ph type="body" sz="quarter" idx="16" hasCustomPrompt="1"/>
          </p:nvPr>
        </p:nvSpPr>
        <p:spPr>
          <a:xfrm>
            <a:off x="682127" y="6054390"/>
            <a:ext cx="2502397" cy="270212"/>
          </a:xfrm>
          <a:prstGeom prst="rect">
            <a:avLst/>
          </a:prstGeom>
        </p:spPr>
        <p:txBody>
          <a:bodyPr lIns="0" tIns="0" rIns="0" bIns="0">
            <a:normAutofit/>
          </a:bodyPr>
          <a:lstStyle>
            <a:lvl1pPr>
              <a:buNone/>
              <a:defRPr sz="1600" b="1" i="0" baseline="0">
                <a:solidFill>
                  <a:schemeClr val="accent6"/>
                </a:solidFill>
                <a:latin typeface="+mj-lt"/>
                <a:cs typeface="Geogrotesque Bold"/>
              </a:defRPr>
            </a:lvl1pPr>
          </a:lstStyle>
          <a:p>
            <a:pPr lvl="0"/>
            <a:r>
              <a:rPr lang="en-US" dirty="0" smtClean="0"/>
              <a:t>Click to edit text</a:t>
            </a:r>
          </a:p>
        </p:txBody>
      </p:sp>
      <p:sp>
        <p:nvSpPr>
          <p:cNvPr id="28" name="Text Placeholder 5"/>
          <p:cNvSpPr>
            <a:spLocks noGrp="1"/>
          </p:cNvSpPr>
          <p:nvPr>
            <p:ph type="body" sz="quarter" idx="17" hasCustomPrompt="1"/>
          </p:nvPr>
        </p:nvSpPr>
        <p:spPr>
          <a:xfrm>
            <a:off x="4658574" y="6054390"/>
            <a:ext cx="2491531" cy="270212"/>
          </a:xfrm>
          <a:prstGeom prst="rect">
            <a:avLst/>
          </a:prstGeom>
        </p:spPr>
        <p:txBody>
          <a:bodyPr lIns="0" tIns="0" rIns="0" bIns="0">
            <a:normAutofit/>
          </a:bodyPr>
          <a:lstStyle>
            <a:lvl1pPr>
              <a:buNone/>
              <a:defRPr sz="1600" b="1" i="0" baseline="0">
                <a:solidFill>
                  <a:schemeClr val="accent6"/>
                </a:solidFill>
                <a:latin typeface="+mj-lt"/>
                <a:cs typeface="Geogrotesque Bold"/>
              </a:defRPr>
            </a:lvl1pPr>
          </a:lstStyle>
          <a:p>
            <a:pPr lvl="0"/>
            <a:r>
              <a:rPr lang="en-US" dirty="0" smtClean="0"/>
              <a:t>Click to edit text</a:t>
            </a:r>
          </a:p>
        </p:txBody>
      </p:sp>
      <p:sp>
        <p:nvSpPr>
          <p:cNvPr id="4" name="Chart Placeholder 3"/>
          <p:cNvSpPr>
            <a:spLocks noGrp="1"/>
          </p:cNvSpPr>
          <p:nvPr>
            <p:ph type="chart" sz="quarter" idx="20"/>
          </p:nvPr>
        </p:nvSpPr>
        <p:spPr>
          <a:xfrm>
            <a:off x="457200" y="1872485"/>
            <a:ext cx="3508375" cy="4075859"/>
          </a:xfrm>
          <a:ln>
            <a:solidFill>
              <a:schemeClr val="accent5">
                <a:lumMod val="50000"/>
              </a:schemeClr>
            </a:solidFill>
          </a:ln>
        </p:spPr>
        <p:txBody>
          <a:bodyPr/>
          <a:lstStyle>
            <a:lvl1pPr marL="0" indent="0">
              <a:buNone/>
              <a:defRPr/>
            </a:lvl1pPr>
          </a:lstStyle>
          <a:p>
            <a:r>
              <a:rPr lang="en-US" dirty="0" smtClean="0"/>
              <a:t>Click icon to add chart</a:t>
            </a:r>
            <a:endParaRPr lang="en-US" dirty="0"/>
          </a:p>
        </p:txBody>
      </p:sp>
      <p:sp>
        <p:nvSpPr>
          <p:cNvPr id="6" name="Text Placeholder 5"/>
          <p:cNvSpPr>
            <a:spLocks noGrp="1"/>
          </p:cNvSpPr>
          <p:nvPr>
            <p:ph type="body" sz="quarter" idx="21" hasCustomPrompt="1"/>
          </p:nvPr>
        </p:nvSpPr>
        <p:spPr>
          <a:xfrm>
            <a:off x="4433891" y="1887890"/>
            <a:ext cx="3508375" cy="4047009"/>
          </a:xfrm>
          <a:ln>
            <a:solidFill>
              <a:schemeClr val="accent5">
                <a:lumMod val="50000"/>
              </a:schemeClr>
            </a:solidFill>
          </a:ln>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106830360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Pictures &amp; Subtitles">
    <p:spTree>
      <p:nvGrpSpPr>
        <p:cNvPr id="1" name=""/>
        <p:cNvGrpSpPr/>
        <p:nvPr/>
      </p:nvGrpSpPr>
      <p:grpSpPr>
        <a:xfrm>
          <a:off x="0" y="0"/>
          <a:ext cx="0" cy="0"/>
          <a:chOff x="0" y="0"/>
          <a:chExt cx="0" cy="0"/>
        </a:xfrm>
      </p:grpSpPr>
      <p:sp>
        <p:nvSpPr>
          <p:cNvPr id="5" name="Rectangle 6"/>
          <p:cNvSpPr>
            <a:spLocks noChangeArrowheads="1"/>
          </p:cNvSpPr>
          <p:nvPr/>
        </p:nvSpPr>
        <p:spPr bwMode="auto">
          <a:xfrm>
            <a:off x="457200" y="56705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6" name="Rectangle 5"/>
          <p:cNvSpPr/>
          <p:nvPr/>
        </p:nvSpPr>
        <p:spPr>
          <a:xfrm>
            <a:off x="457200" y="1585913"/>
            <a:ext cx="3508375" cy="4191000"/>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8"/>
          <p:cNvSpPr>
            <a:spLocks noChangeArrowheads="1"/>
          </p:cNvSpPr>
          <p:nvPr/>
        </p:nvSpPr>
        <p:spPr bwMode="auto">
          <a:xfrm>
            <a:off x="4433891" y="5667376"/>
            <a:ext cx="3508375" cy="1095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dirty="0">
              <a:solidFill>
                <a:srgbClr val="D1DFD6"/>
              </a:solidFill>
              <a:latin typeface="Cambria" pitchFamily="18" charset="0"/>
            </a:endParaRPr>
          </a:p>
        </p:txBody>
      </p:sp>
      <p:sp>
        <p:nvSpPr>
          <p:cNvPr id="8" name="Rectangle 7"/>
          <p:cNvSpPr/>
          <p:nvPr/>
        </p:nvSpPr>
        <p:spPr>
          <a:xfrm>
            <a:off x="4433891" y="1585915"/>
            <a:ext cx="3508375" cy="4168775"/>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Text Placeholder 5"/>
          <p:cNvSpPr>
            <a:spLocks noGrp="1"/>
          </p:cNvSpPr>
          <p:nvPr>
            <p:ph type="body" sz="quarter" idx="16" hasCustomPrompt="1"/>
          </p:nvPr>
        </p:nvSpPr>
        <p:spPr>
          <a:xfrm>
            <a:off x="682127" y="5776595"/>
            <a:ext cx="2502397" cy="270212"/>
          </a:xfrm>
          <a:prstGeom prst="rect">
            <a:avLst/>
          </a:prstGeom>
        </p:spPr>
        <p:txBody>
          <a:bodyPr lIns="0" tIns="0" rIns="0" bIns="0">
            <a:normAutofit/>
          </a:bodyPr>
          <a:lstStyle>
            <a:lvl1pPr>
              <a:buNone/>
              <a:defRPr sz="1600" b="1" i="0" cap="none" baseline="0">
                <a:solidFill>
                  <a:schemeClr val="accent6"/>
                </a:solidFill>
                <a:latin typeface="Calibri" pitchFamily="34" charset="0"/>
                <a:cs typeface="Geogrotesque Bold"/>
              </a:defRPr>
            </a:lvl1pPr>
          </a:lstStyle>
          <a:p>
            <a:pPr lvl="0"/>
            <a:r>
              <a:rPr lang="en-US" dirty="0" smtClean="0"/>
              <a:t>Click to edit text</a:t>
            </a:r>
          </a:p>
        </p:txBody>
      </p:sp>
      <p:sp>
        <p:nvSpPr>
          <p:cNvPr id="15" name="Text Placeholder 5"/>
          <p:cNvSpPr>
            <a:spLocks noGrp="1"/>
          </p:cNvSpPr>
          <p:nvPr>
            <p:ph type="body" sz="quarter" idx="17" hasCustomPrompt="1"/>
          </p:nvPr>
        </p:nvSpPr>
        <p:spPr>
          <a:xfrm>
            <a:off x="4658574" y="5776595"/>
            <a:ext cx="2491531" cy="270212"/>
          </a:xfrm>
          <a:prstGeom prst="rect">
            <a:avLst/>
          </a:prstGeom>
        </p:spPr>
        <p:txBody>
          <a:bodyPr lIns="0" tIns="0" rIns="0" bIns="0">
            <a:normAutofit/>
          </a:bodyPr>
          <a:lstStyle>
            <a:lvl1pPr>
              <a:buNone/>
              <a:defRPr sz="1600" b="1" i="0" cap="none" baseline="0">
                <a:solidFill>
                  <a:schemeClr val="accent6"/>
                </a:solidFill>
                <a:latin typeface="Calibri" pitchFamily="34" charset="0"/>
                <a:cs typeface="Geogrotesque Bold"/>
              </a:defRPr>
            </a:lvl1pPr>
          </a:lstStyle>
          <a:p>
            <a:pPr lvl="0"/>
            <a:r>
              <a:rPr lang="en-US" dirty="0" smtClean="0"/>
              <a:t>Click to edit text</a:t>
            </a:r>
          </a:p>
        </p:txBody>
      </p:sp>
      <p:sp>
        <p:nvSpPr>
          <p:cNvPr id="17"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19" name="Picture Placeholder 18"/>
          <p:cNvSpPr>
            <a:spLocks noGrp="1"/>
          </p:cNvSpPr>
          <p:nvPr>
            <p:ph type="pic" sz="quarter" idx="18"/>
          </p:nvPr>
        </p:nvSpPr>
        <p:spPr>
          <a:xfrm>
            <a:off x="457200" y="1585915"/>
            <a:ext cx="3508375" cy="4081463"/>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21" name="Picture Placeholder 20"/>
          <p:cNvSpPr>
            <a:spLocks noGrp="1"/>
          </p:cNvSpPr>
          <p:nvPr>
            <p:ph type="pic" sz="quarter" idx="19"/>
          </p:nvPr>
        </p:nvSpPr>
        <p:spPr>
          <a:xfrm>
            <a:off x="4433891" y="1585915"/>
            <a:ext cx="3508375" cy="4081463"/>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3"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C2D07-792B-4790-B7D5-AE725531F3EF}" type="slidenum">
              <a:rPr lang="en-US" smtClean="0"/>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033" y="6255794"/>
            <a:ext cx="987552" cy="490658"/>
          </a:xfrm>
          <a:prstGeom prst="rect">
            <a:avLst/>
          </a:prstGeom>
        </p:spPr>
      </p:pic>
    </p:spTree>
    <p:extLst>
      <p:ext uri="{BB962C8B-B14F-4D97-AF65-F5344CB8AC3E}">
        <p14:creationId xmlns:p14="http://schemas.microsoft.com/office/powerpoint/2010/main" val="341590817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SLIDE TITLE</a:t>
            </a:r>
            <a:endParaRPr lang="en-US" dirty="0"/>
          </a:p>
        </p:txBody>
      </p:sp>
      <p:sp>
        <p:nvSpPr>
          <p:cNvPr id="9" name="Text Placeholder 8"/>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BF6C2D07-792B-4790-B7D5-AE725531F3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09" r:id="rId38"/>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200" b="1" kern="1200" cap="all" baseline="0">
          <a:solidFill>
            <a:schemeClr val="tx2"/>
          </a:solidFill>
          <a:latin typeface="Calibri" pitchFamily="34" charset="0"/>
          <a:ea typeface="ＭＳ Ｐゴシック" charset="-128"/>
          <a:cs typeface="Calibri" pitchFamily="34" charset="0"/>
        </a:defRPr>
      </a:lvl1pPr>
      <a:lvl2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2pPr>
      <a:lvl3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3pPr>
      <a:lvl4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4pPr>
      <a:lvl5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5pPr>
      <a:lvl6pPr marL="4572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6pPr>
      <a:lvl7pPr marL="9144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7pPr>
      <a:lvl8pPr marL="13716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8pPr>
      <a:lvl9pPr marL="18288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9pPr>
    </p:titleStyle>
    <p:bodyStyle>
      <a:lvl1pPr marL="342900" indent="-342900" algn="l" defTabSz="457200" rtl="0" eaLnBrk="1" fontAlgn="base" hangingPunct="1">
        <a:spcBef>
          <a:spcPct val="20000"/>
        </a:spcBef>
        <a:spcAft>
          <a:spcPct val="0"/>
        </a:spcAft>
        <a:buSzPct val="70000"/>
        <a:buFont typeface="Wingdings 3" pitchFamily="18" charset="2"/>
        <a:buChar char="z"/>
        <a:defRPr sz="2800" kern="1200">
          <a:solidFill>
            <a:srgbClr val="462E00"/>
          </a:solidFill>
          <a:latin typeface="+mn-lt"/>
          <a:ea typeface="ＭＳ Ｐゴシック" charset="-128"/>
          <a:cs typeface="Geogrotesque Regular"/>
        </a:defRPr>
      </a:lvl1pPr>
      <a:lvl2pPr marL="742950" indent="-285750" algn="l" defTabSz="457200" rtl="0" eaLnBrk="1" fontAlgn="base" hangingPunct="1">
        <a:spcBef>
          <a:spcPct val="20000"/>
        </a:spcBef>
        <a:spcAft>
          <a:spcPct val="0"/>
        </a:spcAft>
        <a:buSzPct val="70000"/>
        <a:buFont typeface="Wingdings 3" pitchFamily="18" charset="2"/>
        <a:buChar char="y"/>
        <a:defRPr sz="2400" i="0" kern="1200">
          <a:solidFill>
            <a:srgbClr val="462E00"/>
          </a:solidFill>
          <a:latin typeface="+mn-lt"/>
          <a:ea typeface="Adelle Regular" charset="0"/>
          <a:cs typeface="Adelle Regular"/>
        </a:defRPr>
      </a:lvl2pPr>
      <a:lvl3pPr marL="1143000" indent="-228600" algn="l" defTabSz="457200" rtl="0" eaLnBrk="1" fontAlgn="base" hangingPunct="1">
        <a:spcBef>
          <a:spcPct val="20000"/>
        </a:spcBef>
        <a:spcAft>
          <a:spcPct val="0"/>
        </a:spcAft>
        <a:buSzPct val="70000"/>
        <a:buFont typeface="Wingdings 3" pitchFamily="18" charset="2"/>
        <a:buChar char="y"/>
        <a:defRPr sz="2000" i="0" kern="1200">
          <a:solidFill>
            <a:srgbClr val="462E00"/>
          </a:solidFill>
          <a:latin typeface="+mn-lt"/>
          <a:ea typeface="Adelle Regular" charset="0"/>
          <a:cs typeface="Adelle Regular"/>
        </a:defRPr>
      </a:lvl3pPr>
      <a:lvl4pPr marL="1600200" indent="-228600" algn="l" defTabSz="457200" rtl="0" eaLnBrk="1" fontAlgn="base" hangingPunct="1">
        <a:spcBef>
          <a:spcPct val="20000"/>
        </a:spcBef>
        <a:spcAft>
          <a:spcPct val="0"/>
        </a:spcAft>
        <a:buFont typeface="Arial" pitchFamily="34" charset="0"/>
        <a:buChar char="–"/>
        <a:defRPr sz="1800" i="0" kern="1200">
          <a:solidFill>
            <a:srgbClr val="462E00"/>
          </a:solidFill>
          <a:latin typeface="+mn-lt"/>
          <a:ea typeface="Adelle Regular" charset="0"/>
          <a:cs typeface="Adelle Regular"/>
        </a:defRPr>
      </a:lvl4pPr>
      <a:lvl5pPr marL="2057400" indent="-228600" algn="l" defTabSz="457200" rtl="0" eaLnBrk="1" fontAlgn="base" hangingPunct="1">
        <a:spcBef>
          <a:spcPct val="20000"/>
        </a:spcBef>
        <a:spcAft>
          <a:spcPct val="0"/>
        </a:spcAft>
        <a:buFont typeface="Arial" pitchFamily="34" charset="0"/>
        <a:buChar char="»"/>
        <a:defRPr sz="1800" i="0" kern="1200">
          <a:solidFill>
            <a:srgbClr val="462E00"/>
          </a:solidFill>
          <a:latin typeface="+mn-lt"/>
          <a:ea typeface="Adelle Regular" charset="0"/>
          <a:cs typeface="Adell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838200"/>
            <a:ext cx="3816346" cy="2239961"/>
          </a:xfrm>
        </p:spPr>
        <p:txBody>
          <a:bodyPr>
            <a:normAutofit/>
          </a:bodyPr>
          <a:lstStyle/>
          <a:p>
            <a:pPr>
              <a:lnSpc>
                <a:spcPct val="100000"/>
              </a:lnSpc>
            </a:pPr>
            <a:r>
              <a:rPr lang="en-US" dirty="0" smtClean="0"/>
              <a:t>Refracturing:</a:t>
            </a:r>
            <a:br>
              <a:rPr lang="en-US" dirty="0" smtClean="0"/>
            </a:br>
            <a:r>
              <a:rPr lang="en-US" dirty="0" smtClean="0"/>
              <a:t>Why, When and When Not to</a:t>
            </a:r>
            <a:endParaRPr lang="en-US" dirty="0"/>
          </a:p>
        </p:txBody>
      </p:sp>
      <p:sp>
        <p:nvSpPr>
          <p:cNvPr id="7" name="Text Placeholder 6"/>
          <p:cNvSpPr>
            <a:spLocks noGrp="1"/>
          </p:cNvSpPr>
          <p:nvPr>
            <p:ph type="body" sz="quarter" idx="10"/>
          </p:nvPr>
        </p:nvSpPr>
        <p:spPr>
          <a:xfrm>
            <a:off x="533400" y="2971800"/>
            <a:ext cx="2673346" cy="2590800"/>
          </a:xfrm>
        </p:spPr>
        <p:txBody>
          <a:bodyPr>
            <a:normAutofit/>
          </a:bodyPr>
          <a:lstStyle/>
          <a:p>
            <a:r>
              <a:rPr lang="en-US" sz="1800" dirty="0" smtClean="0"/>
              <a:t>George E. King, P.E.</a:t>
            </a:r>
          </a:p>
          <a:p>
            <a:r>
              <a:rPr lang="en-US" sz="1800" dirty="0" smtClean="0"/>
              <a:t>Apache Corporation</a:t>
            </a:r>
          </a:p>
          <a:p>
            <a:r>
              <a:rPr lang="en-US" sz="1800" dirty="0" smtClean="0"/>
              <a:t>13 November 2014</a:t>
            </a:r>
          </a:p>
          <a:p>
            <a:endParaRPr lang="en-US" sz="1800" dirty="0"/>
          </a:p>
          <a:p>
            <a:r>
              <a:rPr lang="en-US" sz="1800" dirty="0" smtClean="0"/>
              <a:t>SPE Luncheon</a:t>
            </a:r>
          </a:p>
          <a:p>
            <a:endParaRPr lang="en-US" sz="1800" dirty="0"/>
          </a:p>
          <a:p>
            <a:r>
              <a:rPr lang="en-US" sz="1800" dirty="0" smtClean="0"/>
              <a:t>Houston, TX</a:t>
            </a:r>
          </a:p>
          <a:p>
            <a:endParaRPr lang="en-US" sz="1800" dirty="0" smtClean="0"/>
          </a:p>
          <a:p>
            <a:endParaRPr lang="en-US" sz="1800" dirty="0"/>
          </a:p>
        </p:txBody>
      </p:sp>
    </p:spTree>
    <p:extLst>
      <p:ext uri="{BB962C8B-B14F-4D97-AF65-F5344CB8AC3E}">
        <p14:creationId xmlns:p14="http://schemas.microsoft.com/office/powerpoint/2010/main" val="383807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itle 1"/>
          <p:cNvSpPr>
            <a:spLocks noGrp="1"/>
          </p:cNvSpPr>
          <p:nvPr>
            <p:ph type="title" idx="4294967295"/>
          </p:nvPr>
        </p:nvSpPr>
        <p:spPr>
          <a:xfrm>
            <a:off x="457200" y="274638"/>
            <a:ext cx="8229600" cy="944562"/>
          </a:xfrm>
        </p:spPr>
        <p:txBody>
          <a:bodyPr/>
          <a:lstStyle/>
          <a:p>
            <a:pPr eaLnBrk="1" hangingPunct="1"/>
            <a:r>
              <a:rPr lang="en-US" dirty="0" smtClean="0"/>
              <a:t>Go back to fracturing basics</a:t>
            </a:r>
            <a:endParaRPr lang="en-US" dirty="0" smtClean="0"/>
          </a:p>
        </p:txBody>
      </p:sp>
      <p:sp>
        <p:nvSpPr>
          <p:cNvPr id="385027" name="Content Placeholder 2"/>
          <p:cNvSpPr>
            <a:spLocks noGrp="1"/>
          </p:cNvSpPr>
          <p:nvPr>
            <p:ph idx="4294967295"/>
          </p:nvPr>
        </p:nvSpPr>
        <p:spPr>
          <a:xfrm>
            <a:off x="457200" y="1084520"/>
            <a:ext cx="8229600" cy="1143000"/>
          </a:xfrm>
        </p:spPr>
        <p:txBody>
          <a:bodyPr>
            <a:normAutofit fontScale="92500"/>
          </a:bodyPr>
          <a:lstStyle/>
          <a:p>
            <a:pPr eaLnBrk="1" hangingPunct="1"/>
            <a:r>
              <a:rPr lang="en-US" sz="3000" dirty="0" smtClean="0"/>
              <a:t>Total proppant amounts </a:t>
            </a:r>
            <a:r>
              <a:rPr lang="en-US" sz="3000" dirty="0" smtClean="0"/>
              <a:t>can be very large </a:t>
            </a:r>
            <a:r>
              <a:rPr lang="en-US" sz="3000" dirty="0" smtClean="0"/>
              <a:t>&amp; </a:t>
            </a:r>
            <a:r>
              <a:rPr lang="en-US" sz="3000" dirty="0" smtClean="0"/>
              <a:t>linked to well productivity </a:t>
            </a:r>
            <a:r>
              <a:rPr lang="en-US" sz="3000" dirty="0" smtClean="0"/>
              <a:t>– fluid volumes less important.</a:t>
            </a:r>
            <a:endParaRPr lang="en-US" sz="3000" dirty="0" smtClean="0"/>
          </a:p>
          <a:p>
            <a:pPr eaLnBrk="1" hangingPunct="1"/>
            <a:endParaRPr lang="en-US" sz="3000" dirty="0" smtClean="0"/>
          </a:p>
        </p:txBody>
      </p:sp>
      <p:pic>
        <p:nvPicPr>
          <p:cNvPr id="385028" name="Picture 3"/>
          <p:cNvPicPr>
            <a:picLocks noChangeAspect="1" noChangeArrowheads="1"/>
          </p:cNvPicPr>
          <p:nvPr/>
        </p:nvPicPr>
        <p:blipFill>
          <a:blip r:embed="rId3" cstate="print"/>
          <a:srcRect/>
          <a:stretch>
            <a:fillRect/>
          </a:stretch>
        </p:blipFill>
        <p:spPr bwMode="auto">
          <a:xfrm>
            <a:off x="38100" y="2209799"/>
            <a:ext cx="9105900" cy="4202723"/>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F28F1E5-DE85-4655-A269-1C7C2E8FFC94}" type="slidenum">
              <a:rPr lang="en-US">
                <a:solidFill>
                  <a:schemeClr val="tx1">
                    <a:tint val="75000"/>
                  </a:schemeClr>
                </a:solidFill>
                <a:latin typeface="+mn-lt"/>
                <a:cs typeface="+mn-cs"/>
              </a:rPr>
              <a:pPr algn="r" fontAlgn="auto">
                <a:spcBef>
                  <a:spcPts val="0"/>
                </a:spcBef>
                <a:spcAft>
                  <a:spcPts val="0"/>
                </a:spcAft>
                <a:defRPr/>
              </a:pPr>
              <a:t>10</a:t>
            </a:fld>
            <a:endParaRPr lang="en-US" dirty="0">
              <a:solidFill>
                <a:schemeClr val="tx1">
                  <a:tint val="75000"/>
                </a:schemeClr>
              </a:solidFill>
              <a:latin typeface="+mn-lt"/>
              <a:cs typeface="+mn-cs"/>
            </a:endParaRPr>
          </a:p>
        </p:txBody>
      </p:sp>
    </p:spTree>
    <p:extLst>
      <p:ext uri="{BB962C8B-B14F-4D97-AF65-F5344CB8AC3E}">
        <p14:creationId xmlns:p14="http://schemas.microsoft.com/office/powerpoint/2010/main" val="215187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514350" indent="-514350">
              <a:buFont typeface="+mj-lt"/>
              <a:buAutoNum type="arabicParenR"/>
            </a:pPr>
            <a:r>
              <a:rPr lang="en-US" dirty="0" smtClean="0"/>
              <a:t>Cement squeeze &amp; reperf</a:t>
            </a:r>
          </a:p>
          <a:p>
            <a:pPr marL="514350" indent="-514350">
              <a:buFont typeface="+mj-lt"/>
              <a:buAutoNum type="arabicParenR"/>
            </a:pPr>
            <a:r>
              <a:rPr lang="en-US" dirty="0" smtClean="0"/>
              <a:t>Liner patch to seal old perfs and refrac</a:t>
            </a:r>
          </a:p>
          <a:p>
            <a:pPr marL="514350" indent="-514350">
              <a:buFont typeface="+mj-lt"/>
              <a:buAutoNum type="arabicParenR"/>
            </a:pPr>
            <a:r>
              <a:rPr lang="en-US" dirty="0" smtClean="0"/>
              <a:t>Refrac old perfs (no new perfs) – w/ &amp; w/o diverting</a:t>
            </a:r>
          </a:p>
          <a:p>
            <a:pPr marL="514350" indent="-514350">
              <a:buFont typeface="+mj-lt"/>
              <a:buAutoNum type="arabicParenR"/>
            </a:pPr>
            <a:r>
              <a:rPr lang="en-US" dirty="0" smtClean="0"/>
              <a:t>Restore proppant in near-wellbore w/ mini refrac</a:t>
            </a:r>
          </a:p>
          <a:p>
            <a:pPr marL="514350" indent="-514350">
              <a:buFont typeface="+mj-lt"/>
              <a:buAutoNum type="arabicParenR"/>
            </a:pPr>
            <a:r>
              <a:rPr lang="en-US" dirty="0" smtClean="0"/>
              <a:t>Add new perfs and refrac well with no diverters</a:t>
            </a:r>
          </a:p>
          <a:p>
            <a:pPr marL="514350" indent="-514350">
              <a:buFont typeface="+mj-lt"/>
              <a:buAutoNum type="arabicParenR"/>
            </a:pPr>
            <a:r>
              <a:rPr lang="en-US" dirty="0" smtClean="0"/>
              <a:t>Add new perfs and refrac well with diverters</a:t>
            </a:r>
          </a:p>
          <a:p>
            <a:pPr marL="514350" indent="-514350">
              <a:buFont typeface="+mj-lt"/>
              <a:buAutoNum type="arabicParenR"/>
            </a:pPr>
            <a:r>
              <a:rPr lang="en-US" dirty="0" smtClean="0"/>
              <a:t>Set plugs and refrac </a:t>
            </a:r>
            <a:r>
              <a:rPr lang="en-US" dirty="0"/>
              <a:t>in </a:t>
            </a:r>
            <a:r>
              <a:rPr lang="en-US" dirty="0" smtClean="0"/>
              <a:t>stages down work string </a:t>
            </a:r>
          </a:p>
          <a:p>
            <a:pPr marL="514350" indent="-514350">
              <a:buFont typeface="+mj-lt"/>
              <a:buAutoNum type="arabicParenR"/>
            </a:pPr>
            <a:r>
              <a:rPr lang="en-US" dirty="0" smtClean="0"/>
              <a:t>Refrac specific intervals with coiled tubing</a:t>
            </a:r>
          </a:p>
          <a:p>
            <a:pPr marL="514350" indent="-514350">
              <a:buFont typeface="+mj-lt"/>
              <a:buAutoNum type="arabicParenR"/>
            </a:pPr>
            <a:endParaRPr lang="en-US" dirty="0"/>
          </a:p>
        </p:txBody>
      </p:sp>
      <p:sp>
        <p:nvSpPr>
          <p:cNvPr id="3" name="Title 2"/>
          <p:cNvSpPr>
            <a:spLocks noGrp="1"/>
          </p:cNvSpPr>
          <p:nvPr>
            <p:ph type="title"/>
          </p:nvPr>
        </p:nvSpPr>
        <p:spPr>
          <a:xfrm>
            <a:off x="457200" y="274639"/>
            <a:ext cx="8458200" cy="1143000"/>
          </a:xfrm>
        </p:spPr>
        <p:txBody>
          <a:bodyPr/>
          <a:lstStyle/>
          <a:p>
            <a:pPr algn="ctr"/>
            <a:r>
              <a:rPr lang="en-US" dirty="0" smtClean="0"/>
              <a:t>refrac Approaches – what has been done?</a:t>
            </a:r>
            <a:br>
              <a:rPr lang="en-US" dirty="0" smtClean="0"/>
            </a:br>
            <a:r>
              <a:rPr lang="en-US" dirty="0" smtClean="0"/>
              <a:t>At Least 8 Basic Approaches</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11</a:t>
            </a:fld>
            <a:endParaRPr lang="en-US" dirty="0"/>
          </a:p>
        </p:txBody>
      </p:sp>
    </p:spTree>
    <p:extLst>
      <p:ext uri="{BB962C8B-B14F-4D97-AF65-F5344CB8AC3E}">
        <p14:creationId xmlns:p14="http://schemas.microsoft.com/office/powerpoint/2010/main" val="1051739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609600"/>
            <a:ext cx="6248400" cy="1143000"/>
          </a:xfrm>
        </p:spPr>
        <p:txBody>
          <a:bodyPr>
            <a:normAutofit/>
          </a:bodyPr>
          <a:lstStyle/>
          <a:p>
            <a:r>
              <a:rPr lang="en-US" dirty="0" smtClean="0"/>
              <a:t>Re-Frac of Horizontal Wells</a:t>
            </a:r>
            <a:endParaRPr lang="en-US" dirty="0"/>
          </a:p>
        </p:txBody>
      </p:sp>
      <p:sp>
        <p:nvSpPr>
          <p:cNvPr id="5" name="Content Placeholder 4"/>
          <p:cNvSpPr>
            <a:spLocks noGrp="1"/>
          </p:cNvSpPr>
          <p:nvPr>
            <p:ph idx="4294967295"/>
          </p:nvPr>
        </p:nvSpPr>
        <p:spPr>
          <a:xfrm>
            <a:off x="457200" y="1600201"/>
            <a:ext cx="8229600" cy="1143000"/>
          </a:xfrm>
          <a:prstGeom prst="rect">
            <a:avLst/>
          </a:prstGeom>
        </p:spPr>
        <p:txBody>
          <a:bodyPr/>
          <a:lstStyle/>
          <a:p>
            <a:r>
              <a:rPr lang="en-US" dirty="0" smtClean="0"/>
              <a:t>For 13 re-fracs, the average cost is 0.8 Bcf/well and the average cost is variable.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6200" y="2667000"/>
            <a:ext cx="6019800" cy="282458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553200" y="152400"/>
            <a:ext cx="2007177" cy="14478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4724400" y="5444646"/>
            <a:ext cx="4267200" cy="1266521"/>
          </a:xfrm>
          <a:prstGeom prst="rect">
            <a:avLst/>
          </a:prstGeom>
          <a:noFill/>
          <a:ln w="9525">
            <a:noFill/>
            <a:miter lim="800000"/>
            <a:headEnd/>
            <a:tailEnd/>
          </a:ln>
        </p:spPr>
      </p:pic>
      <p:sp>
        <p:nvSpPr>
          <p:cNvPr id="7" name="TextBox 6"/>
          <p:cNvSpPr txBox="1"/>
          <p:nvPr/>
        </p:nvSpPr>
        <p:spPr>
          <a:xfrm>
            <a:off x="6248400" y="2743200"/>
            <a:ext cx="2895600" cy="2554545"/>
          </a:xfrm>
          <a:prstGeom prst="rect">
            <a:avLst/>
          </a:prstGeom>
          <a:solidFill>
            <a:schemeClr val="bg1"/>
          </a:solidFill>
        </p:spPr>
        <p:txBody>
          <a:bodyPr wrap="square" rtlCol="0">
            <a:spAutoFit/>
          </a:bodyPr>
          <a:lstStyle/>
          <a:p>
            <a:r>
              <a:rPr lang="en-US" sz="2000" b="1" dirty="0" smtClean="0"/>
              <a:t>Initial uplift is about 0.6 MMcfd, stabilizing out to about 0.2 MMcfd in one year.  Appears to be sustained – developed incremental reserves.</a:t>
            </a:r>
            <a:endParaRPr lang="en-US" sz="2000" b="1" dirty="0"/>
          </a:p>
        </p:txBody>
      </p:sp>
    </p:spTree>
    <p:extLst>
      <p:ext uri="{BB962C8B-B14F-4D97-AF65-F5344CB8AC3E}">
        <p14:creationId xmlns:p14="http://schemas.microsoft.com/office/powerpoint/2010/main" val="2509798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Timing</a:t>
            </a:r>
            <a:endParaRPr lang="en-US" dirty="0"/>
          </a:p>
        </p:txBody>
      </p:sp>
      <p:sp>
        <p:nvSpPr>
          <p:cNvPr id="3" name="Content Placeholder 2"/>
          <p:cNvSpPr>
            <a:spLocks noGrp="1"/>
          </p:cNvSpPr>
          <p:nvPr>
            <p:ph idx="4294967295"/>
          </p:nvPr>
        </p:nvSpPr>
        <p:spPr>
          <a:xfrm>
            <a:off x="457200" y="1600201"/>
            <a:ext cx="8229600" cy="4419600"/>
          </a:xfrm>
          <a:prstGeom prst="rect">
            <a:avLst/>
          </a:prstGeom>
        </p:spPr>
        <p:txBody>
          <a:bodyPr/>
          <a:lstStyle/>
          <a:p>
            <a:r>
              <a:rPr lang="en-US" dirty="0" smtClean="0"/>
              <a:t>Controls:</a:t>
            </a:r>
          </a:p>
          <a:p>
            <a:pPr lvl="1"/>
            <a:r>
              <a:rPr lang="en-US" dirty="0" smtClean="0"/>
              <a:t>How old is the well?</a:t>
            </a:r>
          </a:p>
          <a:p>
            <a:pPr lvl="1"/>
            <a:r>
              <a:rPr lang="en-US" dirty="0" smtClean="0"/>
              <a:t>What’s the current production rate?</a:t>
            </a:r>
          </a:p>
          <a:p>
            <a:pPr lvl="1"/>
            <a:r>
              <a:rPr lang="en-US" dirty="0" smtClean="0"/>
              <a:t>Are GOR increasing and liquids decreasing?</a:t>
            </a:r>
          </a:p>
          <a:p>
            <a:pPr lvl="1"/>
            <a:r>
              <a:rPr lang="en-US" dirty="0" smtClean="0"/>
              <a:t>How good was the initial completion?</a:t>
            </a:r>
          </a:p>
          <a:p>
            <a:pPr lvl="1"/>
            <a:r>
              <a:rPr lang="en-US" dirty="0" smtClean="0"/>
              <a:t>What is the oil or gas price projection?</a:t>
            </a:r>
          </a:p>
          <a:p>
            <a:pPr lvl="1"/>
            <a:r>
              <a:rPr lang="en-US" dirty="0" smtClean="0"/>
              <a:t>What is the cost of refracs? (~25% to 40% of a new well??)</a:t>
            </a:r>
            <a:endParaRPr lang="en-US" dirty="0"/>
          </a:p>
        </p:txBody>
      </p:sp>
    </p:spTree>
    <p:extLst>
      <p:ext uri="{BB962C8B-B14F-4D97-AF65-F5344CB8AC3E}">
        <p14:creationId xmlns:p14="http://schemas.microsoft.com/office/powerpoint/2010/main" val="335009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fontScale="90000"/>
          </a:bodyPr>
          <a:lstStyle/>
          <a:p>
            <a:r>
              <a:rPr lang="en-US" dirty="0" smtClean="0"/>
              <a:t>Bakken Oil Re-Frac</a:t>
            </a:r>
            <a:endParaRPr lang="en-US" dirty="0"/>
          </a:p>
        </p:txBody>
      </p:sp>
      <p:sp>
        <p:nvSpPr>
          <p:cNvPr id="3" name="TextBox 2"/>
          <p:cNvSpPr txBox="1"/>
          <p:nvPr/>
        </p:nvSpPr>
        <p:spPr>
          <a:xfrm>
            <a:off x="228600" y="5965869"/>
            <a:ext cx="7543800" cy="646331"/>
          </a:xfrm>
          <a:prstGeom prst="rect">
            <a:avLst/>
          </a:prstGeom>
          <a:noFill/>
        </p:spPr>
        <p:txBody>
          <a:bodyPr wrap="square" rtlCol="0">
            <a:spAutoFit/>
          </a:bodyPr>
          <a:lstStyle/>
          <a:p>
            <a:r>
              <a:rPr lang="en-US" b="1" dirty="0" smtClean="0"/>
              <a:t>Liquids much more difficult to flow through narrow fracs than gas – is increasing GOR and decreasing Oil a sign of unpropped fracture closure?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1095049"/>
            <a:ext cx="7544854" cy="4667902"/>
          </a:xfrm>
          <a:prstGeom prst="rect">
            <a:avLst/>
          </a:prstGeom>
        </p:spPr>
      </p:pic>
    </p:spTree>
    <p:extLst>
      <p:ext uri="{BB962C8B-B14F-4D97-AF65-F5344CB8AC3E}">
        <p14:creationId xmlns:p14="http://schemas.microsoft.com/office/powerpoint/2010/main" val="320194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fontScale="90000"/>
          </a:bodyPr>
          <a:lstStyle/>
          <a:p>
            <a:r>
              <a:rPr lang="en-US" dirty="0" smtClean="0"/>
              <a:t>Bakken Oil Re-Frac</a:t>
            </a:r>
            <a:endParaRPr lang="en-US" dirty="0"/>
          </a:p>
        </p:txBody>
      </p:sp>
      <p:sp>
        <p:nvSpPr>
          <p:cNvPr id="3" name="TextBox 2"/>
          <p:cNvSpPr txBox="1"/>
          <p:nvPr/>
        </p:nvSpPr>
        <p:spPr>
          <a:xfrm>
            <a:off x="228600" y="5965869"/>
            <a:ext cx="7543800" cy="646331"/>
          </a:xfrm>
          <a:prstGeom prst="rect">
            <a:avLst/>
          </a:prstGeom>
          <a:noFill/>
        </p:spPr>
        <p:txBody>
          <a:bodyPr wrap="square" rtlCol="0">
            <a:spAutoFit/>
          </a:bodyPr>
          <a:lstStyle/>
          <a:p>
            <a:r>
              <a:rPr lang="en-US" b="1" dirty="0" smtClean="0"/>
              <a:t>Liquids much more difficult to flow through narrow fracs than gas – is increasing GOR and decreasing Oil a sign of unpropped fracture closure?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1095049"/>
            <a:ext cx="7544854" cy="4667902"/>
          </a:xfrm>
          <a:prstGeom prst="rect">
            <a:avLst/>
          </a:prstGeom>
        </p:spPr>
      </p:pic>
      <p:cxnSp>
        <p:nvCxnSpPr>
          <p:cNvPr id="7" name="Straight Connector 6"/>
          <p:cNvCxnSpPr/>
          <p:nvPr/>
        </p:nvCxnSpPr>
        <p:spPr>
          <a:xfrm flipV="1">
            <a:off x="1676400" y="3124200"/>
            <a:ext cx="457200" cy="16764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133600" y="2895600"/>
            <a:ext cx="3886200" cy="2286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019800" y="2888512"/>
            <a:ext cx="304800" cy="130248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324600" y="3124200"/>
            <a:ext cx="914400" cy="105794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1600200" y="3352800"/>
            <a:ext cx="1371600" cy="838200"/>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2971800" y="4182140"/>
            <a:ext cx="3048000" cy="237460"/>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018028" y="1905000"/>
            <a:ext cx="306572" cy="2514600"/>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6294474" y="1885507"/>
            <a:ext cx="944526" cy="781493"/>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58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fontScale="90000"/>
          </a:bodyPr>
          <a:lstStyle/>
          <a:p>
            <a:r>
              <a:rPr lang="en-US" dirty="0" smtClean="0"/>
              <a:t>Bakken Oil Re-Frac</a:t>
            </a:r>
            <a:endParaRPr lang="en-US" dirty="0"/>
          </a:p>
        </p:txBody>
      </p:sp>
      <p:sp>
        <p:nvSpPr>
          <p:cNvPr id="3" name="TextBox 2"/>
          <p:cNvSpPr txBox="1"/>
          <p:nvPr/>
        </p:nvSpPr>
        <p:spPr>
          <a:xfrm>
            <a:off x="228600" y="5965869"/>
            <a:ext cx="7543800" cy="646331"/>
          </a:xfrm>
          <a:prstGeom prst="rect">
            <a:avLst/>
          </a:prstGeom>
          <a:noFill/>
        </p:spPr>
        <p:txBody>
          <a:bodyPr wrap="square" rtlCol="0">
            <a:spAutoFit/>
          </a:bodyPr>
          <a:lstStyle/>
          <a:p>
            <a:r>
              <a:rPr lang="en-US" b="1" dirty="0" smtClean="0"/>
              <a:t>Liquids much more difficult to flow through narrow fracs than gas – is increasing GOR and decreasing Oil a sign of unpropped fracture closure?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1095049"/>
            <a:ext cx="7544854" cy="4667902"/>
          </a:xfrm>
          <a:prstGeom prst="rect">
            <a:avLst/>
          </a:prstGeom>
        </p:spPr>
      </p:pic>
      <p:sp>
        <p:nvSpPr>
          <p:cNvPr id="6" name="TextBox 5"/>
          <p:cNvSpPr txBox="1"/>
          <p:nvPr/>
        </p:nvSpPr>
        <p:spPr>
          <a:xfrm>
            <a:off x="2438400" y="2961382"/>
            <a:ext cx="3657599" cy="1077218"/>
          </a:xfrm>
          <a:prstGeom prst="rect">
            <a:avLst/>
          </a:prstGeom>
          <a:noFill/>
        </p:spPr>
        <p:txBody>
          <a:bodyPr wrap="square" rtlCol="0">
            <a:spAutoFit/>
          </a:bodyPr>
          <a:lstStyle/>
          <a:p>
            <a:r>
              <a:rPr lang="en-US" sz="1600" b="1" dirty="0" smtClean="0">
                <a:latin typeface="+mn-lt"/>
              </a:rPr>
              <a:t>Opposing trend movement of GOR and Oil suggest gas can move through flow passages more easily than can oil.</a:t>
            </a:r>
          </a:p>
          <a:p>
            <a:r>
              <a:rPr lang="en-US" sz="1600" b="1" u="sng" dirty="0" smtClean="0"/>
              <a:t>Refracturing opens passages - briefly</a:t>
            </a:r>
          </a:p>
        </p:txBody>
      </p:sp>
    </p:spTree>
    <p:extLst>
      <p:ext uri="{BB962C8B-B14F-4D97-AF65-F5344CB8AC3E}">
        <p14:creationId xmlns:p14="http://schemas.microsoft.com/office/powerpoint/2010/main" val="173917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le 1"/>
          <p:cNvSpPr>
            <a:spLocks noGrp="1"/>
          </p:cNvSpPr>
          <p:nvPr>
            <p:ph type="title"/>
          </p:nvPr>
        </p:nvSpPr>
        <p:spPr>
          <a:xfrm>
            <a:off x="1055688" y="228600"/>
            <a:ext cx="7710487" cy="609601"/>
          </a:xfrm>
        </p:spPr>
        <p:txBody>
          <a:bodyPr>
            <a:normAutofit/>
          </a:bodyPr>
          <a:lstStyle/>
          <a:p>
            <a:pPr eaLnBrk="1" hangingPunct="1"/>
            <a:r>
              <a:rPr lang="en-US" sz="2800" dirty="0" smtClean="0"/>
              <a:t>Do All Perf Clusters or Fracs Produce?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56" y="762000"/>
            <a:ext cx="73152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4708230"/>
            <a:ext cx="8915400" cy="1200329"/>
          </a:xfrm>
          <a:prstGeom prst="rect">
            <a:avLst/>
          </a:prstGeom>
          <a:noFill/>
        </p:spPr>
        <p:txBody>
          <a:bodyPr wrap="square" rtlCol="0">
            <a:spAutoFit/>
          </a:bodyPr>
          <a:lstStyle/>
          <a:p>
            <a:r>
              <a:rPr lang="en-US" b="1" dirty="0" smtClean="0"/>
              <a:t>A common finding by production logs or tracers in Horizontal Multi-Fractured Wells.</a:t>
            </a:r>
          </a:p>
          <a:p>
            <a:r>
              <a:rPr lang="en-US" b="1" dirty="0" smtClean="0"/>
              <a:t>- 30 to 50% of the fractures are producing 80% of the production.</a:t>
            </a:r>
          </a:p>
          <a:p>
            <a:endParaRPr lang="en-US" b="1" dirty="0"/>
          </a:p>
          <a:p>
            <a:r>
              <a:rPr lang="en-US" b="1" dirty="0" smtClean="0"/>
              <a:t>Are these underperforming fracture stimulations a refrac opportunity or a waste of money?</a:t>
            </a:r>
          </a:p>
        </p:txBody>
      </p:sp>
      <p:sp>
        <p:nvSpPr>
          <p:cNvPr id="3" name="TextBox 2"/>
          <p:cNvSpPr txBox="1"/>
          <p:nvPr/>
        </p:nvSpPr>
        <p:spPr>
          <a:xfrm>
            <a:off x="225056" y="5908559"/>
            <a:ext cx="86868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Check for over-flushed fractures</a:t>
            </a:r>
          </a:p>
          <a:p>
            <a:pPr marL="285750" indent="-285750">
              <a:buFont typeface="Arial" panose="020B0604020202020204" pitchFamily="34" charset="0"/>
              <a:buChar char="•"/>
            </a:pPr>
            <a:r>
              <a:rPr lang="en-US" b="1" dirty="0" smtClean="0"/>
              <a:t>Ask yourself why are you continuing to fracture in unproductive areas &amp; wasting $.</a:t>
            </a:r>
          </a:p>
        </p:txBody>
      </p:sp>
    </p:spTree>
    <p:extLst>
      <p:ext uri="{BB962C8B-B14F-4D97-AF65-F5344CB8AC3E}">
        <p14:creationId xmlns:p14="http://schemas.microsoft.com/office/powerpoint/2010/main" val="104573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Oil &amp; Gas Shows Along The Lateral</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08" y="1094431"/>
            <a:ext cx="6698783" cy="4669137"/>
          </a:xfrm>
          <a:prstGeom prst="rect">
            <a:avLst/>
          </a:prstGeom>
        </p:spPr>
      </p:pic>
    </p:spTree>
    <p:extLst>
      <p:ext uri="{BB962C8B-B14F-4D97-AF65-F5344CB8AC3E}">
        <p14:creationId xmlns:p14="http://schemas.microsoft.com/office/powerpoint/2010/main" val="21038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Oil &amp; Gas Shows Along The Lateral</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08" y="1094431"/>
            <a:ext cx="6698783" cy="46691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80" y="1095666"/>
            <a:ext cx="6695239" cy="4666667"/>
          </a:xfrm>
          <a:prstGeom prst="rect">
            <a:avLst/>
          </a:prstGeom>
        </p:spPr>
      </p:pic>
      <p:sp>
        <p:nvSpPr>
          <p:cNvPr id="5" name="TextBox 4"/>
          <p:cNvSpPr txBox="1"/>
          <p:nvPr/>
        </p:nvSpPr>
        <p:spPr>
          <a:xfrm>
            <a:off x="6909391" y="3428999"/>
            <a:ext cx="1524000" cy="954107"/>
          </a:xfrm>
          <a:prstGeom prst="rect">
            <a:avLst/>
          </a:prstGeom>
          <a:noFill/>
        </p:spPr>
        <p:txBody>
          <a:bodyPr wrap="square" rtlCol="0">
            <a:spAutoFit/>
          </a:bodyPr>
          <a:lstStyle/>
          <a:p>
            <a:r>
              <a:rPr lang="en-US" sz="1400" b="1" dirty="0" smtClean="0">
                <a:latin typeface="+mn-lt"/>
              </a:rPr>
              <a:t>Estimated or Measured Matrix Hydrocarbon Contribution</a:t>
            </a:r>
          </a:p>
        </p:txBody>
      </p:sp>
      <p:cxnSp>
        <p:nvCxnSpPr>
          <p:cNvPr id="7" name="Straight Arrow Connector 6"/>
          <p:cNvCxnSpPr/>
          <p:nvPr/>
        </p:nvCxnSpPr>
        <p:spPr>
          <a:xfrm flipH="1" flipV="1">
            <a:off x="6172200" y="3276600"/>
            <a:ext cx="7620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8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US" dirty="0" smtClean="0"/>
              <a:t>Response of Refracturing</a:t>
            </a:r>
          </a:p>
          <a:p>
            <a:r>
              <a:rPr lang="en-US" dirty="0" smtClean="0"/>
              <a:t>Good and Better Targets</a:t>
            </a:r>
          </a:p>
          <a:p>
            <a:r>
              <a:rPr lang="en-US" dirty="0" smtClean="0"/>
              <a:t>Warning Flags</a:t>
            </a:r>
          </a:p>
          <a:p>
            <a:r>
              <a:rPr lang="en-US" dirty="0" smtClean="0"/>
              <a:t>What Appears to Work at this Point</a:t>
            </a:r>
          </a:p>
          <a:p>
            <a:pPr lvl="1"/>
            <a:r>
              <a:rPr lang="en-US" dirty="0" smtClean="0"/>
              <a:t>Timing</a:t>
            </a:r>
          </a:p>
          <a:p>
            <a:pPr lvl="1"/>
            <a:r>
              <a:rPr lang="en-US" dirty="0" smtClean="0"/>
              <a:t>Proppant</a:t>
            </a:r>
          </a:p>
          <a:p>
            <a:pPr lvl="1"/>
            <a:r>
              <a:rPr lang="en-US" dirty="0" smtClean="0"/>
              <a:t>Diverting</a:t>
            </a:r>
          </a:p>
          <a:p>
            <a:pPr lvl="1"/>
            <a:r>
              <a:rPr lang="en-US" dirty="0" smtClean="0"/>
              <a:t>Missed “pay” in those tight source rocks.</a:t>
            </a:r>
          </a:p>
          <a:p>
            <a:endParaRPr lang="en-US" dirty="0"/>
          </a:p>
        </p:txBody>
      </p:sp>
      <p:sp>
        <p:nvSpPr>
          <p:cNvPr id="5" name="Title 4"/>
          <p:cNvSpPr>
            <a:spLocks noGrp="1"/>
          </p:cNvSpPr>
          <p:nvPr>
            <p:ph type="title"/>
          </p:nvPr>
        </p:nvSpPr>
        <p:spPr/>
        <p:txBody>
          <a:bodyPr/>
          <a:lstStyle/>
          <a:p>
            <a:r>
              <a:rPr lang="en-US" dirty="0" smtClean="0"/>
              <a:t>Parts of the Presentation</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2</a:t>
            </a:fld>
            <a:endParaRPr lang="en-US" dirty="0"/>
          </a:p>
        </p:txBody>
      </p:sp>
    </p:spTree>
    <p:extLst>
      <p:ext uri="{BB962C8B-B14F-4D97-AF65-F5344CB8AC3E}">
        <p14:creationId xmlns:p14="http://schemas.microsoft.com/office/powerpoint/2010/main" val="1669978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Oil &amp; Gas Shows Along The Lateral</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08" y="1094431"/>
            <a:ext cx="6698783" cy="4669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80" y="1095666"/>
            <a:ext cx="6695239" cy="4666667"/>
          </a:xfrm>
          <a:prstGeom prst="rect">
            <a:avLst/>
          </a:prstGeom>
        </p:spPr>
      </p:pic>
    </p:spTree>
    <p:extLst>
      <p:ext uri="{BB962C8B-B14F-4D97-AF65-F5344CB8AC3E}">
        <p14:creationId xmlns:p14="http://schemas.microsoft.com/office/powerpoint/2010/main" val="115830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Oil &amp; Gas Shows Along The Lateral</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08" y="1094431"/>
            <a:ext cx="6698783" cy="4669137"/>
          </a:xfrm>
          <a:prstGeom prst="rect">
            <a:avLst/>
          </a:prstGeom>
        </p:spPr>
      </p:pic>
    </p:spTree>
    <p:extLst>
      <p:ext uri="{BB962C8B-B14F-4D97-AF65-F5344CB8AC3E}">
        <p14:creationId xmlns:p14="http://schemas.microsoft.com/office/powerpoint/2010/main" val="34609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Oil &amp; Gas Shows Along The Lateral</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380" y="1095666"/>
            <a:ext cx="6695239" cy="4666667"/>
          </a:xfrm>
          <a:prstGeom prst="rect">
            <a:avLst/>
          </a:prstGeom>
        </p:spPr>
      </p:pic>
      <p:sp>
        <p:nvSpPr>
          <p:cNvPr id="6" name="TextBox 5"/>
          <p:cNvSpPr txBox="1"/>
          <p:nvPr/>
        </p:nvSpPr>
        <p:spPr>
          <a:xfrm>
            <a:off x="0" y="5775789"/>
            <a:ext cx="7239000" cy="954107"/>
          </a:xfrm>
          <a:prstGeom prst="rect">
            <a:avLst/>
          </a:prstGeom>
          <a:noFill/>
        </p:spPr>
        <p:txBody>
          <a:bodyPr wrap="square" rtlCol="0">
            <a:spAutoFit/>
          </a:bodyPr>
          <a:lstStyle/>
          <a:p>
            <a:r>
              <a:rPr lang="en-US" sz="1400" b="1" dirty="0" smtClean="0"/>
              <a:t>Adapted from: Berkat, et al.: “Identification and Characterization of Producing Fractures in Naturally Fractured Reservoirs Using PIWD,” SPE 120687</a:t>
            </a:r>
          </a:p>
          <a:p>
            <a:endParaRPr lang="en-US" sz="1400" b="1" dirty="0"/>
          </a:p>
          <a:p>
            <a:r>
              <a:rPr lang="en-US" sz="1400" b="1" dirty="0" smtClean="0"/>
              <a:t>PIWD = productivity index while drilling</a:t>
            </a:r>
          </a:p>
        </p:txBody>
      </p:sp>
    </p:spTree>
    <p:extLst>
      <p:ext uri="{BB962C8B-B14F-4D97-AF65-F5344CB8AC3E}">
        <p14:creationId xmlns:p14="http://schemas.microsoft.com/office/powerpoint/2010/main" val="49244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7"/>
          <p:cNvSpPr>
            <a:spLocks noGrp="1"/>
          </p:cNvSpPr>
          <p:nvPr>
            <p:ph type="title"/>
          </p:nvPr>
        </p:nvSpPr>
        <p:spPr>
          <a:xfrm>
            <a:off x="381001" y="152400"/>
            <a:ext cx="8305800" cy="668338"/>
          </a:xfrm>
        </p:spPr>
        <p:txBody>
          <a:bodyPr rtlCol="0">
            <a:normAutofit fontScale="90000"/>
          </a:bodyPr>
          <a:lstStyle/>
          <a:p>
            <a:pPr eaLnBrk="1" fontAlgn="auto" hangingPunct="1">
              <a:spcAft>
                <a:spcPts val="0"/>
              </a:spcAft>
              <a:defRPr/>
            </a:pPr>
            <a:r>
              <a:rPr lang="en-US" dirty="0" smtClean="0"/>
              <a:t>Look at the Components of the Gas Shows</a:t>
            </a:r>
          </a:p>
        </p:txBody>
      </p:sp>
      <p:sp>
        <p:nvSpPr>
          <p:cNvPr id="312323" name="TextBox 8"/>
          <p:cNvSpPr txBox="1">
            <a:spLocks noChangeArrowheads="1"/>
          </p:cNvSpPr>
          <p:nvPr/>
        </p:nvSpPr>
        <p:spPr bwMode="auto">
          <a:xfrm>
            <a:off x="225720" y="4173613"/>
            <a:ext cx="8441587" cy="2585323"/>
          </a:xfrm>
          <a:prstGeom prst="rect">
            <a:avLst/>
          </a:prstGeom>
          <a:noFill/>
          <a:ln w="9525">
            <a:noFill/>
            <a:miter lim="800000"/>
            <a:headEnd/>
            <a:tailEnd/>
          </a:ln>
        </p:spPr>
        <p:txBody>
          <a:bodyPr wrap="square">
            <a:spAutoFit/>
          </a:bodyPr>
          <a:lstStyle/>
          <a:p>
            <a:pPr>
              <a:buFont typeface="Arial" pitchFamily="34" charset="0"/>
              <a:buChar char="•"/>
            </a:pPr>
            <a:r>
              <a:rPr lang="en-US" dirty="0">
                <a:latin typeface="Calibri" pitchFamily="34" charset="0"/>
              </a:rPr>
              <a:t>Gas Show</a:t>
            </a:r>
          </a:p>
          <a:p>
            <a:pPr lvl="1">
              <a:buFont typeface="Arial" pitchFamily="34" charset="0"/>
              <a:buChar char="•"/>
            </a:pPr>
            <a:r>
              <a:rPr lang="en-US" dirty="0">
                <a:latin typeface="Calibri" pitchFamily="34" charset="0"/>
              </a:rPr>
              <a:t>Quantity</a:t>
            </a:r>
          </a:p>
          <a:p>
            <a:pPr lvl="1">
              <a:buFont typeface="Arial" pitchFamily="34" charset="0"/>
              <a:buChar char="•"/>
            </a:pPr>
            <a:r>
              <a:rPr lang="en-US" dirty="0">
                <a:latin typeface="Calibri" pitchFamily="34" charset="0"/>
              </a:rPr>
              <a:t>Ratio of gasses</a:t>
            </a:r>
          </a:p>
          <a:p>
            <a:pPr lvl="1">
              <a:buFont typeface="Arial" pitchFamily="34" charset="0"/>
              <a:buChar char="•"/>
            </a:pPr>
            <a:r>
              <a:rPr lang="en-US" dirty="0">
                <a:latin typeface="Calibri" pitchFamily="34" charset="0"/>
              </a:rPr>
              <a:t>Corresponding GR</a:t>
            </a:r>
          </a:p>
          <a:p>
            <a:pPr>
              <a:buFont typeface="Arial" pitchFamily="34" charset="0"/>
              <a:buChar char="•"/>
            </a:pPr>
            <a:r>
              <a:rPr lang="en-US" dirty="0">
                <a:latin typeface="Calibri" pitchFamily="34" charset="0"/>
              </a:rPr>
              <a:t>Other logs (CNL, Density) to     help assess TOC</a:t>
            </a:r>
          </a:p>
          <a:p>
            <a:pPr>
              <a:buFont typeface="Arial" pitchFamily="34" charset="0"/>
              <a:buChar char="•"/>
            </a:pPr>
            <a:r>
              <a:rPr lang="en-US" dirty="0">
                <a:latin typeface="Calibri" pitchFamily="34" charset="0"/>
              </a:rPr>
              <a:t>Density for Brittleness</a:t>
            </a:r>
          </a:p>
          <a:p>
            <a:pPr>
              <a:buFont typeface="Arial" pitchFamily="34" charset="0"/>
              <a:buChar char="•"/>
            </a:pPr>
            <a:r>
              <a:rPr lang="en-US" dirty="0">
                <a:latin typeface="Calibri" pitchFamily="34" charset="0"/>
              </a:rPr>
              <a:t>Resistivity for water saturation and salinity</a:t>
            </a:r>
          </a:p>
          <a:p>
            <a:pPr>
              <a:buFont typeface="Arial" pitchFamily="34" charset="0"/>
              <a:buChar char="•"/>
            </a:pPr>
            <a:r>
              <a:rPr lang="en-US" dirty="0">
                <a:latin typeface="Calibri" pitchFamily="34" charset="0"/>
              </a:rPr>
              <a:t>ROP (rate of penetration)</a:t>
            </a:r>
          </a:p>
          <a:p>
            <a:pPr>
              <a:buFont typeface="Arial" pitchFamily="34" charset="0"/>
              <a:buChar char="•"/>
            </a:pPr>
            <a:r>
              <a:rPr lang="en-US" dirty="0">
                <a:latin typeface="Calibri" pitchFamily="34" charset="0"/>
              </a:rPr>
              <a:t>Is it a hot shale or a natural fracture</a:t>
            </a:r>
            <a:r>
              <a:rPr lang="en-US" dirty="0" smtClean="0">
                <a:latin typeface="Calibri" pitchFamily="34" charset="0"/>
              </a:rPr>
              <a:t>?</a:t>
            </a:r>
            <a:endParaRPr lang="en-US" dirty="0">
              <a:latin typeface="Calibri" pitchFamily="34" charset="0"/>
            </a:endParaRPr>
          </a:p>
        </p:txBody>
      </p:sp>
      <p:sp>
        <p:nvSpPr>
          <p:cNvPr id="312324" name="TextBox 9"/>
          <p:cNvSpPr txBox="1">
            <a:spLocks noChangeArrowheads="1"/>
          </p:cNvSpPr>
          <p:nvPr/>
        </p:nvSpPr>
        <p:spPr bwMode="auto">
          <a:xfrm>
            <a:off x="5477540" y="4343400"/>
            <a:ext cx="3200400" cy="1016000"/>
          </a:xfrm>
          <a:prstGeom prst="rect">
            <a:avLst/>
          </a:prstGeom>
          <a:noFill/>
          <a:ln w="9525">
            <a:noFill/>
            <a:miter lim="800000"/>
            <a:headEnd/>
            <a:tailEnd/>
          </a:ln>
        </p:spPr>
        <p:txBody>
          <a:bodyPr>
            <a:spAutoFit/>
          </a:bodyPr>
          <a:lstStyle/>
          <a:p>
            <a:r>
              <a:rPr lang="en-US" sz="2000" b="1" dirty="0">
                <a:latin typeface="Calibri" pitchFamily="34" charset="0"/>
              </a:rPr>
              <a:t>The objective is to align the perf clusters with natural fractures.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20" y="1295400"/>
            <a:ext cx="5095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521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Refracturing depends on:</a:t>
            </a:r>
          </a:p>
          <a:p>
            <a:pPr lvl="1"/>
            <a:r>
              <a:rPr lang="en-US" dirty="0" smtClean="0"/>
              <a:t>Target</a:t>
            </a:r>
          </a:p>
          <a:p>
            <a:pPr lvl="1"/>
            <a:r>
              <a:rPr lang="en-US" dirty="0" smtClean="0"/>
              <a:t>Timing</a:t>
            </a:r>
          </a:p>
          <a:p>
            <a:pPr lvl="1"/>
            <a:r>
              <a:rPr lang="en-US" dirty="0" smtClean="0"/>
              <a:t>Method</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24</a:t>
            </a:fld>
            <a:endParaRPr lang="en-US" dirty="0"/>
          </a:p>
        </p:txBody>
      </p:sp>
    </p:spTree>
    <p:extLst>
      <p:ext uri="{BB962C8B-B14F-4D97-AF65-F5344CB8AC3E}">
        <p14:creationId xmlns:p14="http://schemas.microsoft.com/office/powerpoint/2010/main" val="2829705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Observations</a:t>
            </a:r>
            <a:endParaRPr lang="en-US" dirty="0"/>
          </a:p>
        </p:txBody>
      </p:sp>
      <p:sp>
        <p:nvSpPr>
          <p:cNvPr id="3" name="Content Placeholder 2"/>
          <p:cNvSpPr>
            <a:spLocks noGrp="1"/>
          </p:cNvSpPr>
          <p:nvPr>
            <p:ph idx="4294967295"/>
          </p:nvPr>
        </p:nvSpPr>
        <p:spPr>
          <a:xfrm>
            <a:off x="457200" y="1600201"/>
            <a:ext cx="8229600" cy="4419600"/>
          </a:xfrm>
          <a:prstGeom prst="rect">
            <a:avLst/>
          </a:prstGeom>
        </p:spPr>
        <p:txBody>
          <a:bodyPr>
            <a:normAutofit/>
          </a:bodyPr>
          <a:lstStyle/>
          <a:p>
            <a:r>
              <a:rPr lang="en-US" sz="2000" dirty="0" smtClean="0"/>
              <a:t>Refracs often have a lower fracture gradients than found in the initial fracs.  The uniaxial strain equation implies that high production that produces low pore pressure should also reduce the fracture gradient.</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4276724" cy="3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07066"/>
            <a:ext cx="4419600" cy="157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8382000" y="5029200"/>
            <a:ext cx="685800" cy="914400"/>
          </a:xfrm>
          <a:prstGeom prst="downArrow">
            <a:avLst/>
          </a:prstGeom>
          <a:ln>
            <a:solidFill>
              <a:srgbClr val="FF0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1723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5867396" cy="4953000"/>
          </a:xfrm>
        </p:spPr>
        <p:txBody>
          <a:bodyPr>
            <a:normAutofit/>
          </a:bodyPr>
          <a:lstStyle/>
          <a:p>
            <a:r>
              <a:rPr lang="en-US" sz="2000" b="1" dirty="0" smtClean="0">
                <a:solidFill>
                  <a:schemeClr val="tx1"/>
                </a:solidFill>
              </a:rPr>
              <a:t>Produced water following hydraulic fracture stimulation frequently contains unique messages (data) from the stimulated formations. </a:t>
            </a:r>
          </a:p>
          <a:p>
            <a:pPr lvl="1"/>
            <a:r>
              <a:rPr lang="en-US" sz="2000" b="1" dirty="0" smtClean="0">
                <a:solidFill>
                  <a:schemeClr val="tx1"/>
                </a:solidFill>
                <a:latin typeface="+mn-lt"/>
              </a:rPr>
              <a:t>Changes in chemistry of water reflect the architecture of the producing stimulated network.</a:t>
            </a:r>
          </a:p>
          <a:p>
            <a:pPr lvl="1"/>
            <a:r>
              <a:rPr lang="en-US" sz="2000" b="1" dirty="0" smtClean="0">
                <a:solidFill>
                  <a:schemeClr val="tx1"/>
                </a:solidFill>
                <a:latin typeface="+mn-lt"/>
              </a:rPr>
              <a:t>Processes of water mixing; solid dissolution ion diffusion from matrix water to fracture water and the effect of area-to-volume ratio in leaching of ions from walls of the fracture to the injected water describe where the frac water went. </a:t>
            </a:r>
            <a:endParaRPr lang="en-US" sz="2000" b="1" dirty="0">
              <a:solidFill>
                <a:schemeClr val="tx1"/>
              </a:solidFill>
              <a:latin typeface="+mn-lt"/>
            </a:endParaRPr>
          </a:p>
        </p:txBody>
      </p:sp>
      <p:sp>
        <p:nvSpPr>
          <p:cNvPr id="3" name="Title 2"/>
          <p:cNvSpPr>
            <a:spLocks noGrp="1"/>
          </p:cNvSpPr>
          <p:nvPr>
            <p:ph type="title"/>
          </p:nvPr>
        </p:nvSpPr>
        <p:spPr/>
        <p:txBody>
          <a:bodyPr/>
          <a:lstStyle/>
          <a:p>
            <a:r>
              <a:rPr lang="en-US" dirty="0" smtClean="0"/>
              <a:t>Message in a Bottle </a:t>
            </a:r>
            <a:r>
              <a:rPr lang="en-US" sz="1800" dirty="0" smtClean="0"/>
              <a:t>(SPE 168892)</a:t>
            </a:r>
            <a:endParaRPr lang="en-US" sz="1800" dirty="0"/>
          </a:p>
        </p:txBody>
      </p:sp>
      <p:sp>
        <p:nvSpPr>
          <p:cNvPr id="4" name="Slide Number Placeholder 3"/>
          <p:cNvSpPr>
            <a:spLocks noGrp="1"/>
          </p:cNvSpPr>
          <p:nvPr>
            <p:ph type="sldNum" sz="quarter" idx="4294967295"/>
          </p:nvPr>
        </p:nvSpPr>
        <p:spPr>
          <a:xfrm>
            <a:off x="76200" y="6324600"/>
            <a:ext cx="762000" cy="365125"/>
          </a:xfrm>
          <a:prstGeom prst="rect">
            <a:avLst/>
          </a:prstGeom>
        </p:spPr>
        <p:txBody>
          <a:bodyPr/>
          <a:lstStyle/>
          <a:p>
            <a:fld id="{005A362E-B228-4E9A-85DD-E04F6D5B13B2}" type="slidenum">
              <a:rPr lang="en-US" smtClean="0">
                <a:solidFill>
                  <a:prstClr val="black">
                    <a:tint val="75000"/>
                  </a:prstClr>
                </a:solidFill>
              </a:rPr>
              <a:pPr/>
              <a:t>26</a:t>
            </a:fld>
            <a:endParaRPr lang="en-US" dirty="0">
              <a:solidFill>
                <a:prstClr val="black">
                  <a:tint val="75000"/>
                </a:prstClr>
              </a:solidFill>
            </a:endParaRPr>
          </a:p>
        </p:txBody>
      </p:sp>
      <p:sp>
        <p:nvSpPr>
          <p:cNvPr id="5" name="TextBox 4"/>
          <p:cNvSpPr txBox="1"/>
          <p:nvPr/>
        </p:nvSpPr>
        <p:spPr>
          <a:xfrm>
            <a:off x="838200" y="6172200"/>
            <a:ext cx="6705600" cy="523220"/>
          </a:xfrm>
          <a:prstGeom prst="rect">
            <a:avLst/>
          </a:prstGeom>
          <a:noFill/>
        </p:spPr>
        <p:txBody>
          <a:bodyPr wrap="square" rtlCol="0">
            <a:spAutoFit/>
          </a:bodyPr>
          <a:lstStyle/>
          <a:p>
            <a:r>
              <a:rPr lang="en-US" sz="1400" dirty="0" smtClean="0">
                <a:solidFill>
                  <a:srgbClr val="462E00"/>
                </a:solidFill>
                <a:latin typeface="+mn-lt"/>
              </a:rPr>
              <a:t>Bearinger, D.: “Message in a </a:t>
            </a:r>
            <a:r>
              <a:rPr lang="en-US" sz="1400" dirty="0" smtClean="0">
                <a:solidFill>
                  <a:srgbClr val="462E00"/>
                </a:solidFill>
              </a:rPr>
              <a:t>Bottle,” </a:t>
            </a:r>
            <a:r>
              <a:rPr lang="en-US" sz="1400" dirty="0">
                <a:solidFill>
                  <a:srgbClr val="462E00"/>
                </a:solidFill>
              </a:rPr>
              <a:t>(Nexen</a:t>
            </a:r>
            <a:r>
              <a:rPr lang="en-US" sz="1400" dirty="0" smtClean="0">
                <a:solidFill>
                  <a:srgbClr val="462E00"/>
                </a:solidFill>
              </a:rPr>
              <a:t>) SPE Workshop Hydraulic Fracturing Flowback, 6-7 November 2013, San Antonio, TX. &amp; SPE 168892</a:t>
            </a:r>
            <a:endParaRPr lang="en-US" sz="1400" dirty="0" smtClean="0">
              <a:solidFill>
                <a:srgbClr val="462E00"/>
              </a:solidFill>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447800"/>
            <a:ext cx="3124200" cy="275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24600" y="4267200"/>
            <a:ext cx="2667000" cy="1323439"/>
          </a:xfrm>
          <a:prstGeom prst="rect">
            <a:avLst/>
          </a:prstGeom>
          <a:noFill/>
        </p:spPr>
        <p:txBody>
          <a:bodyPr wrap="square" rtlCol="0">
            <a:spAutoFit/>
          </a:bodyPr>
          <a:lstStyle/>
          <a:p>
            <a:r>
              <a:rPr lang="en-US" sz="2000" b="1" dirty="0" smtClean="0">
                <a:latin typeface="+mn-lt"/>
              </a:rPr>
              <a:t>Is rapid flow easier from a planar fracture than a complex fracture?</a:t>
            </a:r>
          </a:p>
        </p:txBody>
      </p:sp>
    </p:spTree>
    <p:extLst>
      <p:ext uri="{BB962C8B-B14F-4D97-AF65-F5344CB8AC3E}">
        <p14:creationId xmlns:p14="http://schemas.microsoft.com/office/powerpoint/2010/main" val="2633067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 y="6324600"/>
            <a:ext cx="533400" cy="365125"/>
          </a:xfrm>
          <a:prstGeom prst="rect">
            <a:avLst/>
          </a:prstGeom>
        </p:spPr>
        <p:txBody>
          <a:bodyPr/>
          <a:lstStyle/>
          <a:p>
            <a:fld id="{005A362E-B228-4E9A-85DD-E04F6D5B13B2}" type="slidenum">
              <a:rPr lang="en-US" smtClean="0">
                <a:solidFill>
                  <a:prstClr val="black">
                    <a:tint val="75000"/>
                  </a:prstClr>
                </a:solidFill>
              </a:rPr>
              <a:pPr/>
              <a:t>27</a:t>
            </a:fld>
            <a:endParaRPr lang="en-US" dirty="0">
              <a:solidFill>
                <a:prstClr val="black">
                  <a:tint val="75000"/>
                </a:prstClr>
              </a:solidFill>
            </a:endParaRPr>
          </a:p>
        </p:txBody>
      </p:sp>
      <p:pic>
        <p:nvPicPr>
          <p:cNvPr id="5" name="Content Placeholder 4"/>
          <p:cNvPicPr>
            <a:picLocks noGrp="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28601"/>
            <a:ext cx="4842828" cy="2895599"/>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8575" y="609600"/>
            <a:ext cx="4162425" cy="251460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3276600"/>
            <a:ext cx="4772025" cy="3388360"/>
          </a:xfrm>
          <a:prstGeom prst="rect">
            <a:avLst/>
          </a:prstGeom>
          <a:noFill/>
          <a:ln>
            <a:noFill/>
          </a:ln>
        </p:spPr>
      </p:pic>
      <p:sp>
        <p:nvSpPr>
          <p:cNvPr id="8" name="TextBox 7"/>
          <p:cNvSpPr txBox="1"/>
          <p:nvPr/>
        </p:nvSpPr>
        <p:spPr>
          <a:xfrm>
            <a:off x="4800600" y="3124200"/>
            <a:ext cx="4191000" cy="2554545"/>
          </a:xfrm>
          <a:prstGeom prst="rect">
            <a:avLst/>
          </a:prstGeom>
          <a:noFill/>
        </p:spPr>
        <p:txBody>
          <a:bodyPr wrap="square" rtlCol="0">
            <a:spAutoFit/>
          </a:bodyPr>
          <a:lstStyle/>
          <a:p>
            <a:r>
              <a:rPr lang="en-US" sz="2000" b="1" dirty="0" smtClean="0"/>
              <a:t>What is this telling us?  If we get the highest gas recovery with lowest water recovery, should we be trying to get less </a:t>
            </a:r>
            <a:r>
              <a:rPr lang="en-US" sz="2000" b="1" u="sng" dirty="0" smtClean="0"/>
              <a:t>early</a:t>
            </a:r>
            <a:r>
              <a:rPr lang="en-US" sz="2000" b="1" dirty="0" smtClean="0"/>
              <a:t> water recovery?</a:t>
            </a:r>
          </a:p>
          <a:p>
            <a:endParaRPr lang="en-US" sz="2000" b="1" dirty="0" smtClean="0"/>
          </a:p>
          <a:p>
            <a:r>
              <a:rPr lang="en-US" sz="2000" b="1" dirty="0" smtClean="0"/>
              <a:t>It may help with fracture type estimation &amp; </a:t>
            </a:r>
            <a:r>
              <a:rPr lang="en-US" sz="2000" b="1" u="sng" dirty="0" smtClean="0"/>
              <a:t>early</a:t>
            </a:r>
            <a:r>
              <a:rPr lang="en-US" sz="2000" b="1" dirty="0" smtClean="0"/>
              <a:t> is a key.</a:t>
            </a:r>
          </a:p>
          <a:p>
            <a:endParaRPr lang="en-US" sz="2000" b="1" dirty="0"/>
          </a:p>
        </p:txBody>
      </p:sp>
      <p:sp>
        <p:nvSpPr>
          <p:cNvPr id="9" name="TextBox 8"/>
          <p:cNvSpPr txBox="1"/>
          <p:nvPr/>
        </p:nvSpPr>
        <p:spPr>
          <a:xfrm>
            <a:off x="4495800" y="5710853"/>
            <a:ext cx="4572000" cy="1169551"/>
          </a:xfrm>
          <a:prstGeom prst="rect">
            <a:avLst/>
          </a:prstGeom>
          <a:solidFill>
            <a:schemeClr val="bg1"/>
          </a:solidFill>
        </p:spPr>
        <p:txBody>
          <a:bodyPr wrap="square" rtlCol="0">
            <a:spAutoFit/>
          </a:bodyPr>
          <a:lstStyle/>
          <a:p>
            <a:r>
              <a:rPr lang="en-US" sz="1400" dirty="0" smtClean="0">
                <a:solidFill>
                  <a:srgbClr val="462E00"/>
                </a:solidFill>
                <a:latin typeface="+mn-lt"/>
              </a:rPr>
              <a:t>Ezulike, O.: “</a:t>
            </a:r>
            <a:r>
              <a:rPr lang="en-US" sz="1400" dirty="0"/>
              <a:t>Flowback Analysis for Determining Load Recovery and Its Effects on Early-Time Hydrocarbon Production Rate</a:t>
            </a:r>
            <a:r>
              <a:rPr lang="en-US" sz="1400" dirty="0" smtClean="0">
                <a:solidFill>
                  <a:srgbClr val="462E00"/>
                </a:solidFill>
              </a:rPr>
              <a:t>,” (U Alberta) SPE Workshop Hydraulic Fracturing Flowback, 6-7 November 2013, San Antonio, TX. &amp; SPE 168892</a:t>
            </a:r>
            <a:endParaRPr lang="en-US" sz="1400" dirty="0" smtClean="0">
              <a:solidFill>
                <a:srgbClr val="462E00"/>
              </a:solidFill>
              <a:latin typeface="+mn-lt"/>
            </a:endParaRPr>
          </a:p>
        </p:txBody>
      </p:sp>
    </p:spTree>
    <p:extLst>
      <p:ext uri="{BB962C8B-B14F-4D97-AF65-F5344CB8AC3E}">
        <p14:creationId xmlns:p14="http://schemas.microsoft.com/office/powerpoint/2010/main" val="1488635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5" y="1143000"/>
            <a:ext cx="5638795" cy="5334000"/>
          </a:xfrm>
        </p:spPr>
        <p:txBody>
          <a:bodyPr>
            <a:normAutofit lnSpcReduction="10000"/>
          </a:bodyPr>
          <a:lstStyle/>
          <a:p>
            <a:r>
              <a:rPr lang="en-US" sz="2400" b="1" dirty="0" smtClean="0">
                <a:solidFill>
                  <a:schemeClr val="tx1"/>
                </a:solidFill>
              </a:rPr>
              <a:t>Time </a:t>
            </a:r>
            <a:r>
              <a:rPr lang="en-US" sz="2400" b="1" dirty="0">
                <a:solidFill>
                  <a:schemeClr val="tx1"/>
                </a:solidFill>
              </a:rPr>
              <a:t>of sampling </a:t>
            </a:r>
            <a:r>
              <a:rPr lang="en-US" sz="2400" b="1" dirty="0" smtClean="0">
                <a:solidFill>
                  <a:schemeClr val="tx1"/>
                </a:solidFill>
              </a:rPr>
              <a:t>is the control </a:t>
            </a:r>
          </a:p>
          <a:p>
            <a:r>
              <a:rPr lang="en-US" sz="2400" b="1" dirty="0" smtClean="0">
                <a:solidFill>
                  <a:schemeClr val="tx1"/>
                </a:solidFill>
              </a:rPr>
              <a:t>Induced </a:t>
            </a:r>
            <a:r>
              <a:rPr lang="en-US" sz="2400" b="1" dirty="0">
                <a:solidFill>
                  <a:schemeClr val="tx1"/>
                </a:solidFill>
              </a:rPr>
              <a:t>fracture water recovered first, then salinity increases as water recovered from complex (natural fractures).</a:t>
            </a:r>
          </a:p>
          <a:p>
            <a:endParaRPr lang="en-US" sz="2400" b="1" dirty="0" smtClean="0">
              <a:solidFill>
                <a:schemeClr val="tx1"/>
              </a:solidFill>
            </a:endParaRPr>
          </a:p>
          <a:p>
            <a:r>
              <a:rPr lang="en-US" sz="2400" b="1" dirty="0" smtClean="0">
                <a:solidFill>
                  <a:schemeClr val="tx1"/>
                </a:solidFill>
              </a:rPr>
              <a:t>Water </a:t>
            </a:r>
            <a:r>
              <a:rPr lang="en-US" sz="2400" b="1" dirty="0">
                <a:solidFill>
                  <a:schemeClr val="tx1"/>
                </a:solidFill>
              </a:rPr>
              <a:t>reaches a plateau – characteristic of stable water flow from early </a:t>
            </a:r>
            <a:r>
              <a:rPr lang="en-US" sz="2400" b="1" dirty="0" smtClean="0">
                <a:solidFill>
                  <a:schemeClr val="tx1"/>
                </a:solidFill>
              </a:rPr>
              <a:t>production.</a:t>
            </a:r>
          </a:p>
          <a:p>
            <a:endParaRPr lang="en-US" sz="2400" b="1" dirty="0" smtClean="0">
              <a:solidFill>
                <a:schemeClr val="tx1"/>
              </a:solidFill>
            </a:endParaRPr>
          </a:p>
          <a:p>
            <a:r>
              <a:rPr lang="en-US" sz="2400" b="1" dirty="0" smtClean="0">
                <a:solidFill>
                  <a:schemeClr val="tx1"/>
                </a:solidFill>
              </a:rPr>
              <a:t>Salinity declines after frac flowback is exhausted, connate water decreases and condensed water increases with gas production increase. </a:t>
            </a:r>
            <a:endParaRPr lang="en-US" sz="2400" b="1" dirty="0">
              <a:solidFill>
                <a:schemeClr val="tx1"/>
              </a:solidFill>
            </a:endParaRPr>
          </a:p>
          <a:p>
            <a:endParaRPr lang="en-US" sz="2400" dirty="0"/>
          </a:p>
        </p:txBody>
      </p:sp>
      <p:sp>
        <p:nvSpPr>
          <p:cNvPr id="3" name="Title 2"/>
          <p:cNvSpPr>
            <a:spLocks noGrp="1"/>
          </p:cNvSpPr>
          <p:nvPr>
            <p:ph type="title"/>
          </p:nvPr>
        </p:nvSpPr>
        <p:spPr/>
        <p:txBody>
          <a:bodyPr/>
          <a:lstStyle/>
          <a:p>
            <a:r>
              <a:rPr lang="en-US" dirty="0" smtClean="0"/>
              <a:t>Variance in Produced water TDS</a:t>
            </a:r>
            <a:endParaRPr lang="en-US" dirty="0"/>
          </a:p>
        </p:txBody>
      </p:sp>
      <p:sp>
        <p:nvSpPr>
          <p:cNvPr id="4" name="Slide Number Placeholder 3"/>
          <p:cNvSpPr>
            <a:spLocks noGrp="1"/>
          </p:cNvSpPr>
          <p:nvPr>
            <p:ph type="sldNum" sz="quarter" idx="4294967295"/>
          </p:nvPr>
        </p:nvSpPr>
        <p:spPr>
          <a:xfrm>
            <a:off x="76200" y="6324600"/>
            <a:ext cx="533400" cy="365125"/>
          </a:xfrm>
          <a:prstGeom prst="rect">
            <a:avLst/>
          </a:prstGeom>
        </p:spPr>
        <p:txBody>
          <a:bodyPr/>
          <a:lstStyle/>
          <a:p>
            <a:fld id="{005A362E-B228-4E9A-85DD-E04F6D5B13B2}" type="slidenum">
              <a:rPr lang="en-US" smtClean="0">
                <a:solidFill>
                  <a:prstClr val="black">
                    <a:tint val="75000"/>
                  </a:prstClr>
                </a:solidFill>
              </a:rPr>
              <a:pPr/>
              <a:t>28</a:t>
            </a:fld>
            <a:endParaRPr lang="en-US" dirty="0">
              <a:solidFill>
                <a:prstClr val="black">
                  <a:tint val="75000"/>
                </a:prst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143000"/>
            <a:ext cx="3014980" cy="2819400"/>
          </a:xfrm>
          <a:prstGeom prst="rect">
            <a:avLst/>
          </a:prstGeom>
          <a:noFill/>
          <a:ln>
            <a:noFill/>
          </a:ln>
        </p:spPr>
      </p:pic>
      <p:sp>
        <p:nvSpPr>
          <p:cNvPr id="7" name="TextBox 6"/>
          <p:cNvSpPr txBox="1"/>
          <p:nvPr/>
        </p:nvSpPr>
        <p:spPr>
          <a:xfrm>
            <a:off x="6400800" y="3962400"/>
            <a:ext cx="2743200" cy="954107"/>
          </a:xfrm>
          <a:prstGeom prst="rect">
            <a:avLst/>
          </a:prstGeom>
          <a:noFill/>
        </p:spPr>
        <p:txBody>
          <a:bodyPr wrap="square" rtlCol="0">
            <a:spAutoFit/>
          </a:bodyPr>
          <a:lstStyle/>
          <a:p>
            <a:r>
              <a:rPr lang="en-US" sz="1400" dirty="0" smtClean="0">
                <a:solidFill>
                  <a:srgbClr val="462E00"/>
                </a:solidFill>
                <a:latin typeface="+mn-lt"/>
              </a:rPr>
              <a:t>Bearinger, Doug: “Message in a </a:t>
            </a:r>
            <a:r>
              <a:rPr lang="en-US" sz="1400" dirty="0" smtClean="0">
                <a:solidFill>
                  <a:srgbClr val="462E00"/>
                </a:solidFill>
              </a:rPr>
              <a:t>Bottle,” </a:t>
            </a:r>
            <a:r>
              <a:rPr lang="en-US" sz="1400" dirty="0">
                <a:solidFill>
                  <a:srgbClr val="462E00"/>
                </a:solidFill>
              </a:rPr>
              <a:t>(Nexen</a:t>
            </a:r>
            <a:r>
              <a:rPr lang="en-US" sz="1400" dirty="0" smtClean="0">
                <a:solidFill>
                  <a:srgbClr val="462E00"/>
                </a:solidFill>
              </a:rPr>
              <a:t>) SPE Workshop Hydraulic Fracturing Flowback, 6-7 November 2013, San Antonio, TX. </a:t>
            </a:r>
            <a:endParaRPr lang="en-US" sz="1400" dirty="0" smtClean="0">
              <a:solidFill>
                <a:srgbClr val="462E00"/>
              </a:solidFill>
              <a:latin typeface="+mn-lt"/>
            </a:endParaRPr>
          </a:p>
        </p:txBody>
      </p:sp>
    </p:spTree>
    <p:extLst>
      <p:ext uri="{BB962C8B-B14F-4D97-AF65-F5344CB8AC3E}">
        <p14:creationId xmlns:p14="http://schemas.microsoft.com/office/powerpoint/2010/main" val="239284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639761"/>
          </a:xfrm>
        </p:spPr>
        <p:txBody>
          <a:bodyPr>
            <a:normAutofit fontScale="90000"/>
          </a:bodyPr>
          <a:lstStyle/>
          <a:p>
            <a:r>
              <a:rPr lang="en-US" sz="4000" dirty="0" smtClean="0"/>
              <a:t>Flowback </a:t>
            </a:r>
            <a:r>
              <a:rPr lang="en-US" sz="4000" dirty="0" smtClean="0"/>
              <a:t>vol. </a:t>
            </a:r>
            <a:r>
              <a:rPr lang="en-US" sz="4000" dirty="0" smtClean="0"/>
              <a:t>vs. Gas Production</a:t>
            </a:r>
            <a:endParaRPr lang="en-US" sz="4000" dirty="0"/>
          </a:p>
        </p:txBody>
      </p:sp>
      <p:sp>
        <p:nvSpPr>
          <p:cNvPr id="4" name="Slide Number Placeholder 3"/>
          <p:cNvSpPr>
            <a:spLocks noGrp="1"/>
          </p:cNvSpPr>
          <p:nvPr>
            <p:ph type="sldNum" sz="quarter" idx="4294967295"/>
          </p:nvPr>
        </p:nvSpPr>
        <p:spPr>
          <a:xfrm>
            <a:off x="76200" y="6324600"/>
            <a:ext cx="533400" cy="365125"/>
          </a:xfrm>
          <a:prstGeom prst="rect">
            <a:avLst/>
          </a:prstGeom>
        </p:spPr>
        <p:txBody>
          <a:bodyPr/>
          <a:lstStyle/>
          <a:p>
            <a:fld id="{005A362E-B228-4E9A-85DD-E04F6D5B13B2}" type="slidenum">
              <a:rPr lang="en-US" smtClean="0">
                <a:solidFill>
                  <a:prstClr val="black">
                    <a:tint val="75000"/>
                  </a:prstClr>
                </a:solidFill>
              </a:rPr>
              <a:pPr/>
              <a:t>29</a:t>
            </a:fld>
            <a:endParaRPr lang="en-US" dirty="0">
              <a:solidFill>
                <a:prstClr val="black">
                  <a:tint val="75000"/>
                </a:prstClr>
              </a:solidFill>
            </a:endParaRPr>
          </a:p>
        </p:txBody>
      </p:sp>
      <p:pic>
        <p:nvPicPr>
          <p:cNvPr id="5" name="Content Placeholder 4"/>
          <p:cNvPicPr>
            <a:picLocks noGrp="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39200" cy="5127625"/>
          </a:xfrm>
          <a:prstGeom prst="rect">
            <a:avLst/>
          </a:prstGeom>
          <a:noFill/>
          <a:ln>
            <a:noFill/>
          </a:ln>
        </p:spPr>
      </p:pic>
      <p:sp>
        <p:nvSpPr>
          <p:cNvPr id="6" name="TextBox 5"/>
          <p:cNvSpPr txBox="1"/>
          <p:nvPr/>
        </p:nvSpPr>
        <p:spPr>
          <a:xfrm>
            <a:off x="152400" y="6172200"/>
            <a:ext cx="8686800" cy="523220"/>
          </a:xfrm>
          <a:prstGeom prst="rect">
            <a:avLst/>
          </a:prstGeom>
          <a:solidFill>
            <a:schemeClr val="bg1"/>
          </a:solidFill>
        </p:spPr>
        <p:txBody>
          <a:bodyPr wrap="square" rtlCol="0">
            <a:spAutoFit/>
          </a:bodyPr>
          <a:lstStyle/>
          <a:p>
            <a:r>
              <a:rPr lang="en-US" sz="1400" dirty="0" smtClean="0">
                <a:solidFill>
                  <a:srgbClr val="462E00"/>
                </a:solidFill>
                <a:latin typeface="+mn-lt"/>
              </a:rPr>
              <a:t>Ezulike, O.: “</a:t>
            </a:r>
            <a:r>
              <a:rPr lang="en-US" sz="1400" dirty="0"/>
              <a:t>Flowback Analysis for Determining Load Recovery and Its Effects on Early-Time Hydrocarbon Production Rate</a:t>
            </a:r>
            <a:r>
              <a:rPr lang="en-US" sz="1400" dirty="0" smtClean="0">
                <a:solidFill>
                  <a:srgbClr val="462E00"/>
                </a:solidFill>
              </a:rPr>
              <a:t>,” (U Alberta) SPE Workshop Hydraulic Fracturing Flowback, 6-7 November 2013, San Antonio, TX. &amp; SPE 168892</a:t>
            </a:r>
            <a:endParaRPr lang="en-US" sz="1400" dirty="0" smtClean="0">
              <a:solidFill>
                <a:srgbClr val="462E00"/>
              </a:solidFill>
              <a:latin typeface="+mn-lt"/>
            </a:endParaRPr>
          </a:p>
        </p:txBody>
      </p:sp>
      <p:cxnSp>
        <p:nvCxnSpPr>
          <p:cNvPr id="8" name="Straight Arrow Connector 7"/>
          <p:cNvCxnSpPr/>
          <p:nvPr/>
        </p:nvCxnSpPr>
        <p:spPr>
          <a:xfrm>
            <a:off x="2743200" y="4876800"/>
            <a:ext cx="3276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412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3139535"/>
            <a:ext cx="4267200" cy="279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Title 4"/>
          <p:cNvSpPr>
            <a:spLocks noGrp="1"/>
          </p:cNvSpPr>
          <p:nvPr>
            <p:ph type="title"/>
          </p:nvPr>
        </p:nvSpPr>
        <p:spPr bwMode="auto">
          <a:xfrm>
            <a:off x="152400" y="360359"/>
            <a:ext cx="8686800" cy="515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2800" b="1" dirty="0">
                <a:solidFill>
                  <a:srgbClr val="000000"/>
                </a:solidFill>
                <a:latin typeface="Calibri (headings)"/>
                <a:cs typeface="Calibri" panose="020F0502020204030204" pitchFamily="34" charset="0"/>
              </a:rPr>
              <a:t>Eagle Ford </a:t>
            </a:r>
            <a:r>
              <a:rPr lang="en-US" sz="2800" b="1" dirty="0" smtClean="0">
                <a:solidFill>
                  <a:srgbClr val="000000"/>
                </a:solidFill>
                <a:latin typeface="Calibri (headings)"/>
                <a:cs typeface="Calibri" panose="020F0502020204030204" pitchFamily="34" charset="0"/>
              </a:rPr>
              <a:t>Re-Fracturing – Example from BP</a:t>
            </a:r>
            <a:endParaRPr lang="en-US" dirty="0" smtClean="0">
              <a:solidFill>
                <a:schemeClr val="tx1"/>
              </a:solidFill>
              <a:latin typeface="Calibri" panose="020F0502020204030204" pitchFamily="34" charset="0"/>
              <a:cs typeface="Calibri" panose="020F0502020204030204" pitchFamily="34" charset="0"/>
            </a:endParaRPr>
          </a:p>
        </p:txBody>
      </p:sp>
      <p:sp>
        <p:nvSpPr>
          <p:cNvPr id="31750" name="Content Placeholder 2"/>
          <p:cNvSpPr txBox="1">
            <a:spLocks/>
          </p:cNvSpPr>
          <p:nvPr/>
        </p:nvSpPr>
        <p:spPr bwMode="auto">
          <a:xfrm>
            <a:off x="990600" y="876302"/>
            <a:ext cx="7848600" cy="209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marL="274638" indent="-274638"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spcBef>
                <a:spcPct val="50000"/>
              </a:spcBef>
              <a:buFont typeface="Univers 45 Light" pitchFamily="2" charset="0"/>
              <a:buChar char="•"/>
            </a:pPr>
            <a:r>
              <a:rPr lang="en-US" sz="2400" dirty="0" smtClean="0">
                <a:solidFill>
                  <a:srgbClr val="000000"/>
                </a:solidFill>
                <a:latin typeface="Calibri" panose="020F0502020204030204" pitchFamily="34" charset="0"/>
                <a:cs typeface="Calibri" panose="020F0502020204030204" pitchFamily="34" charset="0"/>
              </a:rPr>
              <a:t>Dry gas well, underperforming well compared to offsets / neighbors</a:t>
            </a:r>
          </a:p>
          <a:p>
            <a:pPr>
              <a:spcBef>
                <a:spcPct val="50000"/>
              </a:spcBef>
              <a:buFont typeface="Univers 45 Light" pitchFamily="2" charset="0"/>
              <a:buChar char="•"/>
            </a:pPr>
            <a:r>
              <a:rPr lang="en-US" sz="2400" dirty="0" smtClean="0">
                <a:solidFill>
                  <a:srgbClr val="000000"/>
                </a:solidFill>
                <a:latin typeface="Calibri" panose="020F0502020204030204" pitchFamily="34" charset="0"/>
                <a:cs typeface="Calibri" panose="020F0502020204030204" pitchFamily="34" charset="0"/>
              </a:rPr>
              <a:t>Original stim used </a:t>
            </a:r>
            <a:r>
              <a:rPr lang="en-US" sz="2400" u="sng" dirty="0" smtClean="0">
                <a:solidFill>
                  <a:srgbClr val="000000"/>
                </a:solidFill>
                <a:latin typeface="Calibri" panose="020F0502020204030204" pitchFamily="34" charset="0"/>
                <a:cs typeface="Calibri" panose="020F0502020204030204" pitchFamily="34" charset="0"/>
              </a:rPr>
              <a:t>low vol X-linked fracs </a:t>
            </a:r>
            <a:r>
              <a:rPr lang="en-US" sz="2400" dirty="0" smtClean="0">
                <a:solidFill>
                  <a:srgbClr val="000000"/>
                </a:solidFill>
                <a:latin typeface="Calibri" panose="020F0502020204030204" pitchFamily="34" charset="0"/>
                <a:cs typeface="Calibri" panose="020F0502020204030204" pitchFamily="34" charset="0"/>
              </a:rPr>
              <a:t>(4,600 bbl/stg).                                           Refrac’ed with </a:t>
            </a:r>
            <a:r>
              <a:rPr lang="en-US" sz="2400" u="sng" dirty="0" smtClean="0">
                <a:solidFill>
                  <a:srgbClr val="000000"/>
                </a:solidFill>
                <a:latin typeface="Calibri" panose="020F0502020204030204" pitchFamily="34" charset="0"/>
                <a:cs typeface="Calibri" panose="020F0502020204030204" pitchFamily="34" charset="0"/>
              </a:rPr>
              <a:t>high volume slickwater fracs </a:t>
            </a:r>
            <a:r>
              <a:rPr lang="en-US" sz="2400" dirty="0" smtClean="0">
                <a:solidFill>
                  <a:srgbClr val="000000"/>
                </a:solidFill>
                <a:latin typeface="Calibri" panose="020F0502020204030204" pitchFamily="34" charset="0"/>
                <a:cs typeface="Calibri" panose="020F0502020204030204" pitchFamily="34" charset="0"/>
              </a:rPr>
              <a:t>(9,500 bbl/stg).</a:t>
            </a:r>
          </a:p>
        </p:txBody>
      </p:sp>
      <p:sp>
        <p:nvSpPr>
          <p:cNvPr id="9" name="Text Box 93"/>
          <p:cNvSpPr txBox="1">
            <a:spLocks noChangeArrowheads="1"/>
          </p:cNvSpPr>
          <p:nvPr/>
        </p:nvSpPr>
        <p:spPr bwMode="auto">
          <a:xfrm>
            <a:off x="5260348" y="3369116"/>
            <a:ext cx="3862387" cy="175432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n-US" kern="0" dirty="0" smtClean="0">
                <a:solidFill>
                  <a:sysClr val="windowText" lastClr="000000"/>
                </a:solidFill>
                <a:latin typeface="Calibri" panose="020F0502020204030204" pitchFamily="34" charset="0"/>
                <a:cs typeface="Calibri" panose="020F0502020204030204" pitchFamily="34" charset="0"/>
              </a:rPr>
              <a:t>Lateral length </a:t>
            </a:r>
            <a:r>
              <a:rPr lang="en-US" kern="0" dirty="0">
                <a:solidFill>
                  <a:sysClr val="windowText" lastClr="000000"/>
                </a:solidFill>
                <a:latin typeface="Calibri" panose="020F0502020204030204" pitchFamily="34" charset="0"/>
                <a:cs typeface="Calibri" panose="020F0502020204030204" pitchFamily="34" charset="0"/>
              </a:rPr>
              <a:t>(perf to perf) = 4,850’ </a:t>
            </a:r>
          </a:p>
          <a:p>
            <a:pPr fontAlgn="auto">
              <a:spcBef>
                <a:spcPct val="50000"/>
              </a:spcBef>
              <a:spcAft>
                <a:spcPts val="0"/>
              </a:spcAft>
              <a:defRPr/>
            </a:pPr>
            <a:r>
              <a:rPr lang="en-US" kern="0" dirty="0">
                <a:solidFill>
                  <a:sysClr val="windowText" lastClr="000000"/>
                </a:solidFill>
                <a:latin typeface="Calibri" panose="020F0502020204030204" pitchFamily="34" charset="0"/>
                <a:cs typeface="Calibri" panose="020F0502020204030204" pitchFamily="34" charset="0"/>
              </a:rPr>
              <a:t>Stage spacing: 305’,  </a:t>
            </a:r>
            <a:br>
              <a:rPr lang="en-US" kern="0" dirty="0">
                <a:solidFill>
                  <a:sysClr val="windowText" lastClr="000000"/>
                </a:solidFill>
                <a:latin typeface="Calibri" panose="020F0502020204030204" pitchFamily="34" charset="0"/>
                <a:cs typeface="Calibri" panose="020F0502020204030204" pitchFamily="34" charset="0"/>
              </a:rPr>
            </a:br>
            <a:r>
              <a:rPr lang="en-US" kern="0" dirty="0" smtClean="0">
                <a:solidFill>
                  <a:sysClr val="windowText" lastClr="000000"/>
                </a:solidFill>
                <a:latin typeface="Calibri" panose="020F0502020204030204" pitchFamily="34" charset="0"/>
                <a:cs typeface="Calibri" panose="020F0502020204030204" pitchFamily="34" charset="0"/>
              </a:rPr>
              <a:t>Cluster </a:t>
            </a:r>
            <a:r>
              <a:rPr lang="en-US" kern="0" dirty="0">
                <a:solidFill>
                  <a:sysClr val="windowText" lastClr="000000"/>
                </a:solidFill>
                <a:latin typeface="Calibri" panose="020F0502020204030204" pitchFamily="34" charset="0"/>
                <a:cs typeface="Calibri" panose="020F0502020204030204" pitchFamily="34" charset="0"/>
              </a:rPr>
              <a:t>spacing: 61’</a:t>
            </a:r>
          </a:p>
          <a:p>
            <a:pPr fontAlgn="auto">
              <a:spcBef>
                <a:spcPct val="50000"/>
              </a:spcBef>
              <a:spcAft>
                <a:spcPts val="0"/>
              </a:spcAft>
              <a:defRPr/>
            </a:pPr>
            <a:r>
              <a:rPr lang="en-US" kern="0" dirty="0">
                <a:solidFill>
                  <a:sysClr val="windowText" lastClr="000000"/>
                </a:solidFill>
                <a:latin typeface="Calibri" panose="020F0502020204030204" pitchFamily="34" charset="0"/>
                <a:cs typeface="Calibri" panose="020F0502020204030204" pitchFamily="34" charset="0"/>
              </a:rPr>
              <a:t>5 Clusters/ stage, 4 shots per cluster, 90 degree phasing</a:t>
            </a:r>
          </a:p>
        </p:txBody>
      </p:sp>
      <p:sp>
        <p:nvSpPr>
          <p:cNvPr id="10" name="Text Box 93"/>
          <p:cNvSpPr txBox="1">
            <a:spLocks noChangeArrowheads="1"/>
          </p:cNvSpPr>
          <p:nvPr/>
        </p:nvSpPr>
        <p:spPr bwMode="auto">
          <a:xfrm>
            <a:off x="5281612" y="5168805"/>
            <a:ext cx="3862387" cy="147732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n-US" u="sng" kern="0" dirty="0">
                <a:solidFill>
                  <a:sysClr val="windowText" lastClr="000000"/>
                </a:solidFill>
              </a:rPr>
              <a:t>Refrac</a:t>
            </a:r>
          </a:p>
          <a:p>
            <a:pPr fontAlgn="auto">
              <a:spcBef>
                <a:spcPct val="50000"/>
              </a:spcBef>
              <a:spcAft>
                <a:spcPts val="0"/>
              </a:spcAft>
              <a:defRPr/>
            </a:pPr>
            <a:r>
              <a:rPr lang="en-US" u="sng" kern="0" dirty="0">
                <a:solidFill>
                  <a:sysClr val="windowText" lastClr="000000"/>
                </a:solidFill>
              </a:rPr>
              <a:t>No perforations added for refrac</a:t>
            </a:r>
          </a:p>
          <a:p>
            <a:pPr fontAlgn="auto">
              <a:spcBef>
                <a:spcPct val="50000"/>
              </a:spcBef>
              <a:spcAft>
                <a:spcPts val="0"/>
              </a:spcAft>
              <a:defRPr/>
            </a:pPr>
            <a:r>
              <a:rPr lang="en-US" kern="0" dirty="0">
                <a:solidFill>
                  <a:sysClr val="windowText" lastClr="000000"/>
                </a:solidFill>
              </a:rPr>
              <a:t>15 stages separated by slugs of biodegradable polymer diversion agent </a:t>
            </a:r>
          </a:p>
        </p:txBody>
      </p:sp>
      <p:sp>
        <p:nvSpPr>
          <p:cNvPr id="31753" name="TextBox 10"/>
          <p:cNvSpPr txBox="1">
            <a:spLocks noChangeArrowheads="1"/>
          </p:cNvSpPr>
          <p:nvPr/>
        </p:nvSpPr>
        <p:spPr bwMode="auto">
          <a:xfrm rot="-5400000">
            <a:off x="3218699" y="4858502"/>
            <a:ext cx="1124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000" dirty="0" smtClean="0">
                <a:solidFill>
                  <a:srgbClr val="000000"/>
                </a:solidFill>
                <a:latin typeface="Calibri" panose="020F0502020204030204" pitchFamily="34" charset="0"/>
                <a:cs typeface="Calibri" panose="020F0502020204030204" pitchFamily="34" charset="0"/>
              </a:rPr>
              <a:t>Refrac Operations</a:t>
            </a:r>
          </a:p>
        </p:txBody>
      </p:sp>
      <p:sp>
        <p:nvSpPr>
          <p:cNvPr id="14" name="TextBox 1"/>
          <p:cNvSpPr txBox="1"/>
          <p:nvPr/>
        </p:nvSpPr>
        <p:spPr>
          <a:xfrm>
            <a:off x="1600200" y="4066692"/>
            <a:ext cx="1724025" cy="4822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post refrac - choke = 16/64</a:t>
            </a:r>
          </a:p>
        </p:txBody>
      </p:sp>
      <p:sp>
        <p:nvSpPr>
          <p:cNvPr id="2" name="TextBox 1"/>
          <p:cNvSpPr txBox="1"/>
          <p:nvPr/>
        </p:nvSpPr>
        <p:spPr>
          <a:xfrm>
            <a:off x="304800" y="6159719"/>
            <a:ext cx="4800600" cy="307777"/>
          </a:xfrm>
          <a:prstGeom prst="rect">
            <a:avLst/>
          </a:prstGeom>
          <a:noFill/>
        </p:spPr>
        <p:txBody>
          <a:bodyPr wrap="square" rtlCol="0">
            <a:spAutoFit/>
          </a:bodyPr>
          <a:lstStyle/>
          <a:p>
            <a:r>
              <a:rPr lang="en-US" sz="1400" dirty="0" smtClean="0">
                <a:solidFill>
                  <a:srgbClr val="462E00"/>
                </a:solidFill>
                <a:latin typeface="+mn-lt"/>
              </a:rPr>
              <a:t>Slide Courtesy of Sam French at BP, presented at UrTec, 2014</a:t>
            </a:r>
          </a:p>
        </p:txBody>
      </p:sp>
    </p:spTree>
    <p:extLst>
      <p:ext uri="{BB962C8B-B14F-4D97-AF65-F5344CB8AC3E}">
        <p14:creationId xmlns:p14="http://schemas.microsoft.com/office/powerpoint/2010/main" val="1757067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4" y="1219200"/>
            <a:ext cx="8534396" cy="5105400"/>
          </a:xfrm>
        </p:spPr>
        <p:txBody>
          <a:bodyPr>
            <a:noAutofit/>
          </a:bodyPr>
          <a:lstStyle/>
          <a:p>
            <a:pPr marL="342900" indent="-342900">
              <a:spcBef>
                <a:spcPts val="600"/>
              </a:spcBef>
              <a:buFont typeface="Arial" panose="020B0604020202020204" pitchFamily="34" charset="0"/>
              <a:buChar char="•"/>
            </a:pPr>
            <a:r>
              <a:rPr lang="en-US" sz="2400" b="1" dirty="0" smtClean="0">
                <a:solidFill>
                  <a:schemeClr val="tx1"/>
                </a:solidFill>
              </a:rPr>
              <a:t>Sodium </a:t>
            </a:r>
            <a:r>
              <a:rPr lang="en-US" sz="2400" b="1" dirty="0">
                <a:solidFill>
                  <a:schemeClr val="tx1"/>
                </a:solidFill>
              </a:rPr>
              <a:t>(Na) </a:t>
            </a:r>
            <a:r>
              <a:rPr lang="en-US" sz="2400" b="1" dirty="0" smtClean="0">
                <a:solidFill>
                  <a:schemeClr val="tx1"/>
                </a:solidFill>
              </a:rPr>
              <a:t>&amp; </a:t>
            </a:r>
            <a:r>
              <a:rPr lang="en-US" sz="2400" b="1" dirty="0">
                <a:solidFill>
                  <a:schemeClr val="tx1"/>
                </a:solidFill>
              </a:rPr>
              <a:t>potassium (K) ions </a:t>
            </a:r>
            <a:r>
              <a:rPr lang="en-US" sz="2400" b="1" dirty="0" smtClean="0">
                <a:solidFill>
                  <a:schemeClr val="tx1"/>
                </a:solidFill>
              </a:rPr>
              <a:t>appeared to move </a:t>
            </a:r>
            <a:r>
              <a:rPr lang="en-US" sz="2400" b="1" dirty="0">
                <a:solidFill>
                  <a:schemeClr val="tx1"/>
                </a:solidFill>
              </a:rPr>
              <a:t>faster by diffusion than Ca </a:t>
            </a:r>
            <a:r>
              <a:rPr lang="en-US" sz="2400" b="1" dirty="0" smtClean="0">
                <a:solidFill>
                  <a:schemeClr val="tx1"/>
                </a:solidFill>
              </a:rPr>
              <a:t>&amp; </a:t>
            </a:r>
            <a:r>
              <a:rPr lang="en-US" sz="2400" b="1" dirty="0">
                <a:solidFill>
                  <a:schemeClr val="tx1"/>
                </a:solidFill>
              </a:rPr>
              <a:t>Mg ions. </a:t>
            </a:r>
            <a:r>
              <a:rPr lang="en-US" sz="2400" b="1" dirty="0" smtClean="0">
                <a:solidFill>
                  <a:schemeClr val="tx1"/>
                </a:solidFill>
              </a:rPr>
              <a:t>(ion transfer &amp; ratio judgment)</a:t>
            </a:r>
          </a:p>
          <a:p>
            <a:pPr marL="342900" indent="-342900">
              <a:spcBef>
                <a:spcPts val="600"/>
              </a:spcBef>
              <a:buFont typeface="Arial" panose="020B0604020202020204" pitchFamily="34" charset="0"/>
              <a:buChar char="•"/>
            </a:pPr>
            <a:r>
              <a:rPr lang="en-US" sz="2400" b="1" dirty="0" smtClean="0">
                <a:solidFill>
                  <a:schemeClr val="tx1"/>
                </a:solidFill>
              </a:rPr>
              <a:t>Formation clay &amp; permeability may affect cation </a:t>
            </a:r>
            <a:r>
              <a:rPr lang="en-US" sz="2400" b="1" dirty="0">
                <a:solidFill>
                  <a:schemeClr val="tx1"/>
                </a:solidFill>
              </a:rPr>
              <a:t>ratios.  </a:t>
            </a:r>
            <a:endParaRPr lang="en-US" sz="2400" b="1" dirty="0" smtClean="0">
              <a:solidFill>
                <a:schemeClr val="tx1"/>
              </a:solidFill>
            </a:endParaRPr>
          </a:p>
          <a:p>
            <a:pPr marL="342900" indent="-342900">
              <a:spcBef>
                <a:spcPts val="600"/>
              </a:spcBef>
              <a:buFont typeface="Arial" panose="020B0604020202020204" pitchFamily="34" charset="0"/>
              <a:buChar char="•"/>
            </a:pPr>
            <a:r>
              <a:rPr lang="en-US" sz="2400" b="1" dirty="0" smtClean="0">
                <a:solidFill>
                  <a:schemeClr val="tx1"/>
                </a:solidFill>
              </a:rPr>
              <a:t>Slope </a:t>
            </a:r>
            <a:r>
              <a:rPr lang="en-US" sz="2400" b="1" dirty="0">
                <a:solidFill>
                  <a:schemeClr val="tx1"/>
                </a:solidFill>
              </a:rPr>
              <a:t>of </a:t>
            </a:r>
            <a:r>
              <a:rPr lang="en-US" sz="2400" b="1" dirty="0" smtClean="0">
                <a:solidFill>
                  <a:schemeClr val="tx1"/>
                </a:solidFill>
              </a:rPr>
              <a:t>TDS </a:t>
            </a:r>
            <a:r>
              <a:rPr lang="en-US" sz="2400" b="1" dirty="0">
                <a:solidFill>
                  <a:schemeClr val="tx1"/>
                </a:solidFill>
              </a:rPr>
              <a:t>rise </a:t>
            </a:r>
            <a:r>
              <a:rPr lang="en-US" sz="2400" b="1" dirty="0" smtClean="0">
                <a:solidFill>
                  <a:schemeClr val="tx1"/>
                </a:solidFill>
              </a:rPr>
              <a:t>related </a:t>
            </a:r>
            <a:r>
              <a:rPr lang="en-US" sz="2400" b="1" dirty="0">
                <a:solidFill>
                  <a:schemeClr val="tx1"/>
                </a:solidFill>
              </a:rPr>
              <a:t>to </a:t>
            </a:r>
            <a:r>
              <a:rPr lang="en-US" sz="2400" b="1" dirty="0" smtClean="0">
                <a:solidFill>
                  <a:schemeClr val="tx1"/>
                </a:solidFill>
              </a:rPr>
              <a:t>connate water salinity and contact </a:t>
            </a:r>
            <a:r>
              <a:rPr lang="en-US" sz="2400" b="1" dirty="0">
                <a:solidFill>
                  <a:schemeClr val="tx1"/>
                </a:solidFill>
              </a:rPr>
              <a:t>area of </a:t>
            </a:r>
            <a:r>
              <a:rPr lang="en-US" sz="2400" b="1" dirty="0" smtClean="0">
                <a:solidFill>
                  <a:schemeClr val="tx1"/>
                </a:solidFill>
              </a:rPr>
              <a:t>fractures &amp; formation.</a:t>
            </a:r>
          </a:p>
          <a:p>
            <a:pPr marL="342900" indent="-342900">
              <a:spcBef>
                <a:spcPts val="600"/>
              </a:spcBef>
              <a:buFont typeface="Arial" panose="020B0604020202020204" pitchFamily="34" charset="0"/>
              <a:buChar char="•"/>
            </a:pPr>
            <a:r>
              <a:rPr lang="en-US" sz="2400" b="1" dirty="0" smtClean="0">
                <a:solidFill>
                  <a:schemeClr val="tx1"/>
                </a:solidFill>
              </a:rPr>
              <a:t> </a:t>
            </a:r>
            <a:r>
              <a:rPr lang="en-US" sz="2400" b="1" dirty="0">
                <a:solidFill>
                  <a:schemeClr val="tx1"/>
                </a:solidFill>
              </a:rPr>
              <a:t>Ion concentration &amp; ion ratios </a:t>
            </a:r>
            <a:r>
              <a:rPr lang="en-US" sz="2400" b="1" dirty="0" smtClean="0">
                <a:solidFill>
                  <a:schemeClr val="tx1"/>
                </a:solidFill>
              </a:rPr>
              <a:t>impacted </a:t>
            </a:r>
            <a:r>
              <a:rPr lang="en-US" sz="2400" b="1" dirty="0">
                <a:solidFill>
                  <a:schemeClr val="tx1"/>
                </a:solidFill>
              </a:rPr>
              <a:t>by area-to-volume ratio of </a:t>
            </a:r>
            <a:r>
              <a:rPr lang="en-US" sz="2400" b="1" dirty="0" smtClean="0">
                <a:solidFill>
                  <a:schemeClr val="tx1"/>
                </a:solidFill>
              </a:rPr>
              <a:t>fracs</a:t>
            </a:r>
            <a:r>
              <a:rPr lang="en-US" sz="2400" b="1" dirty="0">
                <a:solidFill>
                  <a:schemeClr val="tx1"/>
                </a:solidFill>
              </a:rPr>
              <a:t>. Lower AVR in planar fracs </a:t>
            </a:r>
            <a:r>
              <a:rPr lang="en-US" sz="2400" b="1" dirty="0" smtClean="0">
                <a:solidFill>
                  <a:schemeClr val="tx1"/>
                </a:solidFill>
              </a:rPr>
              <a:t>&amp; </a:t>
            </a:r>
            <a:r>
              <a:rPr lang="en-US" sz="2400" b="1" dirty="0">
                <a:solidFill>
                  <a:schemeClr val="tx1"/>
                </a:solidFill>
              </a:rPr>
              <a:t>higher AVR in complex </a:t>
            </a:r>
            <a:r>
              <a:rPr lang="en-US" sz="2400" b="1" dirty="0" smtClean="0">
                <a:solidFill>
                  <a:schemeClr val="tx1"/>
                </a:solidFill>
              </a:rPr>
              <a:t>fracs</a:t>
            </a:r>
            <a:r>
              <a:rPr lang="en-US" sz="2400" b="1" dirty="0">
                <a:solidFill>
                  <a:schemeClr val="tx1"/>
                </a:solidFill>
              </a:rPr>
              <a:t>. </a:t>
            </a:r>
            <a:endParaRPr lang="en-US" sz="2400" b="1" dirty="0" smtClean="0">
              <a:solidFill>
                <a:schemeClr val="tx1"/>
              </a:solidFill>
            </a:endParaRPr>
          </a:p>
          <a:p>
            <a:pPr marL="342900" indent="-342900">
              <a:spcBef>
                <a:spcPts val="600"/>
              </a:spcBef>
              <a:buFont typeface="Arial" panose="020B0604020202020204" pitchFamily="34" charset="0"/>
              <a:buChar char="•"/>
            </a:pPr>
            <a:r>
              <a:rPr lang="en-US" sz="2400" b="1" dirty="0" smtClean="0">
                <a:solidFill>
                  <a:schemeClr val="tx1"/>
                </a:solidFill>
              </a:rPr>
              <a:t>Waters </a:t>
            </a:r>
            <a:r>
              <a:rPr lang="en-US" sz="2400" b="1" dirty="0">
                <a:solidFill>
                  <a:schemeClr val="tx1"/>
                </a:solidFill>
              </a:rPr>
              <a:t>in producing wells </a:t>
            </a:r>
            <a:r>
              <a:rPr lang="en-US" sz="2400" b="1" dirty="0" smtClean="0">
                <a:solidFill>
                  <a:schemeClr val="tx1"/>
                </a:solidFill>
              </a:rPr>
              <a:t>diluted </a:t>
            </a:r>
            <a:r>
              <a:rPr lang="en-US" sz="2400" b="1" dirty="0">
                <a:solidFill>
                  <a:schemeClr val="tx1"/>
                </a:solidFill>
              </a:rPr>
              <a:t>by condensation from </a:t>
            </a:r>
            <a:r>
              <a:rPr lang="en-US" sz="2400" b="1" dirty="0" smtClean="0">
                <a:solidFill>
                  <a:schemeClr val="tx1"/>
                </a:solidFill>
              </a:rPr>
              <a:t>gas</a:t>
            </a:r>
            <a:r>
              <a:rPr lang="en-US" sz="2400" b="1" dirty="0">
                <a:solidFill>
                  <a:schemeClr val="tx1"/>
                </a:solidFill>
              </a:rPr>
              <a:t>, </a:t>
            </a:r>
            <a:r>
              <a:rPr lang="en-US" sz="2400" b="1" dirty="0" smtClean="0">
                <a:solidFill>
                  <a:schemeClr val="tx1"/>
                </a:solidFill>
              </a:rPr>
              <a:t>but </a:t>
            </a:r>
            <a:r>
              <a:rPr lang="en-US" sz="2400" b="1" dirty="0">
                <a:solidFill>
                  <a:schemeClr val="tx1"/>
                </a:solidFill>
              </a:rPr>
              <a:t>dilution </a:t>
            </a:r>
            <a:r>
              <a:rPr lang="en-US" sz="2400" b="1" dirty="0" smtClean="0">
                <a:solidFill>
                  <a:schemeClr val="tx1"/>
                </a:solidFill>
              </a:rPr>
              <a:t>has </a:t>
            </a:r>
            <a:r>
              <a:rPr lang="en-US" sz="2400" b="1" dirty="0">
                <a:solidFill>
                  <a:schemeClr val="tx1"/>
                </a:solidFill>
              </a:rPr>
              <a:t>no effect on </a:t>
            </a:r>
            <a:r>
              <a:rPr lang="en-US" sz="2400" b="1" dirty="0" smtClean="0">
                <a:solidFill>
                  <a:schemeClr val="tx1"/>
                </a:solidFill>
              </a:rPr>
              <a:t>ion </a:t>
            </a:r>
            <a:r>
              <a:rPr lang="en-US" sz="2400" b="1" dirty="0">
                <a:solidFill>
                  <a:schemeClr val="tx1"/>
                </a:solidFill>
              </a:rPr>
              <a:t>ratio.  </a:t>
            </a:r>
            <a:endParaRPr lang="en-US" sz="2400" b="1" dirty="0" smtClean="0">
              <a:solidFill>
                <a:schemeClr val="tx1"/>
              </a:solidFill>
            </a:endParaRPr>
          </a:p>
          <a:p>
            <a:pPr marL="342900" indent="-342900">
              <a:spcBef>
                <a:spcPts val="600"/>
              </a:spcBef>
              <a:buFont typeface="Arial" panose="020B0604020202020204" pitchFamily="34" charset="0"/>
              <a:buChar char="•"/>
            </a:pPr>
            <a:r>
              <a:rPr lang="en-US" sz="2400" b="1" dirty="0" smtClean="0">
                <a:solidFill>
                  <a:schemeClr val="tx1"/>
                </a:solidFill>
              </a:rPr>
              <a:t>As load </a:t>
            </a:r>
            <a:r>
              <a:rPr lang="en-US" sz="2400" b="1" dirty="0">
                <a:solidFill>
                  <a:schemeClr val="tx1"/>
                </a:solidFill>
              </a:rPr>
              <a:t>fluid </a:t>
            </a:r>
            <a:r>
              <a:rPr lang="en-US" sz="2400" b="1" dirty="0" smtClean="0">
                <a:solidFill>
                  <a:schemeClr val="tx1"/>
                </a:solidFill>
              </a:rPr>
              <a:t>recovered</a:t>
            </a:r>
            <a:r>
              <a:rPr lang="en-US" sz="2400" b="1" dirty="0">
                <a:solidFill>
                  <a:schemeClr val="tx1"/>
                </a:solidFill>
              </a:rPr>
              <a:t>, </a:t>
            </a:r>
            <a:r>
              <a:rPr lang="en-US" sz="2400" b="1" dirty="0" smtClean="0">
                <a:solidFill>
                  <a:schemeClr val="tx1"/>
                </a:solidFill>
              </a:rPr>
              <a:t>salinity </a:t>
            </a:r>
            <a:r>
              <a:rPr lang="en-US" sz="2400" b="1" dirty="0">
                <a:solidFill>
                  <a:schemeClr val="tx1"/>
                </a:solidFill>
              </a:rPr>
              <a:t>dropped radically as </a:t>
            </a:r>
            <a:r>
              <a:rPr lang="en-US" sz="2400" b="1" dirty="0" smtClean="0">
                <a:solidFill>
                  <a:schemeClr val="tx1"/>
                </a:solidFill>
              </a:rPr>
              <a:t> formation water </a:t>
            </a:r>
            <a:r>
              <a:rPr lang="en-US" sz="2400" b="1" dirty="0">
                <a:solidFill>
                  <a:schemeClr val="tx1"/>
                </a:solidFill>
              </a:rPr>
              <a:t>production </a:t>
            </a:r>
            <a:r>
              <a:rPr lang="en-US" sz="2400" b="1" dirty="0" smtClean="0">
                <a:solidFill>
                  <a:schemeClr val="tx1"/>
                </a:solidFill>
              </a:rPr>
              <a:t>decreased &amp; condensed </a:t>
            </a:r>
            <a:r>
              <a:rPr lang="en-US" sz="2400" b="1" dirty="0">
                <a:solidFill>
                  <a:schemeClr val="tx1"/>
                </a:solidFill>
              </a:rPr>
              <a:t>water </a:t>
            </a:r>
            <a:r>
              <a:rPr lang="en-US" sz="2400" b="1" dirty="0" smtClean="0">
                <a:solidFill>
                  <a:schemeClr val="tx1"/>
                </a:solidFill>
              </a:rPr>
              <a:t>increased</a:t>
            </a:r>
            <a:r>
              <a:rPr lang="en-US" sz="2400" b="1" dirty="0">
                <a:solidFill>
                  <a:schemeClr val="tx1"/>
                </a:solidFill>
              </a:rPr>
              <a:t>. </a:t>
            </a:r>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Ion Ratios in the Produced Water</a:t>
            </a:r>
            <a:endParaRPr lang="en-US" dirty="0"/>
          </a:p>
        </p:txBody>
      </p:sp>
      <p:sp>
        <p:nvSpPr>
          <p:cNvPr id="4" name="Slide Number Placeholder 3"/>
          <p:cNvSpPr>
            <a:spLocks noGrp="1"/>
          </p:cNvSpPr>
          <p:nvPr>
            <p:ph type="sldNum" sz="quarter" idx="4294967295"/>
          </p:nvPr>
        </p:nvSpPr>
        <p:spPr>
          <a:xfrm>
            <a:off x="76200" y="6324600"/>
            <a:ext cx="685800" cy="365125"/>
          </a:xfrm>
          <a:prstGeom prst="rect">
            <a:avLst/>
          </a:prstGeom>
        </p:spPr>
        <p:txBody>
          <a:bodyPr/>
          <a:lstStyle/>
          <a:p>
            <a:fld id="{005A362E-B228-4E9A-85DD-E04F6D5B13B2}" type="slidenum">
              <a:rPr lang="en-US" smtClean="0">
                <a:solidFill>
                  <a:prstClr val="black">
                    <a:tint val="75000"/>
                  </a:prstClr>
                </a:solidFill>
              </a:rPr>
              <a:pPr/>
              <a:t>30</a:t>
            </a:fld>
            <a:endParaRPr lang="en-US" dirty="0">
              <a:solidFill>
                <a:prstClr val="black">
                  <a:tint val="75000"/>
                </a:prstClr>
              </a:solidFill>
            </a:endParaRPr>
          </a:p>
        </p:txBody>
      </p:sp>
      <p:sp>
        <p:nvSpPr>
          <p:cNvPr id="5" name="TextBox 4"/>
          <p:cNvSpPr txBox="1"/>
          <p:nvPr/>
        </p:nvSpPr>
        <p:spPr>
          <a:xfrm>
            <a:off x="533400" y="6469144"/>
            <a:ext cx="8077200" cy="246221"/>
          </a:xfrm>
          <a:prstGeom prst="rect">
            <a:avLst/>
          </a:prstGeom>
          <a:noFill/>
        </p:spPr>
        <p:txBody>
          <a:bodyPr wrap="square" rtlCol="0">
            <a:spAutoFit/>
          </a:bodyPr>
          <a:lstStyle/>
          <a:p>
            <a:r>
              <a:rPr lang="en-US" sz="1000" dirty="0" smtClean="0">
                <a:solidFill>
                  <a:srgbClr val="462E00"/>
                </a:solidFill>
                <a:latin typeface="+mn-lt"/>
              </a:rPr>
              <a:t>Bearinger, D.: “Message in a </a:t>
            </a:r>
            <a:r>
              <a:rPr lang="en-US" sz="1000" dirty="0" smtClean="0">
                <a:solidFill>
                  <a:srgbClr val="462E00"/>
                </a:solidFill>
              </a:rPr>
              <a:t>Bottle,” SPE Workshop Hydraulic Fracturing Flowback, 6-7 November 2013, San Antonio, TX. &amp; SPE 168892</a:t>
            </a:r>
            <a:endParaRPr lang="en-US" sz="1000" dirty="0" smtClean="0">
              <a:solidFill>
                <a:srgbClr val="462E00"/>
              </a:solidFill>
              <a:latin typeface="+mn-lt"/>
            </a:endParaRPr>
          </a:p>
        </p:txBody>
      </p:sp>
    </p:spTree>
    <p:extLst>
      <p:ext uri="{BB962C8B-B14F-4D97-AF65-F5344CB8AC3E}">
        <p14:creationId xmlns:p14="http://schemas.microsoft.com/office/powerpoint/2010/main" val="1721969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461768"/>
          </a:xfrm>
        </p:spPr>
        <p:txBody>
          <a:bodyPr>
            <a:normAutofit fontScale="90000"/>
          </a:bodyPr>
          <a:lstStyle/>
          <a:p>
            <a:r>
              <a:rPr lang="en-US" dirty="0" smtClean="0"/>
              <a:t>Cost &amp; Time Breakdown of Refrac</a:t>
            </a:r>
            <a:endParaRPr lang="en-US" dirty="0"/>
          </a:p>
        </p:txBody>
      </p:sp>
      <p:sp>
        <p:nvSpPr>
          <p:cNvPr id="5" name="Content Placeholder 4"/>
          <p:cNvSpPr>
            <a:spLocks noGrp="1"/>
          </p:cNvSpPr>
          <p:nvPr>
            <p:ph idx="4294967295"/>
          </p:nvPr>
        </p:nvSpPr>
        <p:spPr>
          <a:xfrm>
            <a:off x="381000" y="1333036"/>
            <a:ext cx="4191000" cy="4525963"/>
          </a:xfrm>
          <a:prstGeom prst="rect">
            <a:avLst/>
          </a:prstGeom>
        </p:spPr>
        <p:txBody>
          <a:bodyPr>
            <a:normAutofit/>
          </a:bodyPr>
          <a:lstStyle/>
          <a:p>
            <a:r>
              <a:rPr lang="en-US" sz="2000" dirty="0" smtClean="0"/>
              <a:t>Refracs – How Successful?</a:t>
            </a:r>
          </a:p>
          <a:p>
            <a:r>
              <a:rPr lang="en-US" sz="2000" dirty="0" smtClean="0"/>
              <a:t>Best are older wells w/ x-link or foam initial frac</a:t>
            </a:r>
          </a:p>
          <a:p>
            <a:r>
              <a:rPr lang="en-US" sz="2000" dirty="0" smtClean="0"/>
              <a:t>Must have the reserves in place to be economic.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09" y="1688748"/>
            <a:ext cx="4288991" cy="271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3962400" cy="294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43451" y="4876800"/>
            <a:ext cx="4191000" cy="923330"/>
          </a:xfrm>
          <a:prstGeom prst="rect">
            <a:avLst/>
          </a:prstGeom>
          <a:noFill/>
        </p:spPr>
        <p:txBody>
          <a:bodyPr wrap="square" rtlCol="0">
            <a:spAutoFit/>
          </a:bodyPr>
          <a:lstStyle/>
          <a:p>
            <a:r>
              <a:rPr lang="en-US" dirty="0"/>
              <a:t>Recent, horizontal multi-frac with many stages do not appear to be that good of a candidate?</a:t>
            </a:r>
          </a:p>
        </p:txBody>
      </p:sp>
    </p:spTree>
    <p:extLst>
      <p:ext uri="{BB962C8B-B14F-4D97-AF65-F5344CB8AC3E}">
        <p14:creationId xmlns:p14="http://schemas.microsoft.com/office/powerpoint/2010/main" val="43682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Refrac Popularity?</a:t>
            </a:r>
            <a:endParaRPr lang="en-US" dirty="0"/>
          </a:p>
        </p:txBody>
      </p:sp>
      <p:sp>
        <p:nvSpPr>
          <p:cNvPr id="3" name="Content Placeholder 2"/>
          <p:cNvSpPr>
            <a:spLocks noGrp="1"/>
          </p:cNvSpPr>
          <p:nvPr>
            <p:ph idx="4294967295"/>
          </p:nvPr>
        </p:nvSpPr>
        <p:spPr>
          <a:xfrm>
            <a:off x="457200" y="1600201"/>
            <a:ext cx="8458200" cy="4419600"/>
          </a:xfrm>
          <a:prstGeom prst="rect">
            <a:avLst/>
          </a:prstGeom>
        </p:spPr>
        <p:txBody>
          <a:bodyPr>
            <a:normAutofit/>
          </a:bodyPr>
          <a:lstStyle/>
          <a:p>
            <a:r>
              <a:rPr lang="en-US" dirty="0" smtClean="0"/>
              <a:t>Refracs small portion of fracturing activity</a:t>
            </a:r>
          </a:p>
          <a:p>
            <a:r>
              <a:rPr lang="en-US" dirty="0" smtClean="0"/>
              <a:t>Refracs are about 2 to 3% of fracs per year.</a:t>
            </a:r>
          </a:p>
          <a:p>
            <a:r>
              <a:rPr lang="en-US" dirty="0" smtClean="0"/>
              <a:t>Most refracs made w/o sufficient candidate analysis.</a:t>
            </a:r>
          </a:p>
          <a:p>
            <a:r>
              <a:rPr lang="en-US" dirty="0" smtClean="0"/>
              <a:t>Unconventionals appear to have the highest refrac success rate – particularly in early years of shale frac modernization (i.e., 2000 to 2008)</a:t>
            </a:r>
          </a:p>
          <a:p>
            <a:r>
              <a:rPr lang="en-US" dirty="0" smtClean="0"/>
              <a:t>Barnett refracs returned initial rate &amp; EUR gained 0.6 bcf to 3 bcf. </a:t>
            </a:r>
            <a:endParaRPr lang="en-US" dirty="0"/>
          </a:p>
        </p:txBody>
      </p:sp>
      <p:sp>
        <p:nvSpPr>
          <p:cNvPr id="4" name="TextBox 3"/>
          <p:cNvSpPr txBox="1"/>
          <p:nvPr/>
        </p:nvSpPr>
        <p:spPr>
          <a:xfrm>
            <a:off x="228600" y="6400800"/>
            <a:ext cx="7543800" cy="307777"/>
          </a:xfrm>
          <a:prstGeom prst="rect">
            <a:avLst/>
          </a:prstGeom>
          <a:noFill/>
        </p:spPr>
        <p:txBody>
          <a:bodyPr wrap="square" rtlCol="0">
            <a:spAutoFit/>
          </a:bodyPr>
          <a:lstStyle/>
          <a:p>
            <a:r>
              <a:rPr lang="en-US" sz="1400" dirty="0" smtClean="0">
                <a:solidFill>
                  <a:srgbClr val="462E00"/>
                </a:solidFill>
                <a:latin typeface="+mn-lt"/>
              </a:rPr>
              <a:t>Sources: </a:t>
            </a:r>
            <a:r>
              <a:rPr lang="en-US" sz="1400" dirty="0" smtClean="0"/>
              <a:t>Wolhart</a:t>
            </a:r>
            <a:r>
              <a:rPr lang="en-US" sz="1400" dirty="0"/>
              <a:t>, </a:t>
            </a:r>
            <a:r>
              <a:rPr lang="en-US" sz="1400" dirty="0" smtClean="0"/>
              <a:t>2002, Vincent</a:t>
            </a:r>
            <a:endParaRPr lang="en-US" sz="1400" dirty="0" smtClean="0">
              <a:solidFill>
                <a:srgbClr val="462E00"/>
              </a:solidFill>
              <a:latin typeface="+mn-lt"/>
            </a:endParaRPr>
          </a:p>
        </p:txBody>
      </p:sp>
    </p:spTree>
    <p:extLst>
      <p:ext uri="{BB962C8B-B14F-4D97-AF65-F5344CB8AC3E}">
        <p14:creationId xmlns:p14="http://schemas.microsoft.com/office/powerpoint/2010/main" val="670468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57" y="2057400"/>
            <a:ext cx="3048000" cy="303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097" y="2057400"/>
            <a:ext cx="5200650" cy="30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Reorientation Effects</a:t>
            </a:r>
            <a:endParaRPr lang="en-US" dirty="0"/>
          </a:p>
        </p:txBody>
      </p:sp>
    </p:spTree>
    <p:extLst>
      <p:ext uri="{BB962C8B-B14F-4D97-AF65-F5344CB8AC3E}">
        <p14:creationId xmlns:p14="http://schemas.microsoft.com/office/powerpoint/2010/main" val="2059867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Well is a Good Candidate</a:t>
            </a:r>
            <a:endParaRPr lang="en-US" dirty="0"/>
          </a:p>
        </p:txBody>
      </p:sp>
      <p:sp>
        <p:nvSpPr>
          <p:cNvPr id="3" name="Slide Number Placeholder 2"/>
          <p:cNvSpPr>
            <a:spLocks noGrp="1"/>
          </p:cNvSpPr>
          <p:nvPr>
            <p:ph type="sldNum" sz="quarter" idx="4"/>
          </p:nvPr>
        </p:nvSpPr>
        <p:spPr/>
        <p:txBody>
          <a:bodyPr/>
          <a:lstStyle/>
          <a:p>
            <a:fld id="{BF6C2D07-792B-4790-B7D5-AE725531F3EF}" type="slidenum">
              <a:rPr lang="en-US" smtClean="0"/>
              <a:t>34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08" y="1192482"/>
            <a:ext cx="8937891" cy="444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067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Frac Hits</a:t>
            </a:r>
            <a:endParaRPr lang="en-US" dirty="0"/>
          </a:p>
        </p:txBody>
      </p:sp>
      <p:sp>
        <p:nvSpPr>
          <p:cNvPr id="3" name="Content Placeholder 2"/>
          <p:cNvSpPr>
            <a:spLocks noGrp="1"/>
          </p:cNvSpPr>
          <p:nvPr>
            <p:ph idx="4294967295"/>
          </p:nvPr>
        </p:nvSpPr>
        <p:spPr>
          <a:xfrm>
            <a:off x="457200" y="1600200"/>
            <a:ext cx="6858000" cy="4525963"/>
          </a:xfrm>
          <a:prstGeom prst="rect">
            <a:avLst/>
          </a:prstGeom>
        </p:spPr>
        <p:txBody>
          <a:bodyPr/>
          <a:lstStyle/>
          <a:p>
            <a:r>
              <a:rPr lang="en-US" dirty="0" smtClean="0"/>
              <a:t>A Frac “Hit” is a pressure or fluid incoming response from a frac treatment in an adjacent (?) well.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24200"/>
            <a:ext cx="58578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9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457200"/>
          </a:xfrm>
        </p:spPr>
        <p:txBody>
          <a:bodyPr>
            <a:normAutofit fontScale="90000"/>
          </a:bodyPr>
          <a:lstStyle/>
          <a:p>
            <a:r>
              <a:rPr lang="en-US" dirty="0" smtClean="0"/>
              <a:t>Frac Hits</a:t>
            </a:r>
            <a:endParaRPr lang="en-US" dirty="0"/>
          </a:p>
        </p:txBody>
      </p:sp>
      <p:sp>
        <p:nvSpPr>
          <p:cNvPr id="5" name="Text Placeholder 4"/>
          <p:cNvSpPr>
            <a:spLocks noGrp="1"/>
          </p:cNvSpPr>
          <p:nvPr>
            <p:ph type="body" idx="1"/>
          </p:nvPr>
        </p:nvSpPr>
        <p:spPr>
          <a:xfrm>
            <a:off x="457200" y="1295400"/>
            <a:ext cx="4040188" cy="533400"/>
          </a:xfrm>
        </p:spPr>
        <p:txBody>
          <a:bodyPr/>
          <a:lstStyle/>
          <a:p>
            <a:r>
              <a:rPr lang="en-US" dirty="0" smtClean="0"/>
              <a:t>Planar	Fractures	</a:t>
            </a:r>
            <a:endParaRPr lang="en-US" dirty="0"/>
          </a:p>
        </p:txBody>
      </p:sp>
      <p:sp>
        <p:nvSpPr>
          <p:cNvPr id="6" name="Content Placeholder 5"/>
          <p:cNvSpPr>
            <a:spLocks noGrp="1"/>
          </p:cNvSpPr>
          <p:nvPr>
            <p:ph sz="half" idx="2"/>
          </p:nvPr>
        </p:nvSpPr>
        <p:spPr>
          <a:xfrm>
            <a:off x="152400" y="1752600"/>
            <a:ext cx="4344988" cy="5029200"/>
          </a:xfrm>
        </p:spPr>
        <p:txBody>
          <a:bodyPr>
            <a:normAutofit/>
          </a:bodyPr>
          <a:lstStyle/>
          <a:p>
            <a:r>
              <a:rPr lang="en-US" sz="2000" dirty="0" smtClean="0"/>
              <a:t>Most likely hit distance =&gt; less than 1500 ft.</a:t>
            </a:r>
          </a:p>
          <a:p>
            <a:r>
              <a:rPr lang="en-US" sz="2000" dirty="0" smtClean="0"/>
              <a:t>Skips wells? =&gt; sometimes</a:t>
            </a:r>
          </a:p>
          <a:p>
            <a:r>
              <a:rPr lang="en-US" sz="2000" dirty="0" smtClean="0"/>
              <a:t>Longer hits =&gt; 4000 ft.</a:t>
            </a:r>
          </a:p>
          <a:p>
            <a:r>
              <a:rPr lang="en-US" sz="2000" dirty="0" smtClean="0"/>
              <a:t>Mechanical damage potential =&gt; high</a:t>
            </a:r>
          </a:p>
          <a:p>
            <a:r>
              <a:rPr lang="en-US" sz="2000" dirty="0" smtClean="0"/>
              <a:t>Likely production effect in “hit” well =&gt; reduced production 5% to 15%.</a:t>
            </a:r>
          </a:p>
          <a:p>
            <a:r>
              <a:rPr lang="en-US" sz="2000" dirty="0" smtClean="0"/>
              <a:t>Prevention =&gt; pressure up w/field gas, auto shut in.  </a:t>
            </a:r>
          </a:p>
          <a:p>
            <a:r>
              <a:rPr lang="en-US" sz="2000" dirty="0" smtClean="0"/>
              <a:t>Design change =&gt; increase well spacing, stagger perf flusters out of frac’s way.</a:t>
            </a:r>
            <a:endParaRPr lang="en-US" sz="2000" dirty="0"/>
          </a:p>
        </p:txBody>
      </p:sp>
      <p:sp>
        <p:nvSpPr>
          <p:cNvPr id="7" name="Text Placeholder 6"/>
          <p:cNvSpPr>
            <a:spLocks noGrp="1"/>
          </p:cNvSpPr>
          <p:nvPr>
            <p:ph type="body" sz="quarter" idx="3"/>
          </p:nvPr>
        </p:nvSpPr>
        <p:spPr>
          <a:xfrm>
            <a:off x="4724400" y="1371600"/>
            <a:ext cx="4041775" cy="533400"/>
          </a:xfrm>
        </p:spPr>
        <p:txBody>
          <a:bodyPr/>
          <a:lstStyle/>
          <a:p>
            <a:r>
              <a:rPr lang="en-US" dirty="0" smtClean="0"/>
              <a:t>Complex</a:t>
            </a:r>
            <a:endParaRPr lang="en-US" dirty="0"/>
          </a:p>
        </p:txBody>
      </p:sp>
      <p:sp>
        <p:nvSpPr>
          <p:cNvPr id="8" name="Content Placeholder 7"/>
          <p:cNvSpPr>
            <a:spLocks noGrp="1"/>
          </p:cNvSpPr>
          <p:nvPr>
            <p:ph sz="quarter" idx="4"/>
          </p:nvPr>
        </p:nvSpPr>
        <p:spPr>
          <a:xfrm>
            <a:off x="4645025" y="1828800"/>
            <a:ext cx="4194175" cy="4953000"/>
          </a:xfrm>
        </p:spPr>
        <p:txBody>
          <a:bodyPr>
            <a:normAutofit/>
          </a:bodyPr>
          <a:lstStyle/>
          <a:p>
            <a:r>
              <a:rPr lang="en-US" sz="2000" dirty="0" smtClean="0"/>
              <a:t>Most likely hit distance =&gt; about 500 ft.</a:t>
            </a:r>
          </a:p>
          <a:p>
            <a:r>
              <a:rPr lang="en-US" sz="2000" dirty="0" smtClean="0"/>
              <a:t>Skips wells? =&gt; frequently</a:t>
            </a:r>
          </a:p>
          <a:p>
            <a:r>
              <a:rPr lang="en-US" sz="2000" dirty="0" smtClean="0"/>
              <a:t>Longer hits =&gt; rare over 1000 ft.</a:t>
            </a:r>
          </a:p>
          <a:p>
            <a:r>
              <a:rPr lang="en-US" sz="2000" dirty="0" smtClean="0"/>
              <a:t>Mechanical damage potential =&gt; low – water loading is main issue</a:t>
            </a:r>
          </a:p>
          <a:p>
            <a:r>
              <a:rPr lang="en-US" sz="2000" dirty="0" smtClean="0"/>
              <a:t>Likely production effect in “hit” well =&gt; increased 10% to 50%</a:t>
            </a:r>
          </a:p>
          <a:p>
            <a:r>
              <a:rPr lang="en-US" sz="2000" dirty="0" smtClean="0"/>
              <a:t>Prevention =&gt; most operators don’t bother, some load well.</a:t>
            </a:r>
          </a:p>
          <a:p>
            <a:r>
              <a:rPr lang="en-US" sz="2000" dirty="0" smtClean="0"/>
              <a:t>Design change =&gt; stagger perf clusters if less than 500 ft.</a:t>
            </a:r>
          </a:p>
          <a:p>
            <a:endParaRPr lang="en-US" sz="2000" dirty="0"/>
          </a:p>
        </p:txBody>
      </p:sp>
    </p:spTree>
    <p:extLst>
      <p:ext uri="{BB962C8B-B14F-4D97-AF65-F5344CB8AC3E}">
        <p14:creationId xmlns:p14="http://schemas.microsoft.com/office/powerpoint/2010/main" val="848894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Refracturing to Mitigate Frac Hits</a:t>
            </a:r>
            <a:endParaRPr lang="en-US" dirty="0"/>
          </a:p>
        </p:txBody>
      </p:sp>
      <p:sp>
        <p:nvSpPr>
          <p:cNvPr id="3" name="Content Placeholder 2"/>
          <p:cNvSpPr>
            <a:spLocks noGrp="1"/>
          </p:cNvSpPr>
          <p:nvPr>
            <p:ph idx="4294967295"/>
          </p:nvPr>
        </p:nvSpPr>
        <p:spPr>
          <a:xfrm>
            <a:off x="457200" y="1600200"/>
            <a:ext cx="7924800" cy="4525963"/>
          </a:xfrm>
          <a:prstGeom prst="rect">
            <a:avLst/>
          </a:prstGeom>
        </p:spPr>
        <p:txBody>
          <a:bodyPr>
            <a:normAutofit/>
          </a:bodyPr>
          <a:lstStyle/>
          <a:p>
            <a:r>
              <a:rPr lang="en-US" dirty="0" smtClean="0"/>
              <a:t>Adding rate &amp; reserves is the main goal of refracturing.</a:t>
            </a:r>
          </a:p>
          <a:p>
            <a:r>
              <a:rPr lang="en-US" dirty="0" smtClean="0"/>
              <a:t>Some reports indicate older wells with “new” (re)fracture  before new, adjacent wells were fractured, were at least partly protected.</a:t>
            </a:r>
          </a:p>
          <a:p>
            <a:r>
              <a:rPr lang="en-US" dirty="0" smtClean="0"/>
              <a:t>Wells shut in and/or loaded or pressurized also appeared to be protected.</a:t>
            </a:r>
            <a:endParaRPr lang="en-US" dirty="0"/>
          </a:p>
        </p:txBody>
      </p:sp>
    </p:spTree>
    <p:extLst>
      <p:ext uri="{BB962C8B-B14F-4D97-AF65-F5344CB8AC3E}">
        <p14:creationId xmlns:p14="http://schemas.microsoft.com/office/powerpoint/2010/main" val="3340282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fontScale="47500" lnSpcReduction="20000"/>
          </a:bodyPr>
          <a:lstStyle/>
          <a:p>
            <a:r>
              <a:rPr lang="en-US" dirty="0"/>
              <a:t>Craig, M., Wendte, S., Buchwalter, J.: “”Barnett Shale Horizontal Restimulations: A Case Study of 13 Wells,” SPE 154669, SPE Americas Unconventional Resources Conference, Pittsburgh, PA, USA, 5-7 June 2012.</a:t>
            </a:r>
          </a:p>
          <a:p>
            <a:r>
              <a:rPr lang="en-US" dirty="0"/>
              <a:t>Fredd, C.N., McConnell, S.B., Boney, C.L., England, K.W.: “Experimental Study of Fracture Conductivity for Water-Fracturing and Conventional Fracturing Applications,” SPE 74138, SPE Journal, Vol. 6, No. 03, pp 288-298.</a:t>
            </a:r>
          </a:p>
          <a:p>
            <a:r>
              <a:rPr lang="en-US" dirty="0"/>
              <a:t>French, S., Rodgerson, J., Feik, C.: Re-Fracturing Horizontal Shale Wells: Case History of a Woodford Shale Pilot Project,” SPE 168607, SPE Hydraulic Fracturing Conference, 4-6 February 2014, The Woodlands, TX, USA. </a:t>
            </a:r>
          </a:p>
          <a:p>
            <a:r>
              <a:rPr lang="en-US" dirty="0"/>
              <a:t>Lanz, T., Greene, D., Eberhard, M., Pershall, R.: “Refracture Treatments Proving Successful in Horizontal Bakken Wells: Richland County, Montana,” SPE Rocky Mountain Oil &amp; Gas Technical Symposium, Denver, CO, USA, 16-18 April 2007. </a:t>
            </a:r>
          </a:p>
          <a:p>
            <a:r>
              <a:rPr lang="en-US" dirty="0"/>
              <a:t>Reeves, S.R., Hill, D.G., Hopkins, C.W., Conway, M.W., Tiner, R.L., </a:t>
            </a:r>
            <a:r>
              <a:rPr lang="en-US" dirty="0" err="1"/>
              <a:t>Mohaghegh</a:t>
            </a:r>
            <a:r>
              <a:rPr lang="en-US" dirty="0"/>
              <a:t>, S.: “Restimulation Technology for Tight Gas Sand Wells,” SPE 56482, SPE Annual Technical Conference and Exhibition, Houston, TX, USA, 3-6 October 1999.</a:t>
            </a:r>
          </a:p>
          <a:p>
            <a:r>
              <a:rPr lang="en-US" dirty="0" err="1"/>
              <a:t>Siebrits</a:t>
            </a:r>
            <a:r>
              <a:rPr lang="en-US" dirty="0"/>
              <a:t>, E.,  J.L. </a:t>
            </a:r>
            <a:r>
              <a:rPr lang="en-US" dirty="0" err="1"/>
              <a:t>Elbel</a:t>
            </a:r>
            <a:r>
              <a:rPr lang="en-US" dirty="0"/>
              <a:t>, R.S. Hoover, I.R. </a:t>
            </a:r>
            <a:r>
              <a:rPr lang="en-US" dirty="0" err="1"/>
              <a:t>Diyashev</a:t>
            </a:r>
            <a:r>
              <a:rPr lang="en-US" dirty="0"/>
              <a:t>, L.G. Griffin, S.L. Demetrius, C.A. Wright, B.M. Davidson, N.P. </a:t>
            </a:r>
            <a:r>
              <a:rPr lang="en-US" dirty="0" err="1"/>
              <a:t>Steinsberger</a:t>
            </a:r>
            <a:r>
              <a:rPr lang="en-US" dirty="0"/>
              <a:t>, D.G. Hill: “Refracture Reorientation Enhances Gas Production in Barnett Shale Tight Gas Wells,” SPE 63030, SPE Annual Technical Conference and Exhibition, Dallas, TX, USA, 1-4 October 2000.</a:t>
            </a:r>
          </a:p>
          <a:p>
            <a:r>
              <a:rPr lang="en-US" dirty="0"/>
              <a:t>Vincent, M.C.: “Refracs – Why Do They Work, And Why Do They Fail in 100 Published Field Studies,” SPE 134330, SPE Annual Technical Conference and Exhibition, Florence, Italy, 19-22 September 2010.</a:t>
            </a:r>
          </a:p>
          <a:p>
            <a:r>
              <a:rPr lang="en-US" dirty="0"/>
              <a:t>Vincent, M.C.: Examining Our Assumptions – Have Oversimplifications Jeopardized Out Ability to Design Optimal Fracture Treatments,” SPE 119143, SPE Hydraulic Fracturing Conference, The Woodlands, TX, USA, 19-21 January 2009.</a:t>
            </a:r>
          </a:p>
          <a:p>
            <a:r>
              <a:rPr lang="en-US" dirty="0"/>
              <a:t>Wolhart, S., “Hydraulic Fracturing Restimulation,” SPE Distinguished Lecturer Series. 2002.</a:t>
            </a:r>
          </a:p>
          <a:p>
            <a:endParaRPr lang="en-US" dirty="0"/>
          </a:p>
          <a:p>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4"/>
          </p:nvPr>
        </p:nvSpPr>
        <p:spPr/>
        <p:txBody>
          <a:bodyPr/>
          <a:lstStyle/>
          <a:p>
            <a:fld id="{BF6C2D07-792B-4790-B7D5-AE725531F3EF}" type="slidenum">
              <a:rPr lang="en-US" smtClean="0"/>
              <a:t>38</a:t>
            </a:fld>
            <a:endParaRPr lang="en-US" dirty="0"/>
          </a:p>
        </p:txBody>
      </p:sp>
    </p:spTree>
    <p:extLst>
      <p:ext uri="{BB962C8B-B14F-4D97-AF65-F5344CB8AC3E}">
        <p14:creationId xmlns:p14="http://schemas.microsoft.com/office/powerpoint/2010/main" val="304226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a:p>
        </p:txBody>
      </p:sp>
      <p:sp>
        <p:nvSpPr>
          <p:cNvPr id="3" name="Title 2"/>
          <p:cNvSpPr>
            <a:spLocks noGrp="1"/>
          </p:cNvSpPr>
          <p:nvPr>
            <p:ph type="title"/>
          </p:nvPr>
        </p:nvSpPr>
        <p:spPr/>
        <p:txBody>
          <a:bodyPr/>
          <a:lstStyle/>
          <a:p>
            <a:r>
              <a:rPr lang="en-US" dirty="0" smtClean="0"/>
              <a:t>End of Slide Support Package</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39</a:t>
            </a:fld>
            <a:endParaRPr lang="en-US" dirty="0"/>
          </a:p>
        </p:txBody>
      </p:sp>
    </p:spTree>
    <p:extLst>
      <p:ext uri="{BB962C8B-B14F-4D97-AF65-F5344CB8AC3E}">
        <p14:creationId xmlns:p14="http://schemas.microsoft.com/office/powerpoint/2010/main" val="3132651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Southern Alberta Shallow Gas Well Refracs</a:t>
            </a:r>
            <a:br>
              <a:rPr lang="en-US" dirty="0" smtClean="0"/>
            </a:br>
            <a:r>
              <a:rPr lang="en-US" dirty="0" smtClean="0"/>
              <a:t>Refracs</a:t>
            </a:r>
            <a:r>
              <a:rPr lang="en-US" dirty="0" smtClean="0"/>
              <a:t> Not just for shales</a:t>
            </a:r>
            <a:endParaRPr lang="en-US" dirty="0"/>
          </a:p>
        </p:txBody>
      </p:sp>
      <p:sp>
        <p:nvSpPr>
          <p:cNvPr id="3" name="Slide Number Placeholder 2"/>
          <p:cNvSpPr>
            <a:spLocks noGrp="1"/>
          </p:cNvSpPr>
          <p:nvPr>
            <p:ph type="sldNum" sz="quarter" idx="4"/>
          </p:nvPr>
        </p:nvSpPr>
        <p:spPr/>
        <p:txBody>
          <a:bodyPr/>
          <a:lstStyle/>
          <a:p>
            <a:fld id="{BF6C2D07-792B-4790-B7D5-AE725531F3EF}" type="slidenum">
              <a:rPr lang="en-US" smtClean="0"/>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6" y="1203551"/>
            <a:ext cx="8948194" cy="459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a:off x="990600" y="2438400"/>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Right Brace 5"/>
          <p:cNvSpPr/>
          <p:nvPr/>
        </p:nvSpPr>
        <p:spPr>
          <a:xfrm>
            <a:off x="4495800" y="2438400"/>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Right Brace 6"/>
          <p:cNvSpPr/>
          <p:nvPr/>
        </p:nvSpPr>
        <p:spPr>
          <a:xfrm>
            <a:off x="2971800" y="1905000"/>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Right Brace 7"/>
          <p:cNvSpPr/>
          <p:nvPr/>
        </p:nvSpPr>
        <p:spPr>
          <a:xfrm>
            <a:off x="5943600" y="1749056"/>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Right Brace 8"/>
          <p:cNvSpPr/>
          <p:nvPr/>
        </p:nvSpPr>
        <p:spPr>
          <a:xfrm>
            <a:off x="6477000" y="2362200"/>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ight Brace 9"/>
          <p:cNvSpPr/>
          <p:nvPr/>
        </p:nvSpPr>
        <p:spPr>
          <a:xfrm>
            <a:off x="7924800" y="3022305"/>
            <a:ext cx="304800" cy="381000"/>
          </a:xfrm>
          <a:prstGeom prst="rightBrace">
            <a:avLst/>
          </a:prstGeom>
          <a:ln>
            <a:solidFill>
              <a:srgbClr val="FF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326503" y="5793858"/>
            <a:ext cx="8382000" cy="830997"/>
          </a:xfrm>
          <a:prstGeom prst="rect">
            <a:avLst/>
          </a:prstGeom>
          <a:noFill/>
        </p:spPr>
        <p:txBody>
          <a:bodyPr wrap="square" rtlCol="0">
            <a:spAutoFit/>
          </a:bodyPr>
          <a:lstStyle/>
          <a:p>
            <a:r>
              <a:rPr lang="en-US" sz="2400" dirty="0" smtClean="0">
                <a:latin typeface="+mn-lt"/>
              </a:rPr>
              <a:t>Refracturing restored many wells to initial production – Is production really declining or is the flow capacity of the frac?</a:t>
            </a:r>
          </a:p>
        </p:txBody>
      </p:sp>
    </p:spTree>
    <p:extLst>
      <p:ext uri="{BB962C8B-B14F-4D97-AF65-F5344CB8AC3E}">
        <p14:creationId xmlns:p14="http://schemas.microsoft.com/office/powerpoint/2010/main" val="4134725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Picture 2"/>
          <p:cNvPicPr>
            <a:picLocks noChangeAspect="1" noChangeArrowheads="1"/>
          </p:cNvPicPr>
          <p:nvPr/>
        </p:nvPicPr>
        <p:blipFill>
          <a:blip r:embed="rId3" cstate="print"/>
          <a:srcRect/>
          <a:stretch>
            <a:fillRect/>
          </a:stretch>
        </p:blipFill>
        <p:spPr bwMode="auto">
          <a:xfrm>
            <a:off x="4763" y="0"/>
            <a:ext cx="9105900" cy="6858000"/>
          </a:xfrm>
          <a:prstGeom prst="rect">
            <a:avLst/>
          </a:prstGeom>
          <a:noFill/>
          <a:ln w="9525">
            <a:noFill/>
            <a:miter lim="800000"/>
            <a:headEnd/>
            <a:tailEnd/>
          </a:ln>
        </p:spPr>
      </p:pic>
    </p:spTree>
    <p:extLst>
      <p:ext uri="{BB962C8B-B14F-4D97-AF65-F5344CB8AC3E}">
        <p14:creationId xmlns:p14="http://schemas.microsoft.com/office/powerpoint/2010/main" val="63927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7204" y="1532964"/>
            <a:ext cx="8610596" cy="4585727"/>
          </a:xfrm>
        </p:spPr>
        <p:txBody>
          <a:bodyPr>
            <a:normAutofit/>
          </a:bodyPr>
          <a:lstStyle/>
          <a:p>
            <a:r>
              <a:rPr lang="en-US" sz="2400" b="1" dirty="0" smtClean="0"/>
              <a:t>Enlarged frac geometry, reservoir contact, add contact points</a:t>
            </a:r>
            <a:endParaRPr lang="en-US" sz="2400" b="1" dirty="0"/>
          </a:p>
          <a:p>
            <a:r>
              <a:rPr lang="en-US" sz="2400" b="1" dirty="0"/>
              <a:t>Improved pay coverage – increased frac height in vertical wells</a:t>
            </a:r>
          </a:p>
          <a:p>
            <a:r>
              <a:rPr lang="en-US" sz="2400" b="1" dirty="0" smtClean="0"/>
              <a:t>Increased </a:t>
            </a:r>
            <a:r>
              <a:rPr lang="en-US" sz="2400" b="1" dirty="0"/>
              <a:t>frac </a:t>
            </a:r>
            <a:r>
              <a:rPr lang="en-US" sz="2400" b="1" dirty="0" smtClean="0"/>
              <a:t>conductivity or restoring frac </a:t>
            </a:r>
            <a:r>
              <a:rPr lang="en-US" sz="2400" b="1" dirty="0"/>
              <a:t>conductivity </a:t>
            </a:r>
          </a:p>
          <a:p>
            <a:r>
              <a:rPr lang="en-US" sz="2400" b="1" dirty="0"/>
              <a:t>Propping </a:t>
            </a:r>
            <a:r>
              <a:rPr lang="en-US" sz="2400" b="1" dirty="0" smtClean="0"/>
              <a:t>or re-propping previously </a:t>
            </a:r>
            <a:r>
              <a:rPr lang="en-US" sz="2400" b="1" dirty="0"/>
              <a:t>unpropped fractures</a:t>
            </a:r>
          </a:p>
          <a:p>
            <a:r>
              <a:rPr lang="en-US" sz="2400" b="1" dirty="0" smtClean="0"/>
              <a:t>Fit-for-purpose fracture </a:t>
            </a:r>
            <a:r>
              <a:rPr lang="en-US" sz="2400" b="1" dirty="0"/>
              <a:t>fluids</a:t>
            </a:r>
          </a:p>
          <a:p>
            <a:r>
              <a:rPr lang="en-US" sz="2400" b="1" dirty="0"/>
              <a:t>Re-energizing </a:t>
            </a:r>
            <a:r>
              <a:rPr lang="en-US" sz="2400" b="1" dirty="0" smtClean="0"/>
              <a:t>/ </a:t>
            </a:r>
            <a:r>
              <a:rPr lang="en-US" sz="2400" b="1" dirty="0"/>
              <a:t>re-inflating natural fissures</a:t>
            </a:r>
          </a:p>
          <a:p>
            <a:r>
              <a:rPr lang="en-US" sz="2400" b="1" dirty="0" smtClean="0"/>
              <a:t>Frac Reorientation - </a:t>
            </a:r>
            <a:r>
              <a:rPr lang="en-US" sz="2400" b="1" dirty="0"/>
              <a:t>field stress </a:t>
            </a:r>
            <a:r>
              <a:rPr lang="en-US" sz="2400" b="1" dirty="0" smtClean="0"/>
              <a:t>altered </a:t>
            </a:r>
            <a:r>
              <a:rPr lang="en-US" sz="2400" b="1" dirty="0"/>
              <a:t>– new rock contacted </a:t>
            </a:r>
          </a:p>
          <a:p>
            <a:r>
              <a:rPr lang="en-US" sz="2400" b="1" dirty="0" smtClean="0"/>
              <a:t>Over-flushed </a:t>
            </a:r>
            <a:r>
              <a:rPr lang="en-US" sz="2400" b="1" dirty="0"/>
              <a:t>frac jobs – repair by straddle frac &amp; </a:t>
            </a:r>
            <a:r>
              <a:rPr lang="en-US" sz="2400" b="1" dirty="0" smtClean="0"/>
              <a:t>quality </a:t>
            </a:r>
            <a:r>
              <a:rPr lang="en-US" sz="2400" b="1" dirty="0"/>
              <a:t>prop.</a:t>
            </a:r>
          </a:p>
          <a:p>
            <a:endParaRPr lang="en-US" sz="2400" b="1" dirty="0"/>
          </a:p>
        </p:txBody>
      </p:sp>
      <p:sp>
        <p:nvSpPr>
          <p:cNvPr id="8" name="Title 7"/>
          <p:cNvSpPr>
            <a:spLocks noGrp="1"/>
          </p:cNvSpPr>
          <p:nvPr>
            <p:ph type="title"/>
          </p:nvPr>
        </p:nvSpPr>
        <p:spPr/>
        <p:txBody>
          <a:bodyPr/>
          <a:lstStyle/>
          <a:p>
            <a:r>
              <a:rPr lang="en-US" dirty="0" smtClean="0"/>
              <a:t>Factors in Successful Refracs</a:t>
            </a:r>
            <a:endParaRPr lang="en-US" dirty="0"/>
          </a:p>
        </p:txBody>
      </p:sp>
      <p:sp>
        <p:nvSpPr>
          <p:cNvPr id="7" name="Slide Number Placeholder 6"/>
          <p:cNvSpPr>
            <a:spLocks noGrp="1"/>
          </p:cNvSpPr>
          <p:nvPr>
            <p:ph type="sldNum" sz="quarter" idx="4"/>
          </p:nvPr>
        </p:nvSpPr>
        <p:spPr/>
        <p:txBody>
          <a:bodyPr/>
          <a:lstStyle/>
          <a:p>
            <a:fld id="{BF6C2D07-792B-4790-B7D5-AE725531F3EF}" type="slidenum">
              <a:rPr lang="en-US" smtClean="0"/>
              <a:t>6</a:t>
            </a:fld>
            <a:endParaRPr lang="en-US" dirty="0"/>
          </a:p>
        </p:txBody>
      </p:sp>
      <p:sp>
        <p:nvSpPr>
          <p:cNvPr id="2" name="TextBox 1"/>
          <p:cNvSpPr txBox="1"/>
          <p:nvPr/>
        </p:nvSpPr>
        <p:spPr>
          <a:xfrm>
            <a:off x="152400" y="5334000"/>
            <a:ext cx="8686800" cy="523220"/>
          </a:xfrm>
          <a:prstGeom prst="rect">
            <a:avLst/>
          </a:prstGeom>
          <a:noFill/>
        </p:spPr>
        <p:txBody>
          <a:bodyPr wrap="square" rtlCol="0">
            <a:spAutoFit/>
          </a:bodyPr>
          <a:lstStyle/>
          <a:p>
            <a:r>
              <a:rPr lang="en-US" sz="1400" dirty="0">
                <a:latin typeface="Calibri" pitchFamily="34" charset="0"/>
              </a:rPr>
              <a:t>Suggestion: A non-shale specific criteria was advanced by Reeves, et.al., 1999 to separate poor completions from poor geology before progressing towards a restimulation.  </a:t>
            </a:r>
            <a:endParaRPr lang="en-US" sz="1400" dirty="0">
              <a:latin typeface="Calibri" pitchFamily="34" charset="0"/>
            </a:endParaRPr>
          </a:p>
        </p:txBody>
      </p:sp>
    </p:spTree>
    <p:extLst>
      <p:ext uri="{BB962C8B-B14F-4D97-AF65-F5344CB8AC3E}">
        <p14:creationId xmlns:p14="http://schemas.microsoft.com/office/powerpoint/2010/main" val="1395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b="1" dirty="0" smtClean="0"/>
              <a:t>Low </a:t>
            </a:r>
            <a:r>
              <a:rPr lang="en-US" b="1" dirty="0"/>
              <a:t>pressured, depleted </a:t>
            </a:r>
            <a:r>
              <a:rPr lang="en-US" b="1" dirty="0" smtClean="0"/>
              <a:t>wells, limited </a:t>
            </a:r>
            <a:r>
              <a:rPr lang="en-US" b="1" dirty="0"/>
              <a:t>reserves.</a:t>
            </a:r>
          </a:p>
          <a:p>
            <a:r>
              <a:rPr lang="en-US" b="1" dirty="0"/>
              <a:t>Wells in which diagnostics indicate effective fractures &amp; drainage to boundaries.</a:t>
            </a:r>
          </a:p>
          <a:p>
            <a:r>
              <a:rPr lang="en-US" b="1" dirty="0" smtClean="0"/>
              <a:t>Questionable mechanical integrity</a:t>
            </a:r>
            <a:endParaRPr lang="en-US" b="1" dirty="0"/>
          </a:p>
          <a:p>
            <a:r>
              <a:rPr lang="en-US" b="1" dirty="0" smtClean="0"/>
              <a:t>Access to </a:t>
            </a:r>
            <a:r>
              <a:rPr lang="en-US" b="1" dirty="0"/>
              <a:t>better parts of </a:t>
            </a:r>
            <a:r>
              <a:rPr lang="en-US" b="1" dirty="0" smtClean="0"/>
              <a:t>formation prevented.</a:t>
            </a:r>
            <a:endParaRPr lang="en-US" b="1" dirty="0"/>
          </a:p>
          <a:p>
            <a:r>
              <a:rPr lang="en-US" b="1" dirty="0" smtClean="0"/>
              <a:t>Off-set </a:t>
            </a:r>
            <a:r>
              <a:rPr lang="en-US" b="1" dirty="0"/>
              <a:t>wells </a:t>
            </a:r>
            <a:r>
              <a:rPr lang="en-US" b="1" dirty="0" smtClean="0"/>
              <a:t>recovered &gt;&gt; </a:t>
            </a:r>
            <a:r>
              <a:rPr lang="en-US" b="1" dirty="0"/>
              <a:t>their “share” of reserves.</a:t>
            </a:r>
          </a:p>
          <a:p>
            <a:endParaRPr lang="en-US" dirty="0"/>
          </a:p>
        </p:txBody>
      </p:sp>
      <p:sp>
        <p:nvSpPr>
          <p:cNvPr id="3" name="Title 2"/>
          <p:cNvSpPr>
            <a:spLocks noGrp="1"/>
          </p:cNvSpPr>
          <p:nvPr>
            <p:ph type="title"/>
          </p:nvPr>
        </p:nvSpPr>
        <p:spPr/>
        <p:txBody>
          <a:bodyPr/>
          <a:lstStyle/>
          <a:p>
            <a:r>
              <a:rPr lang="en-US" dirty="0" smtClean="0"/>
              <a:t>Factors in Failed Refracs</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7</a:t>
            </a:fld>
            <a:endParaRPr lang="en-US" dirty="0"/>
          </a:p>
        </p:txBody>
      </p:sp>
    </p:spTree>
    <p:extLst>
      <p:ext uri="{BB962C8B-B14F-4D97-AF65-F5344CB8AC3E}">
        <p14:creationId xmlns:p14="http://schemas.microsoft.com/office/powerpoint/2010/main" val="30654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458200" cy="1096963"/>
          </a:xfrm>
        </p:spPr>
        <p:txBody>
          <a:bodyPr>
            <a:normAutofit/>
          </a:bodyPr>
          <a:lstStyle/>
          <a:p>
            <a:r>
              <a:rPr lang="en-US" dirty="0" smtClean="0"/>
              <a:t>Comparison of Max Month Production of Wells across Four years</a:t>
            </a:r>
            <a:endParaRPr lang="en-US" dirty="0"/>
          </a:p>
        </p:txBody>
      </p:sp>
      <p:sp>
        <p:nvSpPr>
          <p:cNvPr id="3" name="Slide Number Placeholder 2"/>
          <p:cNvSpPr>
            <a:spLocks noGrp="1"/>
          </p:cNvSpPr>
          <p:nvPr>
            <p:ph type="sldNum" sz="quarter" idx="4"/>
          </p:nvPr>
        </p:nvSpPr>
        <p:spPr/>
        <p:txBody>
          <a:bodyPr/>
          <a:lstStyle/>
          <a:p>
            <a:fld id="{BF6C2D07-792B-4790-B7D5-AE725531F3EF}" type="slidenum">
              <a:rPr lang="en-US" smtClean="0"/>
              <a:t>8</a:t>
            </a:fld>
            <a:endParaRPr lang="en-US" dirty="0"/>
          </a:p>
        </p:txBody>
      </p:sp>
      <p:sp>
        <p:nvSpPr>
          <p:cNvPr id="4" name="TextBox 3"/>
          <p:cNvSpPr txBox="1"/>
          <p:nvPr/>
        </p:nvSpPr>
        <p:spPr>
          <a:xfrm>
            <a:off x="228600" y="1752600"/>
            <a:ext cx="8458200" cy="954107"/>
          </a:xfrm>
          <a:prstGeom prst="rect">
            <a:avLst/>
          </a:prstGeom>
          <a:noFill/>
        </p:spPr>
        <p:txBody>
          <a:bodyPr wrap="square" rtlCol="0">
            <a:spAutoFit/>
          </a:bodyPr>
          <a:lstStyle/>
          <a:p>
            <a:r>
              <a:rPr lang="en-US" sz="2800" b="1" dirty="0" smtClean="0">
                <a:latin typeface="+mn-lt"/>
              </a:rPr>
              <a:t>One field shows a steady decline in max month production with time – result of regional fractures?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58" y="2971799"/>
            <a:ext cx="8854803" cy="308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43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smtClean="0"/>
              <a:t>Good Candidate?	</a:t>
            </a:r>
            <a:endParaRPr lang="en-US" dirty="0"/>
          </a:p>
        </p:txBody>
      </p:sp>
      <p:sp>
        <p:nvSpPr>
          <p:cNvPr id="7" name="Text Placeholder 6"/>
          <p:cNvSpPr>
            <a:spLocks noGrp="1"/>
          </p:cNvSpPr>
          <p:nvPr>
            <p:ph type="body" sz="quarter" idx="15"/>
          </p:nvPr>
        </p:nvSpPr>
        <p:spPr/>
        <p:txBody>
          <a:bodyPr/>
          <a:lstStyle/>
          <a:p>
            <a:r>
              <a:rPr lang="en-US" dirty="0" smtClean="0"/>
              <a:t>Not so Good Candidate?</a:t>
            </a:r>
            <a:endParaRPr lang="en-US" dirty="0"/>
          </a:p>
        </p:txBody>
      </p:sp>
      <p:sp>
        <p:nvSpPr>
          <p:cNvPr id="8" name="Content Placeholder 7"/>
          <p:cNvSpPr>
            <a:spLocks noGrp="1"/>
          </p:cNvSpPr>
          <p:nvPr>
            <p:ph sz="quarter" idx="20"/>
          </p:nvPr>
        </p:nvSpPr>
        <p:spPr>
          <a:xfrm>
            <a:off x="457200" y="1849438"/>
            <a:ext cx="3505200" cy="4062412"/>
          </a:xfrm>
        </p:spPr>
        <p:txBody>
          <a:bodyPr/>
          <a:lstStyle/>
          <a:p>
            <a:r>
              <a:rPr lang="en-US" dirty="0" smtClean="0"/>
              <a:t>Poor initial frac</a:t>
            </a:r>
          </a:p>
          <a:p>
            <a:r>
              <a:rPr lang="en-US" dirty="0" smtClean="0"/>
              <a:t>Bypassed </a:t>
            </a:r>
            <a:r>
              <a:rPr lang="en-US" dirty="0" smtClean="0"/>
              <a:t>shows</a:t>
            </a:r>
          </a:p>
          <a:p>
            <a:r>
              <a:rPr lang="en-US" dirty="0" smtClean="0"/>
              <a:t>Frac spacing &gt;300 ft</a:t>
            </a:r>
            <a:endParaRPr lang="en-US" dirty="0" smtClean="0"/>
          </a:p>
          <a:p>
            <a:r>
              <a:rPr lang="en-US" dirty="0" smtClean="0"/>
              <a:t>Less than 1000 lb/ft of prop over lateral</a:t>
            </a:r>
          </a:p>
          <a:p>
            <a:r>
              <a:rPr lang="en-US" dirty="0" smtClean="0"/>
              <a:t>Where </a:t>
            </a:r>
            <a:r>
              <a:rPr lang="en-US" dirty="0" smtClean="0">
                <a:latin typeface="Symbol" panose="05050102010706020507" pitchFamily="18" charset="2"/>
              </a:rPr>
              <a:t>s</a:t>
            </a:r>
            <a:r>
              <a:rPr lang="en-US" baseline="-25000" dirty="0" smtClean="0"/>
              <a:t>H</a:t>
            </a:r>
            <a:r>
              <a:rPr lang="en-US" dirty="0" smtClean="0"/>
              <a:t> ~ </a:t>
            </a:r>
            <a:r>
              <a:rPr lang="en-US" dirty="0" smtClean="0">
                <a:latin typeface="Symbol" panose="05050102010706020507" pitchFamily="18" charset="2"/>
              </a:rPr>
              <a:t>s</a:t>
            </a:r>
            <a:r>
              <a:rPr lang="en-US" baseline="-25000" dirty="0" smtClean="0"/>
              <a:t>h </a:t>
            </a:r>
            <a:r>
              <a:rPr lang="en-US" dirty="0" smtClean="0"/>
              <a:t>&amp; natural fracs present</a:t>
            </a:r>
          </a:p>
          <a:p>
            <a:r>
              <a:rPr lang="en-US" dirty="0" smtClean="0"/>
              <a:t>Some frac hit wells</a:t>
            </a:r>
          </a:p>
          <a:p>
            <a:endParaRPr lang="en-US" dirty="0" smtClean="0"/>
          </a:p>
          <a:p>
            <a:endParaRPr lang="en-US" dirty="0" smtClean="0"/>
          </a:p>
          <a:p>
            <a:endParaRPr lang="en-US" dirty="0"/>
          </a:p>
        </p:txBody>
      </p:sp>
      <p:sp>
        <p:nvSpPr>
          <p:cNvPr id="9" name="Content Placeholder 8"/>
          <p:cNvSpPr>
            <a:spLocks noGrp="1"/>
          </p:cNvSpPr>
          <p:nvPr>
            <p:ph sz="quarter" idx="21"/>
          </p:nvPr>
        </p:nvSpPr>
        <p:spPr>
          <a:xfrm>
            <a:off x="4433891" y="1849437"/>
            <a:ext cx="3490909" cy="4047939"/>
          </a:xfrm>
        </p:spPr>
        <p:txBody>
          <a:bodyPr/>
          <a:lstStyle/>
          <a:p>
            <a:r>
              <a:rPr lang="en-US" dirty="0" smtClean="0"/>
              <a:t>No natural fractures</a:t>
            </a:r>
          </a:p>
          <a:p>
            <a:r>
              <a:rPr lang="en-US" dirty="0" smtClean="0"/>
              <a:t>No gas/oil shows during drilling</a:t>
            </a:r>
          </a:p>
          <a:p>
            <a:r>
              <a:rPr lang="en-US" dirty="0" smtClean="0"/>
              <a:t>High stress </a:t>
            </a:r>
            <a:r>
              <a:rPr lang="en-US" dirty="0" smtClean="0">
                <a:latin typeface="Symbol" panose="05050102010706020507" pitchFamily="18" charset="2"/>
              </a:rPr>
              <a:t>s</a:t>
            </a:r>
            <a:r>
              <a:rPr lang="en-US" baseline="-25000" dirty="0" smtClean="0"/>
              <a:t>v</a:t>
            </a:r>
            <a:r>
              <a:rPr lang="en-US" dirty="0" smtClean="0"/>
              <a:t> &lt; </a:t>
            </a:r>
            <a:r>
              <a:rPr lang="en-US" dirty="0" smtClean="0">
                <a:latin typeface="Symbol" panose="05050102010706020507" pitchFamily="18" charset="2"/>
              </a:rPr>
              <a:t>s</a:t>
            </a:r>
            <a:r>
              <a:rPr lang="en-US" baseline="-25000" dirty="0" smtClean="0"/>
              <a:t>H</a:t>
            </a:r>
            <a:r>
              <a:rPr lang="en-US" dirty="0" smtClean="0"/>
              <a:t> &amp; </a:t>
            </a:r>
            <a:r>
              <a:rPr lang="en-US" dirty="0">
                <a:latin typeface="Symbol" panose="05050102010706020507" pitchFamily="18" charset="2"/>
              </a:rPr>
              <a:t>s</a:t>
            </a:r>
            <a:r>
              <a:rPr lang="en-US" baseline="-25000" dirty="0"/>
              <a:t>H</a:t>
            </a:r>
            <a:r>
              <a:rPr lang="en-US" dirty="0"/>
              <a:t> </a:t>
            </a:r>
            <a:r>
              <a:rPr lang="en-US" dirty="0" smtClean="0"/>
              <a:t>&gt;&gt; </a:t>
            </a:r>
            <a:r>
              <a:rPr lang="en-US" dirty="0">
                <a:latin typeface="Symbol" panose="05050102010706020507" pitchFamily="18" charset="2"/>
              </a:rPr>
              <a:t>s</a:t>
            </a:r>
            <a:r>
              <a:rPr lang="en-US" baseline="-25000" dirty="0"/>
              <a:t>h </a:t>
            </a:r>
            <a:endParaRPr lang="en-US" dirty="0" smtClean="0"/>
          </a:p>
          <a:p>
            <a:r>
              <a:rPr lang="en-US" dirty="0" smtClean="0"/>
              <a:t>Poorly performing in-fill wells in UCR</a:t>
            </a:r>
          </a:p>
          <a:p>
            <a:r>
              <a:rPr lang="en-US" dirty="0" smtClean="0"/>
              <a:t>Poor Integrity</a:t>
            </a:r>
            <a:endParaRPr lang="en-US" dirty="0"/>
          </a:p>
          <a:p>
            <a:endParaRPr lang="en-US" dirty="0"/>
          </a:p>
        </p:txBody>
      </p:sp>
      <p:sp>
        <p:nvSpPr>
          <p:cNvPr id="5" name="Title 4"/>
          <p:cNvSpPr>
            <a:spLocks noGrp="1"/>
          </p:cNvSpPr>
          <p:nvPr>
            <p:ph type="title"/>
          </p:nvPr>
        </p:nvSpPr>
        <p:spPr/>
        <p:txBody>
          <a:bodyPr/>
          <a:lstStyle/>
          <a:p>
            <a:pPr algn="ctr"/>
            <a:r>
              <a:rPr lang="en-US" dirty="0" smtClean="0"/>
              <a:t>What Makes a Good Refrac Candidate? and What Doesn’t?</a:t>
            </a:r>
            <a:endParaRPr lang="en-US" dirty="0"/>
          </a:p>
        </p:txBody>
      </p:sp>
      <p:sp>
        <p:nvSpPr>
          <p:cNvPr id="4" name="Slide Number Placeholder 3"/>
          <p:cNvSpPr>
            <a:spLocks noGrp="1"/>
          </p:cNvSpPr>
          <p:nvPr>
            <p:ph type="sldNum" sz="quarter" idx="4"/>
          </p:nvPr>
        </p:nvSpPr>
        <p:spPr/>
        <p:txBody>
          <a:bodyPr/>
          <a:lstStyle/>
          <a:p>
            <a:fld id="{BF6C2D07-792B-4790-B7D5-AE725531F3EF}" type="slidenum">
              <a:rPr lang="en-US" smtClean="0"/>
              <a:pPr/>
              <a:t>9</a:t>
            </a:fld>
            <a:endParaRPr lang="en-US" dirty="0"/>
          </a:p>
        </p:txBody>
      </p:sp>
      <p:sp>
        <p:nvSpPr>
          <p:cNvPr id="10" name="TextBox 9"/>
          <p:cNvSpPr txBox="1"/>
          <p:nvPr/>
        </p:nvSpPr>
        <p:spPr>
          <a:xfrm>
            <a:off x="457200" y="6096000"/>
            <a:ext cx="7315200" cy="646331"/>
          </a:xfrm>
          <a:prstGeom prst="rect">
            <a:avLst/>
          </a:prstGeom>
          <a:noFill/>
        </p:spPr>
        <p:txBody>
          <a:bodyPr wrap="square" rtlCol="0">
            <a:spAutoFit/>
          </a:bodyPr>
          <a:lstStyle/>
          <a:p>
            <a:r>
              <a:rPr lang="en-US" sz="3600" dirty="0" smtClean="0">
                <a:latin typeface="+mn-lt"/>
              </a:rPr>
              <a:t>Guidelines? – Yes,    Absolutes? – No.</a:t>
            </a:r>
          </a:p>
        </p:txBody>
      </p:sp>
    </p:spTree>
    <p:extLst>
      <p:ext uri="{BB962C8B-B14F-4D97-AF65-F5344CB8AC3E}">
        <p14:creationId xmlns:p14="http://schemas.microsoft.com/office/powerpoint/2010/main" val="27222738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x3_White_Template">
  <a:themeElements>
    <a:clrScheme name="Apache">
      <a:dk1>
        <a:sysClr val="windowText" lastClr="000000"/>
      </a:dk1>
      <a:lt1>
        <a:sysClr val="window" lastClr="FFFFFF"/>
      </a:lt1>
      <a:dk2>
        <a:srgbClr val="004D71"/>
      </a:dk2>
      <a:lt2>
        <a:srgbClr val="FFFFFF"/>
      </a:lt2>
      <a:accent1>
        <a:srgbClr val="CC9700"/>
      </a:accent1>
      <a:accent2>
        <a:srgbClr val="00837A"/>
      </a:accent2>
      <a:accent3>
        <a:srgbClr val="004D71"/>
      </a:accent3>
      <a:accent4>
        <a:srgbClr val="009ADD"/>
      </a:accent4>
      <a:accent5>
        <a:srgbClr val="463C36"/>
      </a:accent5>
      <a:accent6>
        <a:srgbClr val="DC4A26"/>
      </a:accent6>
      <a:hlink>
        <a:srgbClr val="0000FF"/>
      </a:hlink>
      <a:folHlink>
        <a:srgbClr val="813033"/>
      </a:folHlink>
    </a:clrScheme>
    <a:fontScheme name="Calibri theme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rgbClr val="462E00"/>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4x3_White_Template</Template>
  <TotalTime>1370</TotalTime>
  <Words>3046</Words>
  <Application>Microsoft Office PowerPoint</Application>
  <PresentationFormat>On-screen Show (4:3)</PresentationFormat>
  <Paragraphs>244</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4x3_White_Template</vt:lpstr>
      <vt:lpstr>Refracturing: Why, When and When Not to</vt:lpstr>
      <vt:lpstr>Parts of the Presentation</vt:lpstr>
      <vt:lpstr>Eagle Ford Re-Fracturing – Example from BP</vt:lpstr>
      <vt:lpstr>Southern Alberta Shallow Gas Well Refracs Refracs Not just for shales</vt:lpstr>
      <vt:lpstr>PowerPoint Presentation</vt:lpstr>
      <vt:lpstr>Factors in Successful Refracs</vt:lpstr>
      <vt:lpstr>Factors in Failed Refracs</vt:lpstr>
      <vt:lpstr>Comparison of Max Month Production of Wells across Four years</vt:lpstr>
      <vt:lpstr>What Makes a Good Refrac Candidate? and What Doesn’t?</vt:lpstr>
      <vt:lpstr>Go back to fracturing basics</vt:lpstr>
      <vt:lpstr>refrac Approaches – what has been done? At Least 8 Basic Approaches</vt:lpstr>
      <vt:lpstr>Re-Frac of Horizontal Wells</vt:lpstr>
      <vt:lpstr>Timing</vt:lpstr>
      <vt:lpstr>Bakken Oil Re-Frac</vt:lpstr>
      <vt:lpstr>Bakken Oil Re-Frac</vt:lpstr>
      <vt:lpstr>Bakken Oil Re-Frac</vt:lpstr>
      <vt:lpstr>Do All Perf Clusters or Fracs Produce?</vt:lpstr>
      <vt:lpstr>Oil &amp; Gas Shows Along The Lateral</vt:lpstr>
      <vt:lpstr>Oil &amp; Gas Shows Along The Lateral</vt:lpstr>
      <vt:lpstr>Oil &amp; Gas Shows Along The Lateral</vt:lpstr>
      <vt:lpstr>Oil &amp; Gas Shows Along The Lateral</vt:lpstr>
      <vt:lpstr>Oil &amp; Gas Shows Along The Lateral</vt:lpstr>
      <vt:lpstr>Look at the Components of the Gas Shows</vt:lpstr>
      <vt:lpstr>Conclusions</vt:lpstr>
      <vt:lpstr>Some Observations</vt:lpstr>
      <vt:lpstr>Message in a Bottle (SPE 168892)</vt:lpstr>
      <vt:lpstr>PowerPoint Presentation</vt:lpstr>
      <vt:lpstr>Variance in Produced water TDS</vt:lpstr>
      <vt:lpstr>Flowback vol. vs. Gas Production</vt:lpstr>
      <vt:lpstr>Ion Ratios in the Produced Water</vt:lpstr>
      <vt:lpstr>Cost &amp; Time Breakdown of Refrac</vt:lpstr>
      <vt:lpstr>Refrac Popularity?</vt:lpstr>
      <vt:lpstr>Reorientation Effects</vt:lpstr>
      <vt:lpstr>Not Every Well is a Good Candidate</vt:lpstr>
      <vt:lpstr>Frac Hits</vt:lpstr>
      <vt:lpstr>Frac Hits</vt:lpstr>
      <vt:lpstr>Refracturing to Mitigate Frac Hits</vt:lpstr>
      <vt:lpstr>References</vt:lpstr>
      <vt:lpstr>End of Slide Support Package</vt:lpstr>
    </vt:vector>
  </TitlesOfParts>
  <Company>Apache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Cates, Heather</dc:creator>
  <cp:lastModifiedBy>King, George</cp:lastModifiedBy>
  <cp:revision>88</cp:revision>
  <cp:lastPrinted>2013-08-26T20:18:14Z</cp:lastPrinted>
  <dcterms:created xsi:type="dcterms:W3CDTF">2013-11-20T14:35:31Z</dcterms:created>
  <dcterms:modified xsi:type="dcterms:W3CDTF">2014-11-12T12:16:28Z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-1762948302</vt:i4>
  </property>
  <property fmtid="{D5CDD505-2E9C-101B-9397-08002B2CF9AE}" pid="3" name="_NewReviewCycle">
    <vt:lpwstr/>
  </property>
  <property fmtid="{D5CDD505-2E9C-101B-9397-08002B2CF9AE}" pid="4" name="_EmailSubject">
    <vt:lpwstr>Invitation from SPE Reservoir Study Group</vt:lpwstr>
  </property>
  <property fmtid="{D5CDD505-2E9C-101B-9397-08002B2CF9AE}" pid="5" name="_AuthorEmail">
    <vt:lpwstr>George.King@apachecorp.com</vt:lpwstr>
  </property>
  <property fmtid="{D5CDD505-2E9C-101B-9397-08002B2CF9AE}" pid="6" name="_AuthorEmailDisplayName">
    <vt:lpwstr>King, George</vt:lpwstr>
  </property>
  <property fmtid="{D5CDD505-2E9C-101B-9397-08002B2CF9AE}" pid="7" name="_PreviousAdHocReviewCycleID">
    <vt:i4>1613048568</vt:i4>
  </property>
</Properties>
</file>