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70" r:id="rId10"/>
    <p:sldId id="266" r:id="rId11"/>
    <p:sldId id="268" r:id="rId12"/>
    <p:sldId id="272" r:id="rId13"/>
    <p:sldId id="271"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660"/>
  </p:normalViewPr>
  <p:slideViewPr>
    <p:cSldViewPr snapToGrid="0">
      <p:cViewPr varScale="1">
        <p:scale>
          <a:sx n="77" d="100"/>
          <a:sy n="77" d="100"/>
        </p:scale>
        <p:origin x="26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BFA138-3A82-4EF0-84FF-5DA889C5EEFB}"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71379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FA138-3A82-4EF0-84FF-5DA889C5EEFB}"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6866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FA138-3A82-4EF0-84FF-5DA889C5EEFB}"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175495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FA138-3A82-4EF0-84FF-5DA889C5EEFB}"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169278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BFA138-3A82-4EF0-84FF-5DA889C5EEFB}"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291096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BFA138-3A82-4EF0-84FF-5DA889C5EEFB}"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391187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BFA138-3A82-4EF0-84FF-5DA889C5EEFB}" type="datetimeFigureOut">
              <a:rPr lang="en-US" smtClean="0"/>
              <a:t>4/1/2016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259609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BFA138-3A82-4EF0-84FF-5DA889C5EEFB}" type="datetimeFigureOut">
              <a:rPr lang="en-US" smtClean="0"/>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31447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FA138-3A82-4EF0-84FF-5DA889C5EEFB}" type="datetimeFigureOut">
              <a:rPr lang="en-US" smtClean="0"/>
              <a:t>4/1/2016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294259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BFA138-3A82-4EF0-84FF-5DA889C5EEFB}"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244976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BFA138-3A82-4EF0-84FF-5DA889C5EEFB}"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E9C6-8F39-483F-A501-695AD1071219}" type="slidenum">
              <a:rPr lang="en-US" smtClean="0"/>
              <a:t>‹#›</a:t>
            </a:fld>
            <a:endParaRPr lang="en-US"/>
          </a:p>
        </p:txBody>
      </p:sp>
    </p:spTree>
    <p:extLst>
      <p:ext uri="{BB962C8B-B14F-4D97-AF65-F5344CB8AC3E}">
        <p14:creationId xmlns:p14="http://schemas.microsoft.com/office/powerpoint/2010/main" val="41755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FA138-3A82-4EF0-84FF-5DA889C5EEFB}" type="datetimeFigureOut">
              <a:rPr lang="en-US" smtClean="0"/>
              <a:t>4/1/2016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BE9C6-8F39-483F-A501-695AD1071219}" type="slidenum">
              <a:rPr lang="en-US" smtClean="0"/>
              <a:t>‹#›</a:t>
            </a:fld>
            <a:endParaRPr lang="en-US"/>
          </a:p>
        </p:txBody>
      </p:sp>
    </p:spTree>
    <p:extLst>
      <p:ext uri="{BB962C8B-B14F-4D97-AF65-F5344CB8AC3E}">
        <p14:creationId xmlns:p14="http://schemas.microsoft.com/office/powerpoint/2010/main" val="3783004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www.katzlawgroupllc.com/" TargetMode="External"/><Relationship Id="rId4" Type="http://schemas.openxmlformats.org/officeDocument/2006/relationships/hyperlink" Target="mailto:gary@Katzlawgroupllc.co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ipo.int/about-ip/e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copyright.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6" y="-244549"/>
            <a:ext cx="12291239" cy="7102549"/>
          </a:xfrm>
          <a:prstGeom prst="rect">
            <a:avLst/>
          </a:prstGeom>
        </p:spPr>
      </p:pic>
      <p:sp>
        <p:nvSpPr>
          <p:cNvPr id="18" name="Rectangle 17"/>
          <p:cNvSpPr/>
          <p:nvPr/>
        </p:nvSpPr>
        <p:spPr>
          <a:xfrm>
            <a:off x="132722" y="288483"/>
            <a:ext cx="5340116" cy="830997"/>
          </a:xfrm>
          <a:prstGeom prst="rect">
            <a:avLst/>
          </a:prstGeom>
        </p:spPr>
        <p:txBody>
          <a:bodyPr wrap="none">
            <a:spAutoFit/>
          </a:bodyPr>
          <a:lstStyle/>
          <a:p>
            <a:r>
              <a:rPr lang="en-US" sz="4800" dirty="0"/>
              <a:t>Katz Law Group, LLC </a:t>
            </a:r>
          </a:p>
        </p:txBody>
      </p:sp>
      <p:sp>
        <p:nvSpPr>
          <p:cNvPr id="19" name="Rectangle 18"/>
          <p:cNvSpPr/>
          <p:nvPr/>
        </p:nvSpPr>
        <p:spPr>
          <a:xfrm>
            <a:off x="260312" y="990017"/>
            <a:ext cx="4811702" cy="369332"/>
          </a:xfrm>
          <a:prstGeom prst="rect">
            <a:avLst/>
          </a:prstGeom>
        </p:spPr>
        <p:txBody>
          <a:bodyPr wrap="none">
            <a:spAutoFit/>
          </a:bodyPr>
          <a:lstStyle/>
          <a:p>
            <a:r>
              <a:rPr lang="en-US" dirty="0">
                <a:solidFill>
                  <a:srgbClr val="002060"/>
                </a:solidFill>
              </a:rPr>
              <a:t>6343 Skyline Drive, Suite 9, Houston, Texas 77057</a:t>
            </a:r>
          </a:p>
        </p:txBody>
      </p:sp>
      <p:sp>
        <p:nvSpPr>
          <p:cNvPr id="20" name="Freeform 19"/>
          <p:cNvSpPr/>
          <p:nvPr/>
        </p:nvSpPr>
        <p:spPr>
          <a:xfrm>
            <a:off x="0" y="1407963"/>
            <a:ext cx="12206177" cy="865134"/>
          </a:xfrm>
          <a:custGeom>
            <a:avLst/>
            <a:gdLst>
              <a:gd name="connsiteX0" fmla="*/ 0 w 12206177"/>
              <a:gd name="connsiteY0" fmla="*/ 575091 h 865134"/>
              <a:gd name="connsiteX1" fmla="*/ 3763925 w 12206177"/>
              <a:gd name="connsiteY1" fmla="*/ 862171 h 865134"/>
              <a:gd name="connsiteX2" fmla="*/ 6624084 w 12206177"/>
              <a:gd name="connsiteY2" fmla="*/ 415603 h 865134"/>
              <a:gd name="connsiteX3" fmla="*/ 9452344 w 12206177"/>
              <a:gd name="connsiteY3" fmla="*/ 933 h 865134"/>
              <a:gd name="connsiteX4" fmla="*/ 12206177 w 12206177"/>
              <a:gd name="connsiteY4" fmla="*/ 532561 h 865134"/>
              <a:gd name="connsiteX5" fmla="*/ 12206177 w 12206177"/>
              <a:gd name="connsiteY5" fmla="*/ 532561 h 86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6177" h="865134">
                <a:moveTo>
                  <a:pt x="0" y="575091"/>
                </a:moveTo>
                <a:cubicBezTo>
                  <a:pt x="1329955" y="731921"/>
                  <a:pt x="2659911" y="888752"/>
                  <a:pt x="3763925" y="862171"/>
                </a:cubicBezTo>
                <a:cubicBezTo>
                  <a:pt x="4867939" y="835590"/>
                  <a:pt x="6624084" y="415603"/>
                  <a:pt x="6624084" y="415603"/>
                </a:cubicBezTo>
                <a:cubicBezTo>
                  <a:pt x="7572154" y="272063"/>
                  <a:pt x="8521995" y="-18560"/>
                  <a:pt x="9452344" y="933"/>
                </a:cubicBezTo>
                <a:cubicBezTo>
                  <a:pt x="10382693" y="20426"/>
                  <a:pt x="12206177" y="532561"/>
                  <a:pt x="12206177" y="532561"/>
                </a:cubicBezTo>
                <a:lnTo>
                  <a:pt x="12206177" y="532561"/>
                </a:lnTo>
              </a:path>
            </a:pathLst>
          </a:cu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4" name="Freeform 23"/>
          <p:cNvSpPr/>
          <p:nvPr/>
        </p:nvSpPr>
        <p:spPr>
          <a:xfrm>
            <a:off x="-28354" y="1976907"/>
            <a:ext cx="12206177" cy="865134"/>
          </a:xfrm>
          <a:custGeom>
            <a:avLst/>
            <a:gdLst>
              <a:gd name="connsiteX0" fmla="*/ 0 w 12206177"/>
              <a:gd name="connsiteY0" fmla="*/ 575091 h 865134"/>
              <a:gd name="connsiteX1" fmla="*/ 3763925 w 12206177"/>
              <a:gd name="connsiteY1" fmla="*/ 862171 h 865134"/>
              <a:gd name="connsiteX2" fmla="*/ 6624084 w 12206177"/>
              <a:gd name="connsiteY2" fmla="*/ 415603 h 865134"/>
              <a:gd name="connsiteX3" fmla="*/ 9452344 w 12206177"/>
              <a:gd name="connsiteY3" fmla="*/ 933 h 865134"/>
              <a:gd name="connsiteX4" fmla="*/ 12206177 w 12206177"/>
              <a:gd name="connsiteY4" fmla="*/ 532561 h 865134"/>
              <a:gd name="connsiteX5" fmla="*/ 12206177 w 12206177"/>
              <a:gd name="connsiteY5" fmla="*/ 532561 h 86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6177" h="865134">
                <a:moveTo>
                  <a:pt x="0" y="575091"/>
                </a:moveTo>
                <a:cubicBezTo>
                  <a:pt x="1329955" y="731921"/>
                  <a:pt x="2659911" y="888752"/>
                  <a:pt x="3763925" y="862171"/>
                </a:cubicBezTo>
                <a:cubicBezTo>
                  <a:pt x="4867939" y="835590"/>
                  <a:pt x="6624084" y="415603"/>
                  <a:pt x="6624084" y="415603"/>
                </a:cubicBezTo>
                <a:cubicBezTo>
                  <a:pt x="7572154" y="272063"/>
                  <a:pt x="8521995" y="-18560"/>
                  <a:pt x="9452344" y="933"/>
                </a:cubicBezTo>
                <a:cubicBezTo>
                  <a:pt x="10382693" y="20426"/>
                  <a:pt x="12206177" y="532561"/>
                  <a:pt x="12206177" y="532561"/>
                </a:cubicBezTo>
                <a:lnTo>
                  <a:pt x="12206177" y="532561"/>
                </a:lnTo>
              </a:path>
            </a:pathLst>
          </a:cu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5" name="Freeform 24"/>
          <p:cNvSpPr/>
          <p:nvPr/>
        </p:nvSpPr>
        <p:spPr>
          <a:xfrm>
            <a:off x="0" y="2098242"/>
            <a:ext cx="12206177" cy="865134"/>
          </a:xfrm>
          <a:custGeom>
            <a:avLst/>
            <a:gdLst>
              <a:gd name="connsiteX0" fmla="*/ 0 w 12206177"/>
              <a:gd name="connsiteY0" fmla="*/ 575091 h 865134"/>
              <a:gd name="connsiteX1" fmla="*/ 3763925 w 12206177"/>
              <a:gd name="connsiteY1" fmla="*/ 862171 h 865134"/>
              <a:gd name="connsiteX2" fmla="*/ 6624084 w 12206177"/>
              <a:gd name="connsiteY2" fmla="*/ 415603 h 865134"/>
              <a:gd name="connsiteX3" fmla="*/ 9452344 w 12206177"/>
              <a:gd name="connsiteY3" fmla="*/ 933 h 865134"/>
              <a:gd name="connsiteX4" fmla="*/ 12206177 w 12206177"/>
              <a:gd name="connsiteY4" fmla="*/ 532561 h 865134"/>
              <a:gd name="connsiteX5" fmla="*/ 12206177 w 12206177"/>
              <a:gd name="connsiteY5" fmla="*/ 532561 h 86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6177" h="865134">
                <a:moveTo>
                  <a:pt x="0" y="575091"/>
                </a:moveTo>
                <a:cubicBezTo>
                  <a:pt x="1329955" y="731921"/>
                  <a:pt x="2659911" y="888752"/>
                  <a:pt x="3763925" y="862171"/>
                </a:cubicBezTo>
                <a:cubicBezTo>
                  <a:pt x="4867939" y="835590"/>
                  <a:pt x="6624084" y="415603"/>
                  <a:pt x="6624084" y="415603"/>
                </a:cubicBezTo>
                <a:cubicBezTo>
                  <a:pt x="7572154" y="272063"/>
                  <a:pt x="8521995" y="-18560"/>
                  <a:pt x="9452344" y="933"/>
                </a:cubicBezTo>
                <a:cubicBezTo>
                  <a:pt x="10382693" y="20426"/>
                  <a:pt x="12206177" y="532561"/>
                  <a:pt x="12206177" y="532561"/>
                </a:cubicBezTo>
                <a:lnTo>
                  <a:pt x="12206177" y="532561"/>
                </a:lnTo>
              </a:path>
            </a:pathLst>
          </a:cu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1135" y="-171447"/>
            <a:ext cx="1894278" cy="2444544"/>
          </a:xfrm>
          <a:prstGeom prst="rect">
            <a:avLst/>
          </a:prstGeom>
        </p:spPr>
      </p:pic>
      <p:sp>
        <p:nvSpPr>
          <p:cNvPr id="2" name="TextBox 1"/>
          <p:cNvSpPr txBox="1"/>
          <p:nvPr/>
        </p:nvSpPr>
        <p:spPr>
          <a:xfrm>
            <a:off x="1199626" y="3389152"/>
            <a:ext cx="9890620" cy="584775"/>
          </a:xfrm>
          <a:prstGeom prst="rect">
            <a:avLst/>
          </a:prstGeom>
          <a:noFill/>
        </p:spPr>
        <p:txBody>
          <a:bodyPr wrap="square" rtlCol="0">
            <a:spAutoFit/>
          </a:bodyPr>
          <a:lstStyle/>
          <a:p>
            <a:r>
              <a:rPr lang="en-US" sz="3200" b="1" u="sng" dirty="0"/>
              <a:t>Intellectual Property for Startups and Small Businesses:</a:t>
            </a:r>
            <a:r>
              <a:rPr lang="en-US" sz="3200" dirty="0"/>
              <a:t> </a:t>
            </a:r>
          </a:p>
        </p:txBody>
      </p:sp>
      <p:sp>
        <p:nvSpPr>
          <p:cNvPr id="3" name="Rectangle 2"/>
          <p:cNvSpPr/>
          <p:nvPr/>
        </p:nvSpPr>
        <p:spPr>
          <a:xfrm>
            <a:off x="-28354" y="5811818"/>
            <a:ext cx="6096000" cy="923330"/>
          </a:xfrm>
          <a:prstGeom prst="rect">
            <a:avLst/>
          </a:prstGeom>
        </p:spPr>
        <p:txBody>
          <a:bodyPr>
            <a:spAutoFit/>
          </a:bodyPr>
          <a:lstStyle/>
          <a:p>
            <a:r>
              <a:rPr lang="en-US" altLang="en-US" dirty="0">
                <a:solidFill>
                  <a:schemeClr val="bg1"/>
                </a:solidFill>
                <a:latin typeface="Book Antiqua" panose="02040602050305030304" pitchFamily="18" charset="0"/>
              </a:rPr>
              <a:t>The material provided herein is for informational purposes only and is not intended as legal advice or counsel.</a:t>
            </a:r>
          </a:p>
        </p:txBody>
      </p:sp>
      <p:sp>
        <p:nvSpPr>
          <p:cNvPr id="5" name="Rectangle 4"/>
          <p:cNvSpPr/>
          <p:nvPr/>
        </p:nvSpPr>
        <p:spPr>
          <a:xfrm>
            <a:off x="9034943" y="5791676"/>
            <a:ext cx="2902591" cy="923330"/>
          </a:xfrm>
          <a:prstGeom prst="rect">
            <a:avLst/>
          </a:prstGeom>
        </p:spPr>
        <p:txBody>
          <a:bodyPr wrap="square">
            <a:spAutoFit/>
          </a:bodyPr>
          <a:lstStyle/>
          <a:p>
            <a:r>
              <a:rPr lang="en-US" altLang="en-US" dirty="0">
                <a:solidFill>
                  <a:schemeClr val="bg1"/>
                </a:solidFill>
                <a:latin typeface="Book Antiqua" panose="02040602050305030304" pitchFamily="18" charset="0"/>
              </a:rPr>
              <a:t>Gary Katz</a:t>
            </a:r>
          </a:p>
          <a:p>
            <a:r>
              <a:rPr lang="en-US" altLang="en-US" dirty="0">
                <a:solidFill>
                  <a:schemeClr val="bg1"/>
                </a:solidFill>
                <a:latin typeface="Book Antiqua" panose="02040602050305030304" pitchFamily="18" charset="0"/>
              </a:rPr>
              <a:t>Managing Attorney</a:t>
            </a:r>
          </a:p>
          <a:p>
            <a:r>
              <a:rPr lang="en-US" altLang="en-US" dirty="0">
                <a:solidFill>
                  <a:schemeClr val="bg1"/>
                </a:solidFill>
                <a:latin typeface="Book Antiqua" panose="02040602050305030304" pitchFamily="18" charset="0"/>
              </a:rPr>
              <a:t>Katz Law Group, LLC</a:t>
            </a:r>
          </a:p>
        </p:txBody>
      </p:sp>
    </p:spTree>
    <p:extLst>
      <p:ext uri="{BB962C8B-B14F-4D97-AF65-F5344CB8AC3E}">
        <p14:creationId xmlns:p14="http://schemas.microsoft.com/office/powerpoint/2010/main" val="3218657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4617" y="436228"/>
            <a:ext cx="10981189" cy="523220"/>
          </a:xfrm>
          <a:prstGeom prst="rect">
            <a:avLst/>
          </a:prstGeom>
          <a:noFill/>
        </p:spPr>
        <p:txBody>
          <a:bodyPr wrap="square" rtlCol="0">
            <a:spAutoFit/>
          </a:bodyPr>
          <a:lstStyle/>
          <a:p>
            <a:r>
              <a:rPr lang="en-US" sz="2800" dirty="0">
                <a:solidFill>
                  <a:schemeClr val="bg1"/>
                </a:solidFill>
              </a:rPr>
              <a:t>Patent Foreign Filing Considerations</a:t>
            </a:r>
          </a:p>
        </p:txBody>
      </p:sp>
      <p:sp>
        <p:nvSpPr>
          <p:cNvPr id="4" name="Rectangle 3"/>
          <p:cNvSpPr/>
          <p:nvPr/>
        </p:nvSpPr>
        <p:spPr>
          <a:xfrm>
            <a:off x="679508" y="1736235"/>
            <a:ext cx="8363824" cy="3970318"/>
          </a:xfrm>
          <a:prstGeom prst="rect">
            <a:avLst/>
          </a:prstGeom>
        </p:spPr>
        <p:txBody>
          <a:bodyPr wrap="square">
            <a:spAutoFit/>
          </a:bodyPr>
          <a:lstStyle/>
          <a:p>
            <a:r>
              <a:rPr lang="en-US" dirty="0"/>
              <a:t>Foreign filing of patents are costly and time consuming - consider cost/benefit</a:t>
            </a:r>
          </a:p>
          <a:p>
            <a:endParaRPr lang="en-US" dirty="0"/>
          </a:p>
          <a:p>
            <a:pPr marL="285750" indent="-285750">
              <a:buFont typeface="Arial" panose="020B0604020202020204" pitchFamily="34" charset="0"/>
              <a:buChar char="•"/>
            </a:pPr>
            <a:r>
              <a:rPr lang="en-US" dirty="0"/>
              <a:t>Expensive – If you need to ask about cost – you most likely cannot afford it </a:t>
            </a:r>
          </a:p>
          <a:p>
            <a:pPr marL="285750" indent="-285750">
              <a:buFont typeface="Arial" panose="020B0604020202020204" pitchFamily="34" charset="0"/>
              <a:buChar char="•"/>
            </a:pPr>
            <a:r>
              <a:rPr lang="en-US" dirty="0"/>
              <a:t>Scope of patent and prior art</a:t>
            </a:r>
          </a:p>
          <a:p>
            <a:pPr marL="285750" indent="-285750">
              <a:buFont typeface="Arial" panose="020B0604020202020204" pitchFamily="34" charset="0"/>
              <a:buChar char="•"/>
            </a:pPr>
            <a:r>
              <a:rPr lang="en-US" dirty="0"/>
              <a:t>GNP of each jurisdiction</a:t>
            </a:r>
          </a:p>
          <a:p>
            <a:pPr marL="285750" indent="-285750">
              <a:buFont typeface="Arial" panose="020B0604020202020204" pitchFamily="34" charset="0"/>
              <a:buChar char="•"/>
            </a:pPr>
            <a:r>
              <a:rPr lang="en-US" dirty="0"/>
              <a:t>Value of patented product: Now versus the future</a:t>
            </a:r>
          </a:p>
          <a:p>
            <a:pPr marL="285750" indent="-285750">
              <a:buFont typeface="Arial" panose="020B0604020202020204" pitchFamily="34" charset="0"/>
              <a:buChar char="•"/>
            </a:pPr>
            <a:r>
              <a:rPr lang="en-US" dirty="0"/>
              <a:t>Costs to file and maintain patent in each jurisdiction</a:t>
            </a:r>
          </a:p>
          <a:p>
            <a:pPr marL="285750" indent="-285750">
              <a:buFont typeface="Arial" panose="020B0604020202020204" pitchFamily="34" charset="0"/>
              <a:buChar char="•"/>
            </a:pPr>
            <a:r>
              <a:rPr lang="en-US" dirty="0"/>
              <a:t>Business and competitor activity in a jurisdiction</a:t>
            </a:r>
          </a:p>
          <a:p>
            <a:pPr marL="285750" indent="-285750">
              <a:buFont typeface="Arial" panose="020B0604020202020204" pitchFamily="34" charset="0"/>
              <a:buChar char="•"/>
            </a:pPr>
            <a:r>
              <a:rPr lang="en-US" dirty="0"/>
              <a:t>Judiciary and corruption for each jurisdiction</a:t>
            </a:r>
          </a:p>
          <a:p>
            <a:pPr marL="285750" indent="-285750">
              <a:buFont typeface="Arial" panose="020B0604020202020204" pitchFamily="34" charset="0"/>
              <a:buChar char="•"/>
            </a:pPr>
            <a:r>
              <a:rPr lang="en-US" dirty="0"/>
              <a:t>Geographic and regional trade consideration</a:t>
            </a:r>
          </a:p>
          <a:p>
            <a:pPr marL="285750" indent="-285750">
              <a:buFont typeface="Arial" panose="020B0604020202020204" pitchFamily="34" charset="0"/>
              <a:buChar char="•"/>
            </a:pPr>
            <a:r>
              <a:rPr lang="en-US" dirty="0"/>
              <a:t>Ability to license</a:t>
            </a:r>
          </a:p>
          <a:p>
            <a:pPr marL="285750" indent="-285750">
              <a:buFont typeface="Arial" panose="020B0604020202020204" pitchFamily="34" charset="0"/>
              <a:buChar char="•"/>
            </a:pPr>
            <a:r>
              <a:rPr lang="en-US" dirty="0"/>
              <a:t>Ability to detect infringement</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66086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36228" y="494951"/>
            <a:ext cx="10981189" cy="523220"/>
          </a:xfrm>
          <a:prstGeom prst="rect">
            <a:avLst/>
          </a:prstGeom>
          <a:noFill/>
        </p:spPr>
        <p:txBody>
          <a:bodyPr wrap="square" rtlCol="0">
            <a:spAutoFit/>
          </a:bodyPr>
          <a:lstStyle/>
          <a:p>
            <a:r>
              <a:rPr lang="en-US" sz="2800" dirty="0">
                <a:solidFill>
                  <a:schemeClr val="bg1"/>
                </a:solidFill>
              </a:rPr>
              <a:t>Patent Timelines</a:t>
            </a:r>
          </a:p>
        </p:txBody>
      </p:sp>
      <p:sp>
        <p:nvSpPr>
          <p:cNvPr id="4" name="Rectangle 3"/>
          <p:cNvSpPr/>
          <p:nvPr/>
        </p:nvSpPr>
        <p:spPr>
          <a:xfrm>
            <a:off x="436228" y="1295007"/>
            <a:ext cx="10939244" cy="5632311"/>
          </a:xfrm>
          <a:prstGeom prst="rect">
            <a:avLst/>
          </a:prstGeom>
        </p:spPr>
        <p:txBody>
          <a:bodyPr wrap="square">
            <a:spAutoFit/>
          </a:bodyPr>
          <a:lstStyle/>
          <a:p>
            <a:pPr algn="ctr"/>
            <a:r>
              <a:rPr lang="en-US" dirty="0"/>
              <a:t>Discovery – Date of Invention</a:t>
            </a:r>
          </a:p>
          <a:p>
            <a:pPr algn="ctr"/>
            <a:r>
              <a:rPr lang="en-US" dirty="0"/>
              <a:t>↓</a:t>
            </a:r>
          </a:p>
          <a:p>
            <a:pPr algn="ctr"/>
            <a:r>
              <a:rPr lang="en-US" dirty="0"/>
              <a:t>Document idea and preliminary search/study – Approximately 1-4 weeks</a:t>
            </a:r>
          </a:p>
          <a:p>
            <a:pPr algn="ctr"/>
            <a:r>
              <a:rPr lang="en-US" dirty="0"/>
              <a:t>↓</a:t>
            </a:r>
          </a:p>
          <a:p>
            <a:pPr algn="ctr"/>
            <a:r>
              <a:rPr lang="en-US" dirty="0"/>
              <a:t>Contact/retain patent attorney – Approximately  1 – 4 weeks</a:t>
            </a:r>
          </a:p>
          <a:p>
            <a:pPr algn="ctr"/>
            <a:r>
              <a:rPr lang="en-US" dirty="0"/>
              <a:t>↓</a:t>
            </a:r>
          </a:p>
          <a:p>
            <a:pPr algn="ctr"/>
            <a:r>
              <a:rPr lang="en-US" dirty="0"/>
              <a:t>Search prior art - Approximately  1 – 4 weeks</a:t>
            </a:r>
          </a:p>
          <a:p>
            <a:pPr algn="ctr"/>
            <a:r>
              <a:rPr lang="en-US" dirty="0"/>
              <a:t>↓</a:t>
            </a:r>
          </a:p>
          <a:p>
            <a:pPr algn="ctr"/>
            <a:r>
              <a:rPr lang="en-US" dirty="0"/>
              <a:t>Draft Application - Approximately  1 – 8 weeks – depending on complexity</a:t>
            </a:r>
          </a:p>
          <a:p>
            <a:pPr algn="ctr"/>
            <a:r>
              <a:rPr lang="en-US" dirty="0"/>
              <a:t>↓</a:t>
            </a:r>
          </a:p>
          <a:p>
            <a:pPr algn="ctr"/>
            <a:r>
              <a:rPr lang="en-US" dirty="0"/>
              <a:t>File provisional versus non-provisional - 1 day once patent application has been approved</a:t>
            </a:r>
          </a:p>
          <a:p>
            <a:pPr algn="ctr"/>
            <a:r>
              <a:rPr lang="en-US" dirty="0"/>
              <a:t>↓</a:t>
            </a:r>
          </a:p>
          <a:p>
            <a:pPr algn="ctr"/>
            <a:r>
              <a:rPr lang="en-US" dirty="0"/>
              <a:t>Further develop idea and/or bring to market - Variable – One year of provisional patent pending protection</a:t>
            </a:r>
          </a:p>
          <a:p>
            <a:pPr algn="ctr"/>
            <a:r>
              <a:rPr lang="en-US" dirty="0"/>
              <a:t>↓</a:t>
            </a:r>
          </a:p>
          <a:p>
            <a:pPr algn="ctr"/>
            <a:r>
              <a:rPr lang="en-US" dirty="0"/>
              <a:t>File internationally (PCT or National) and/or non-provisional - One year to claim priority to provisional</a:t>
            </a:r>
          </a:p>
          <a:p>
            <a:pPr algn="ctr"/>
            <a:r>
              <a:rPr lang="en-US" dirty="0"/>
              <a:t>↓</a:t>
            </a:r>
          </a:p>
          <a:p>
            <a:pPr algn="ctr"/>
            <a:r>
              <a:rPr lang="en-US" dirty="0"/>
              <a:t>Publication - Approximately 18 months after patent application is filed</a:t>
            </a:r>
          </a:p>
          <a:p>
            <a:pPr algn="ctr"/>
            <a:r>
              <a:rPr lang="en-US" dirty="0"/>
              <a:t>↓</a:t>
            </a:r>
          </a:p>
          <a:p>
            <a:pPr algn="ctr"/>
            <a:r>
              <a:rPr lang="en-US" dirty="0"/>
              <a:t>Issuance - Approximately 1 to 5 years after filing</a:t>
            </a:r>
          </a:p>
          <a:p>
            <a:pPr algn="ctr"/>
            <a:endParaRPr lang="en-US" dirty="0"/>
          </a:p>
        </p:txBody>
      </p:sp>
    </p:spTree>
    <p:extLst>
      <p:ext uri="{BB962C8B-B14F-4D97-AF65-F5344CB8AC3E}">
        <p14:creationId xmlns:p14="http://schemas.microsoft.com/office/powerpoint/2010/main" val="929406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36228" y="494951"/>
            <a:ext cx="10981189" cy="523220"/>
          </a:xfrm>
          <a:prstGeom prst="rect">
            <a:avLst/>
          </a:prstGeom>
          <a:noFill/>
        </p:spPr>
        <p:txBody>
          <a:bodyPr wrap="square" rtlCol="0">
            <a:spAutoFit/>
          </a:bodyPr>
          <a:lstStyle/>
          <a:p>
            <a:r>
              <a:rPr lang="en-US" sz="2800" dirty="0">
                <a:solidFill>
                  <a:schemeClr val="bg1"/>
                </a:solidFill>
              </a:rPr>
              <a:t>Dual Use Technology</a:t>
            </a:r>
          </a:p>
        </p:txBody>
      </p:sp>
      <p:sp>
        <p:nvSpPr>
          <p:cNvPr id="5" name="Rectangle 4"/>
          <p:cNvSpPr/>
          <p:nvPr/>
        </p:nvSpPr>
        <p:spPr>
          <a:xfrm>
            <a:off x="436228" y="1295007"/>
            <a:ext cx="10251346" cy="5632311"/>
          </a:xfrm>
          <a:prstGeom prst="rect">
            <a:avLst/>
          </a:prstGeom>
        </p:spPr>
        <p:txBody>
          <a:bodyPr wrap="square">
            <a:spAutoFit/>
          </a:bodyPr>
          <a:lstStyle/>
          <a:p>
            <a:r>
              <a:rPr lang="en-US" dirty="0">
                <a:solidFill>
                  <a:srgbClr val="545454"/>
                </a:solidFill>
              </a:rPr>
              <a:t>Dual-use: is any technology which can satisfy more than one goal at any given time</a:t>
            </a:r>
          </a:p>
          <a:p>
            <a:endParaRPr lang="en-US" dirty="0">
              <a:solidFill>
                <a:srgbClr val="545454"/>
              </a:solidFill>
            </a:endParaRPr>
          </a:p>
          <a:p>
            <a:r>
              <a:rPr lang="en-US" dirty="0">
                <a:solidFill>
                  <a:srgbClr val="545454"/>
                </a:solidFill>
              </a:rPr>
              <a:t>Examples for oil and gas industry:</a:t>
            </a:r>
          </a:p>
          <a:p>
            <a:endParaRPr lang="en-US" dirty="0">
              <a:solidFill>
                <a:srgbClr val="545454"/>
              </a:solidFill>
            </a:endParaRPr>
          </a:p>
          <a:p>
            <a:pPr marL="285750" indent="-285750">
              <a:buFont typeface="Arial" panose="020B0604020202020204" pitchFamily="34" charset="0"/>
              <a:buChar char="•"/>
            </a:pPr>
            <a:r>
              <a:rPr lang="en-US" dirty="0">
                <a:solidFill>
                  <a:srgbClr val="545454"/>
                </a:solidFill>
              </a:rPr>
              <a:t>Sensing and imaging technology – Military</a:t>
            </a:r>
          </a:p>
          <a:p>
            <a:pPr marL="285750" indent="-285750">
              <a:buFont typeface="Arial" panose="020B0604020202020204" pitchFamily="34" charset="0"/>
              <a:buChar char="•"/>
            </a:pPr>
            <a:r>
              <a:rPr lang="en-US" dirty="0">
                <a:solidFill>
                  <a:srgbClr val="545454"/>
                </a:solidFill>
              </a:rPr>
              <a:t>Sensing and imaging technology – Medical</a:t>
            </a:r>
          </a:p>
          <a:p>
            <a:pPr marL="285750" indent="-285750">
              <a:buFont typeface="Arial" panose="020B0604020202020204" pitchFamily="34" charset="0"/>
              <a:buChar char="•"/>
            </a:pPr>
            <a:r>
              <a:rPr lang="en-US" dirty="0">
                <a:solidFill>
                  <a:srgbClr val="545454"/>
                </a:solidFill>
              </a:rPr>
              <a:t>Computer processing – High-Tech</a:t>
            </a:r>
          </a:p>
          <a:p>
            <a:pPr marL="285750" indent="-285750">
              <a:buFont typeface="Arial" panose="020B0604020202020204" pitchFamily="34" charset="0"/>
              <a:buChar char="•"/>
            </a:pPr>
            <a:r>
              <a:rPr lang="en-US" dirty="0">
                <a:solidFill>
                  <a:srgbClr val="545454"/>
                </a:solidFill>
              </a:rPr>
              <a:t>Membranes for hydrocarbon separation – water purification and filtering</a:t>
            </a:r>
          </a:p>
          <a:p>
            <a:pPr marL="285750" indent="-285750">
              <a:buFont typeface="Arial" panose="020B0604020202020204" pitchFamily="34" charset="0"/>
              <a:buChar char="•"/>
            </a:pPr>
            <a:r>
              <a:rPr lang="en-US" dirty="0">
                <a:solidFill>
                  <a:srgbClr val="545454"/>
                </a:solidFill>
              </a:rPr>
              <a:t>Automation – real time control – multiple industrial applications</a:t>
            </a:r>
          </a:p>
          <a:p>
            <a:pPr marL="285750" indent="-285750">
              <a:buFont typeface="Arial" panose="020B0604020202020204" pitchFamily="34" charset="0"/>
              <a:buChar char="•"/>
            </a:pPr>
            <a:r>
              <a:rPr lang="en-US" dirty="0">
                <a:solidFill>
                  <a:srgbClr val="545454"/>
                </a:solidFill>
              </a:rPr>
              <a:t>Pipeline sensors – detecting storage level of commodities e.g., </a:t>
            </a:r>
            <a:r>
              <a:rPr lang="en-US" dirty="0" err="1">
                <a:solidFill>
                  <a:srgbClr val="545454"/>
                </a:solidFill>
              </a:rPr>
              <a:t>Genscape</a:t>
            </a:r>
            <a:endParaRPr lang="en-US" dirty="0">
              <a:solidFill>
                <a:srgbClr val="545454"/>
              </a:solidFill>
            </a:endParaRPr>
          </a:p>
          <a:p>
            <a:pPr marL="285750" indent="-285750">
              <a:buFont typeface="Arial" panose="020B0604020202020204" pitchFamily="34" charset="0"/>
              <a:buChar char="•"/>
            </a:pPr>
            <a:r>
              <a:rPr lang="en-US" dirty="0">
                <a:solidFill>
                  <a:srgbClr val="545454"/>
                </a:solidFill>
              </a:rPr>
              <a:t>Safety – all industries</a:t>
            </a:r>
          </a:p>
          <a:p>
            <a:endParaRPr lang="en-US" dirty="0">
              <a:solidFill>
                <a:srgbClr val="545454"/>
              </a:solidFill>
            </a:endParaRPr>
          </a:p>
          <a:p>
            <a:endParaRPr lang="en-US" dirty="0">
              <a:solidFill>
                <a:srgbClr val="545454"/>
              </a:solidFill>
            </a:endParaRPr>
          </a:p>
          <a:p>
            <a:r>
              <a:rPr lang="en-US" dirty="0">
                <a:solidFill>
                  <a:srgbClr val="545454"/>
                </a:solidFill>
              </a:rPr>
              <a:t>Considerations:</a:t>
            </a:r>
          </a:p>
          <a:p>
            <a:endParaRPr lang="en-US" dirty="0">
              <a:solidFill>
                <a:srgbClr val="545454"/>
              </a:solidFill>
            </a:endParaRPr>
          </a:p>
          <a:p>
            <a:pPr marL="285750" indent="-285750">
              <a:buFont typeface="Arial" panose="020B0604020202020204" pitchFamily="34" charset="0"/>
              <a:buChar char="•"/>
            </a:pPr>
            <a:r>
              <a:rPr lang="en-US" dirty="0">
                <a:solidFill>
                  <a:srgbClr val="545454"/>
                </a:solidFill>
              </a:rPr>
              <a:t>Unintended use is a defense against obviousness for patents</a:t>
            </a:r>
          </a:p>
          <a:p>
            <a:pPr marL="285750" indent="-285750">
              <a:buFont typeface="Arial" panose="020B0604020202020204" pitchFamily="34" charset="0"/>
              <a:buChar char="•"/>
            </a:pPr>
            <a:r>
              <a:rPr lang="en-US" dirty="0">
                <a:solidFill>
                  <a:srgbClr val="545454"/>
                </a:solidFill>
              </a:rPr>
              <a:t>Value of idea can be greater in other industries</a:t>
            </a:r>
          </a:p>
          <a:p>
            <a:pPr marL="285750" indent="-285750">
              <a:buFont typeface="Arial" panose="020B0604020202020204" pitchFamily="34" charset="0"/>
              <a:buChar char="•"/>
            </a:pPr>
            <a:r>
              <a:rPr lang="en-US" dirty="0">
                <a:solidFill>
                  <a:srgbClr val="545454"/>
                </a:solidFill>
              </a:rPr>
              <a:t>Known solutions or technology in an industry may not have not been considered or evaluated in related industries</a:t>
            </a:r>
          </a:p>
          <a:p>
            <a:pPr marL="285750" indent="-285750">
              <a:buFont typeface="Arial" panose="020B0604020202020204" pitchFamily="34" charset="0"/>
              <a:buChar char="•"/>
            </a:pPr>
            <a:r>
              <a:rPr lang="en-US" dirty="0">
                <a:solidFill>
                  <a:srgbClr val="545454"/>
                </a:solidFill>
              </a:rPr>
              <a:t>Increase your marketability in other industries</a:t>
            </a:r>
          </a:p>
        </p:txBody>
      </p:sp>
    </p:spTree>
    <p:extLst>
      <p:ext uri="{BB962C8B-B14F-4D97-AF65-F5344CB8AC3E}">
        <p14:creationId xmlns:p14="http://schemas.microsoft.com/office/powerpoint/2010/main" val="2283869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36228" y="494951"/>
            <a:ext cx="10981189" cy="523220"/>
          </a:xfrm>
          <a:prstGeom prst="rect">
            <a:avLst/>
          </a:prstGeom>
          <a:noFill/>
        </p:spPr>
        <p:txBody>
          <a:bodyPr wrap="square" rtlCol="0">
            <a:spAutoFit/>
          </a:bodyPr>
          <a:lstStyle/>
          <a:p>
            <a:r>
              <a:rPr lang="en-US" sz="2800" dirty="0">
                <a:solidFill>
                  <a:schemeClr val="bg1"/>
                </a:solidFill>
              </a:rPr>
              <a:t>Questions</a:t>
            </a:r>
          </a:p>
        </p:txBody>
      </p:sp>
      <p:sp>
        <p:nvSpPr>
          <p:cNvPr id="4" name="Rectangle 3"/>
          <p:cNvSpPr/>
          <p:nvPr/>
        </p:nvSpPr>
        <p:spPr>
          <a:xfrm>
            <a:off x="595618" y="1451009"/>
            <a:ext cx="10939244" cy="646331"/>
          </a:xfrm>
          <a:prstGeom prst="rect">
            <a:avLst/>
          </a:prstGeom>
        </p:spPr>
        <p:txBody>
          <a:bodyPr wrap="square">
            <a:spAutoFit/>
          </a:bodyPr>
          <a:lstStyle/>
          <a:p>
            <a:endParaRPr lang="en-US" dirty="0"/>
          </a:p>
          <a:p>
            <a:endParaRPr lang="en-US" dirty="0"/>
          </a:p>
        </p:txBody>
      </p:sp>
      <p:sp>
        <p:nvSpPr>
          <p:cNvPr id="5" name="TextBox 4"/>
          <p:cNvSpPr txBox="1"/>
          <p:nvPr/>
        </p:nvSpPr>
        <p:spPr>
          <a:xfrm>
            <a:off x="3439486" y="3112316"/>
            <a:ext cx="5461233" cy="1107996"/>
          </a:xfrm>
          <a:prstGeom prst="rect">
            <a:avLst/>
          </a:prstGeom>
          <a:noFill/>
        </p:spPr>
        <p:txBody>
          <a:bodyPr wrap="square" rtlCol="0">
            <a:spAutoFit/>
          </a:bodyPr>
          <a:lstStyle/>
          <a:p>
            <a:pPr algn="ctr"/>
            <a:r>
              <a:rPr lang="en-US" sz="6600" dirty="0"/>
              <a:t>???</a:t>
            </a:r>
          </a:p>
        </p:txBody>
      </p:sp>
    </p:spTree>
    <p:extLst>
      <p:ext uri="{BB962C8B-B14F-4D97-AF65-F5344CB8AC3E}">
        <p14:creationId xmlns:p14="http://schemas.microsoft.com/office/powerpoint/2010/main" val="3698747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6" y="-244549"/>
            <a:ext cx="12291239" cy="7102549"/>
          </a:xfrm>
          <a:prstGeom prst="rect">
            <a:avLst/>
          </a:prstGeom>
        </p:spPr>
      </p:pic>
      <p:sp>
        <p:nvSpPr>
          <p:cNvPr id="18" name="Rectangle 17"/>
          <p:cNvSpPr/>
          <p:nvPr/>
        </p:nvSpPr>
        <p:spPr>
          <a:xfrm>
            <a:off x="132722" y="288483"/>
            <a:ext cx="5340116" cy="830997"/>
          </a:xfrm>
          <a:prstGeom prst="rect">
            <a:avLst/>
          </a:prstGeom>
        </p:spPr>
        <p:txBody>
          <a:bodyPr wrap="none">
            <a:spAutoFit/>
          </a:bodyPr>
          <a:lstStyle/>
          <a:p>
            <a:r>
              <a:rPr lang="en-US" sz="4800" dirty="0"/>
              <a:t>Katz Law Group, LLC </a:t>
            </a:r>
          </a:p>
        </p:txBody>
      </p:sp>
      <p:sp>
        <p:nvSpPr>
          <p:cNvPr id="19" name="Rectangle 18"/>
          <p:cNvSpPr/>
          <p:nvPr/>
        </p:nvSpPr>
        <p:spPr>
          <a:xfrm>
            <a:off x="260312" y="990017"/>
            <a:ext cx="4811702" cy="369332"/>
          </a:xfrm>
          <a:prstGeom prst="rect">
            <a:avLst/>
          </a:prstGeom>
        </p:spPr>
        <p:txBody>
          <a:bodyPr wrap="none">
            <a:spAutoFit/>
          </a:bodyPr>
          <a:lstStyle/>
          <a:p>
            <a:r>
              <a:rPr lang="en-US" dirty="0">
                <a:solidFill>
                  <a:srgbClr val="002060"/>
                </a:solidFill>
              </a:rPr>
              <a:t>6343 Skyline Drive, Suite 9, Houston, Texas 77057</a:t>
            </a:r>
          </a:p>
        </p:txBody>
      </p:sp>
      <p:sp>
        <p:nvSpPr>
          <p:cNvPr id="20" name="Freeform 19"/>
          <p:cNvSpPr/>
          <p:nvPr/>
        </p:nvSpPr>
        <p:spPr>
          <a:xfrm>
            <a:off x="0" y="1407963"/>
            <a:ext cx="12206177" cy="865134"/>
          </a:xfrm>
          <a:custGeom>
            <a:avLst/>
            <a:gdLst>
              <a:gd name="connsiteX0" fmla="*/ 0 w 12206177"/>
              <a:gd name="connsiteY0" fmla="*/ 575091 h 865134"/>
              <a:gd name="connsiteX1" fmla="*/ 3763925 w 12206177"/>
              <a:gd name="connsiteY1" fmla="*/ 862171 h 865134"/>
              <a:gd name="connsiteX2" fmla="*/ 6624084 w 12206177"/>
              <a:gd name="connsiteY2" fmla="*/ 415603 h 865134"/>
              <a:gd name="connsiteX3" fmla="*/ 9452344 w 12206177"/>
              <a:gd name="connsiteY3" fmla="*/ 933 h 865134"/>
              <a:gd name="connsiteX4" fmla="*/ 12206177 w 12206177"/>
              <a:gd name="connsiteY4" fmla="*/ 532561 h 865134"/>
              <a:gd name="connsiteX5" fmla="*/ 12206177 w 12206177"/>
              <a:gd name="connsiteY5" fmla="*/ 532561 h 86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6177" h="865134">
                <a:moveTo>
                  <a:pt x="0" y="575091"/>
                </a:moveTo>
                <a:cubicBezTo>
                  <a:pt x="1329955" y="731921"/>
                  <a:pt x="2659911" y="888752"/>
                  <a:pt x="3763925" y="862171"/>
                </a:cubicBezTo>
                <a:cubicBezTo>
                  <a:pt x="4867939" y="835590"/>
                  <a:pt x="6624084" y="415603"/>
                  <a:pt x="6624084" y="415603"/>
                </a:cubicBezTo>
                <a:cubicBezTo>
                  <a:pt x="7572154" y="272063"/>
                  <a:pt x="8521995" y="-18560"/>
                  <a:pt x="9452344" y="933"/>
                </a:cubicBezTo>
                <a:cubicBezTo>
                  <a:pt x="10382693" y="20426"/>
                  <a:pt x="12206177" y="532561"/>
                  <a:pt x="12206177" y="532561"/>
                </a:cubicBezTo>
                <a:lnTo>
                  <a:pt x="12206177" y="532561"/>
                </a:lnTo>
              </a:path>
            </a:pathLst>
          </a:cu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4" name="Freeform 23"/>
          <p:cNvSpPr/>
          <p:nvPr/>
        </p:nvSpPr>
        <p:spPr>
          <a:xfrm>
            <a:off x="-28354" y="1976907"/>
            <a:ext cx="12206177" cy="865134"/>
          </a:xfrm>
          <a:custGeom>
            <a:avLst/>
            <a:gdLst>
              <a:gd name="connsiteX0" fmla="*/ 0 w 12206177"/>
              <a:gd name="connsiteY0" fmla="*/ 575091 h 865134"/>
              <a:gd name="connsiteX1" fmla="*/ 3763925 w 12206177"/>
              <a:gd name="connsiteY1" fmla="*/ 862171 h 865134"/>
              <a:gd name="connsiteX2" fmla="*/ 6624084 w 12206177"/>
              <a:gd name="connsiteY2" fmla="*/ 415603 h 865134"/>
              <a:gd name="connsiteX3" fmla="*/ 9452344 w 12206177"/>
              <a:gd name="connsiteY3" fmla="*/ 933 h 865134"/>
              <a:gd name="connsiteX4" fmla="*/ 12206177 w 12206177"/>
              <a:gd name="connsiteY4" fmla="*/ 532561 h 865134"/>
              <a:gd name="connsiteX5" fmla="*/ 12206177 w 12206177"/>
              <a:gd name="connsiteY5" fmla="*/ 532561 h 86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6177" h="865134">
                <a:moveTo>
                  <a:pt x="0" y="575091"/>
                </a:moveTo>
                <a:cubicBezTo>
                  <a:pt x="1329955" y="731921"/>
                  <a:pt x="2659911" y="888752"/>
                  <a:pt x="3763925" y="862171"/>
                </a:cubicBezTo>
                <a:cubicBezTo>
                  <a:pt x="4867939" y="835590"/>
                  <a:pt x="6624084" y="415603"/>
                  <a:pt x="6624084" y="415603"/>
                </a:cubicBezTo>
                <a:cubicBezTo>
                  <a:pt x="7572154" y="272063"/>
                  <a:pt x="8521995" y="-18560"/>
                  <a:pt x="9452344" y="933"/>
                </a:cubicBezTo>
                <a:cubicBezTo>
                  <a:pt x="10382693" y="20426"/>
                  <a:pt x="12206177" y="532561"/>
                  <a:pt x="12206177" y="532561"/>
                </a:cubicBezTo>
                <a:lnTo>
                  <a:pt x="12206177" y="532561"/>
                </a:lnTo>
              </a:path>
            </a:pathLst>
          </a:cu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5" name="Freeform 24"/>
          <p:cNvSpPr/>
          <p:nvPr/>
        </p:nvSpPr>
        <p:spPr>
          <a:xfrm>
            <a:off x="0" y="2098242"/>
            <a:ext cx="12206177" cy="865134"/>
          </a:xfrm>
          <a:custGeom>
            <a:avLst/>
            <a:gdLst>
              <a:gd name="connsiteX0" fmla="*/ 0 w 12206177"/>
              <a:gd name="connsiteY0" fmla="*/ 575091 h 865134"/>
              <a:gd name="connsiteX1" fmla="*/ 3763925 w 12206177"/>
              <a:gd name="connsiteY1" fmla="*/ 862171 h 865134"/>
              <a:gd name="connsiteX2" fmla="*/ 6624084 w 12206177"/>
              <a:gd name="connsiteY2" fmla="*/ 415603 h 865134"/>
              <a:gd name="connsiteX3" fmla="*/ 9452344 w 12206177"/>
              <a:gd name="connsiteY3" fmla="*/ 933 h 865134"/>
              <a:gd name="connsiteX4" fmla="*/ 12206177 w 12206177"/>
              <a:gd name="connsiteY4" fmla="*/ 532561 h 865134"/>
              <a:gd name="connsiteX5" fmla="*/ 12206177 w 12206177"/>
              <a:gd name="connsiteY5" fmla="*/ 532561 h 86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6177" h="865134">
                <a:moveTo>
                  <a:pt x="0" y="575091"/>
                </a:moveTo>
                <a:cubicBezTo>
                  <a:pt x="1329955" y="731921"/>
                  <a:pt x="2659911" y="888752"/>
                  <a:pt x="3763925" y="862171"/>
                </a:cubicBezTo>
                <a:cubicBezTo>
                  <a:pt x="4867939" y="835590"/>
                  <a:pt x="6624084" y="415603"/>
                  <a:pt x="6624084" y="415603"/>
                </a:cubicBezTo>
                <a:cubicBezTo>
                  <a:pt x="7572154" y="272063"/>
                  <a:pt x="8521995" y="-18560"/>
                  <a:pt x="9452344" y="933"/>
                </a:cubicBezTo>
                <a:cubicBezTo>
                  <a:pt x="10382693" y="20426"/>
                  <a:pt x="12206177" y="532561"/>
                  <a:pt x="12206177" y="532561"/>
                </a:cubicBezTo>
                <a:lnTo>
                  <a:pt x="12206177" y="532561"/>
                </a:lnTo>
              </a:path>
            </a:pathLst>
          </a:cu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1135" y="-171447"/>
            <a:ext cx="1894278" cy="2444544"/>
          </a:xfrm>
          <a:prstGeom prst="rect">
            <a:avLst/>
          </a:prstGeom>
        </p:spPr>
      </p:pic>
      <p:sp>
        <p:nvSpPr>
          <p:cNvPr id="2" name="TextBox 1"/>
          <p:cNvSpPr txBox="1"/>
          <p:nvPr/>
        </p:nvSpPr>
        <p:spPr>
          <a:xfrm>
            <a:off x="1199626" y="3173210"/>
            <a:ext cx="9890620" cy="584775"/>
          </a:xfrm>
          <a:prstGeom prst="rect">
            <a:avLst/>
          </a:prstGeom>
          <a:noFill/>
        </p:spPr>
        <p:txBody>
          <a:bodyPr wrap="square" rtlCol="0">
            <a:spAutoFit/>
          </a:bodyPr>
          <a:lstStyle/>
          <a:p>
            <a:r>
              <a:rPr lang="en-US" sz="3200" dirty="0"/>
              <a:t>CONTACT INFORMATION: </a:t>
            </a:r>
          </a:p>
        </p:txBody>
      </p:sp>
      <p:sp>
        <p:nvSpPr>
          <p:cNvPr id="3" name="Rectangle 2"/>
          <p:cNvSpPr/>
          <p:nvPr/>
        </p:nvSpPr>
        <p:spPr>
          <a:xfrm>
            <a:off x="-28354" y="5811818"/>
            <a:ext cx="6096000" cy="369332"/>
          </a:xfrm>
          <a:prstGeom prst="rect">
            <a:avLst/>
          </a:prstGeom>
        </p:spPr>
        <p:txBody>
          <a:bodyPr>
            <a:spAutoFit/>
          </a:bodyPr>
          <a:lstStyle/>
          <a:p>
            <a:endParaRPr lang="en-US" altLang="en-US" dirty="0">
              <a:solidFill>
                <a:schemeClr val="bg1"/>
              </a:solidFill>
              <a:latin typeface="Book Antiqua" panose="02040602050305030304" pitchFamily="18" charset="0"/>
            </a:endParaRPr>
          </a:p>
        </p:txBody>
      </p:sp>
      <p:sp>
        <p:nvSpPr>
          <p:cNvPr id="5" name="Rectangle 4"/>
          <p:cNvSpPr/>
          <p:nvPr/>
        </p:nvSpPr>
        <p:spPr>
          <a:xfrm>
            <a:off x="1199626" y="3984802"/>
            <a:ext cx="6774979" cy="2862322"/>
          </a:xfrm>
          <a:prstGeom prst="rect">
            <a:avLst/>
          </a:prstGeom>
        </p:spPr>
        <p:txBody>
          <a:bodyPr wrap="square">
            <a:spAutoFit/>
          </a:bodyPr>
          <a:lstStyle/>
          <a:p>
            <a:r>
              <a:rPr lang="en-US" altLang="en-US" dirty="0">
                <a:solidFill>
                  <a:schemeClr val="bg1"/>
                </a:solidFill>
              </a:rPr>
              <a:t>Gary Katz</a:t>
            </a:r>
          </a:p>
          <a:p>
            <a:r>
              <a:rPr lang="en-US" altLang="en-US" dirty="0">
                <a:solidFill>
                  <a:schemeClr val="bg1"/>
                </a:solidFill>
              </a:rPr>
              <a:t>Managing Attorney</a:t>
            </a:r>
          </a:p>
          <a:p>
            <a:r>
              <a:rPr lang="en-US" altLang="en-US" dirty="0">
                <a:solidFill>
                  <a:schemeClr val="bg1"/>
                </a:solidFill>
              </a:rPr>
              <a:t>Katz Law Group, LLC</a:t>
            </a:r>
          </a:p>
          <a:p>
            <a:r>
              <a:rPr lang="en-US" dirty="0">
                <a:solidFill>
                  <a:schemeClr val="bg1"/>
                </a:solidFill>
                <a:hlinkClick r:id="rId4"/>
              </a:rPr>
              <a:t>gary@Katzlawgroupllc.com</a:t>
            </a:r>
            <a:endParaRPr lang="en-US" dirty="0">
              <a:solidFill>
                <a:schemeClr val="bg1"/>
              </a:solidFill>
            </a:endParaRPr>
          </a:p>
          <a:p>
            <a:r>
              <a:rPr lang="en-US" dirty="0">
                <a:solidFill>
                  <a:schemeClr val="bg1"/>
                </a:solidFill>
              </a:rPr>
              <a:t>Direct: (832) 723-9528</a:t>
            </a:r>
            <a:br>
              <a:rPr lang="en-US" dirty="0">
                <a:solidFill>
                  <a:schemeClr val="bg1"/>
                </a:solidFill>
              </a:rPr>
            </a:br>
            <a:r>
              <a:rPr lang="en-US" dirty="0">
                <a:solidFill>
                  <a:schemeClr val="bg1"/>
                </a:solidFill>
              </a:rPr>
              <a:t>Fax: (888) 862-4176</a:t>
            </a:r>
            <a:br>
              <a:rPr lang="en-US" dirty="0">
                <a:solidFill>
                  <a:schemeClr val="bg1"/>
                </a:solidFill>
              </a:rPr>
            </a:br>
            <a:r>
              <a:rPr lang="en-US" dirty="0">
                <a:solidFill>
                  <a:schemeClr val="bg1"/>
                </a:solidFill>
              </a:rPr>
              <a:t>6343 Skyline Drive</a:t>
            </a:r>
            <a:br>
              <a:rPr lang="en-US" dirty="0">
                <a:solidFill>
                  <a:schemeClr val="bg1"/>
                </a:solidFill>
              </a:rPr>
            </a:br>
            <a:r>
              <a:rPr lang="en-US" dirty="0">
                <a:solidFill>
                  <a:schemeClr val="bg1"/>
                </a:solidFill>
              </a:rPr>
              <a:t>Houston, Texas 77057</a:t>
            </a:r>
            <a:endParaRPr lang="en-US" altLang="en-US" dirty="0">
              <a:solidFill>
                <a:schemeClr val="bg1"/>
              </a:solidFill>
            </a:endParaRPr>
          </a:p>
          <a:p>
            <a:r>
              <a:rPr lang="en-US" altLang="en-US" dirty="0">
                <a:solidFill>
                  <a:schemeClr val="bg1"/>
                </a:solidFill>
                <a:latin typeface="Book Antiqua" panose="02040602050305030304" pitchFamily="18" charset="0"/>
                <a:hlinkClick r:id="rId5"/>
              </a:rPr>
              <a:t>www.katzlawgroupllc.com</a:t>
            </a:r>
            <a:endParaRPr lang="en-US" altLang="en-US" dirty="0">
              <a:solidFill>
                <a:schemeClr val="bg1"/>
              </a:solidFill>
              <a:latin typeface="Book Antiqua" panose="02040602050305030304" pitchFamily="18" charset="0"/>
            </a:endParaRPr>
          </a:p>
          <a:p>
            <a:endParaRPr lang="en-US" altLang="en-US"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91390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4617" y="436228"/>
            <a:ext cx="10981189" cy="523220"/>
          </a:xfrm>
          <a:prstGeom prst="rect">
            <a:avLst/>
          </a:prstGeom>
          <a:noFill/>
        </p:spPr>
        <p:txBody>
          <a:bodyPr wrap="square" rtlCol="0">
            <a:spAutoFit/>
          </a:bodyPr>
          <a:lstStyle/>
          <a:p>
            <a:r>
              <a:rPr lang="en-US" sz="2800" dirty="0">
                <a:solidFill>
                  <a:schemeClr val="bg1"/>
                </a:solidFill>
              </a:rPr>
              <a:t>What is Intellectual Property</a:t>
            </a:r>
          </a:p>
        </p:txBody>
      </p:sp>
      <p:sp>
        <p:nvSpPr>
          <p:cNvPr id="4" name="TextBox 3"/>
          <p:cNvSpPr txBox="1"/>
          <p:nvPr/>
        </p:nvSpPr>
        <p:spPr>
          <a:xfrm>
            <a:off x="738231" y="1711354"/>
            <a:ext cx="11023134" cy="4801314"/>
          </a:xfrm>
          <a:prstGeom prst="rect">
            <a:avLst/>
          </a:prstGeom>
          <a:noFill/>
        </p:spPr>
        <p:txBody>
          <a:bodyPr wrap="square" rtlCol="0">
            <a:spAutoFit/>
          </a:bodyPr>
          <a:lstStyle/>
          <a:p>
            <a:r>
              <a:rPr lang="en-US" dirty="0"/>
              <a:t>Intellectual Property (IP) refers to creations of the mind, such as invention; literary and artistic works; designs; and symbols, names and images used in commerce.  </a:t>
            </a:r>
          </a:p>
          <a:p>
            <a:endParaRPr lang="en-US" dirty="0"/>
          </a:p>
          <a:p>
            <a:endParaRPr lang="en-US" dirty="0"/>
          </a:p>
          <a:p>
            <a:r>
              <a:rPr lang="en-US" dirty="0"/>
              <a:t>Examples:</a:t>
            </a:r>
          </a:p>
          <a:p>
            <a:endParaRPr lang="en-US" dirty="0"/>
          </a:p>
          <a:p>
            <a:r>
              <a:rPr lang="en-US" dirty="0"/>
              <a:t>Patents</a:t>
            </a:r>
          </a:p>
          <a:p>
            <a:endParaRPr lang="en-US" dirty="0"/>
          </a:p>
          <a:p>
            <a:r>
              <a:rPr lang="en-US" dirty="0"/>
              <a:t>Copyrights</a:t>
            </a:r>
          </a:p>
          <a:p>
            <a:endParaRPr lang="en-US" dirty="0"/>
          </a:p>
          <a:p>
            <a:r>
              <a:rPr lang="en-US" dirty="0"/>
              <a:t>Trademarks</a:t>
            </a:r>
          </a:p>
          <a:p>
            <a:endParaRPr lang="en-US" dirty="0"/>
          </a:p>
          <a:p>
            <a:endParaRPr lang="en-US" dirty="0"/>
          </a:p>
          <a:p>
            <a:endParaRPr lang="en-US" dirty="0"/>
          </a:p>
          <a:p>
            <a:endParaRPr lang="en-US" dirty="0"/>
          </a:p>
          <a:p>
            <a:r>
              <a:rPr lang="en-US" dirty="0"/>
              <a:t>Source: </a:t>
            </a:r>
            <a:r>
              <a:rPr lang="en-US" dirty="0">
                <a:hlinkClick r:id="rId2"/>
              </a:rPr>
              <a:t>http://wipo.int/about-ip/en/</a:t>
            </a:r>
            <a:r>
              <a:rPr lang="en-US" dirty="0"/>
              <a:t> </a:t>
            </a:r>
          </a:p>
          <a:p>
            <a:endParaRPr lang="en-US" dirty="0"/>
          </a:p>
        </p:txBody>
      </p:sp>
    </p:spTree>
    <p:extLst>
      <p:ext uri="{BB962C8B-B14F-4D97-AF65-F5344CB8AC3E}">
        <p14:creationId xmlns:p14="http://schemas.microsoft.com/office/powerpoint/2010/main" val="140227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4617" y="436228"/>
            <a:ext cx="10981189" cy="523220"/>
          </a:xfrm>
          <a:prstGeom prst="rect">
            <a:avLst/>
          </a:prstGeom>
          <a:noFill/>
        </p:spPr>
        <p:txBody>
          <a:bodyPr wrap="square" rtlCol="0">
            <a:spAutoFit/>
          </a:bodyPr>
          <a:lstStyle/>
          <a:p>
            <a:r>
              <a:rPr lang="en-US" sz="2800" dirty="0">
                <a:solidFill>
                  <a:schemeClr val="bg1"/>
                </a:solidFill>
              </a:rPr>
              <a:t>What is a Patent</a:t>
            </a:r>
          </a:p>
        </p:txBody>
      </p:sp>
      <p:sp>
        <p:nvSpPr>
          <p:cNvPr id="5" name="Rectangle 4"/>
          <p:cNvSpPr/>
          <p:nvPr/>
        </p:nvSpPr>
        <p:spPr>
          <a:xfrm>
            <a:off x="201336" y="1174173"/>
            <a:ext cx="11618752" cy="6463308"/>
          </a:xfrm>
          <a:prstGeom prst="rect">
            <a:avLst/>
          </a:prstGeom>
        </p:spPr>
        <p:txBody>
          <a:bodyPr wrap="square">
            <a:spAutoFit/>
          </a:bodyPr>
          <a:lstStyle/>
          <a:p>
            <a:r>
              <a:rPr lang="en-US" dirty="0"/>
              <a:t>Definition: A Patent is an exclusive right granted by a government for an invention:</a:t>
            </a:r>
          </a:p>
          <a:p>
            <a:pPr marL="285750" indent="-285750">
              <a:buFont typeface="Arial" panose="020B0604020202020204" pitchFamily="34" charset="0"/>
              <a:buChar char="•"/>
            </a:pPr>
            <a:r>
              <a:rPr lang="en-US" dirty="0"/>
              <a:t>Must be Novel (35 U.S.C. § 102), Unobvious (35 U.S.C. § 103) and reflect Useful subject matter (35 U.S.C. § 101)</a:t>
            </a:r>
          </a:p>
          <a:p>
            <a:r>
              <a:rPr lang="en-US" dirty="0"/>
              <a:t> </a:t>
            </a:r>
          </a:p>
          <a:p>
            <a:pPr marL="285750" indent="-285750">
              <a:buFont typeface="Arial" panose="020B0604020202020204" pitchFamily="34" charset="0"/>
              <a:buChar char="•"/>
            </a:pPr>
            <a:r>
              <a:rPr lang="en-US" dirty="0"/>
              <a:t>Exclusive right to exclude others to make, use, offer to sell, or sell any patented invention (35 U.S.C. § 271)</a:t>
            </a:r>
          </a:p>
          <a:p>
            <a:endParaRPr lang="en-US" dirty="0"/>
          </a:p>
          <a:p>
            <a:pPr marL="285750" indent="-285750">
              <a:buFont typeface="Arial" panose="020B0604020202020204" pitchFamily="34" charset="0"/>
              <a:buChar char="•"/>
            </a:pPr>
            <a:r>
              <a:rPr lang="en-US" dirty="0"/>
              <a:t>Expensive and time consuming – several years and  a minimum of thousands of dollars in each jurisdiction </a:t>
            </a:r>
          </a:p>
          <a:p>
            <a:endParaRPr lang="en-US" dirty="0"/>
          </a:p>
          <a:p>
            <a:pPr marL="285750" indent="-285750">
              <a:buFont typeface="Arial" panose="020B0604020202020204" pitchFamily="34" charset="0"/>
              <a:buChar char="•"/>
            </a:pPr>
            <a:r>
              <a:rPr lang="en-US" dirty="0"/>
              <a:t>Must disclose and publish in writing an enabling invention (35 U.S.C. § 112)</a:t>
            </a:r>
          </a:p>
          <a:p>
            <a:endParaRPr lang="en-US" dirty="0"/>
          </a:p>
          <a:p>
            <a:pPr marL="285750" indent="-285750">
              <a:buFont typeface="Arial" panose="020B0604020202020204" pitchFamily="34" charset="0"/>
              <a:buChar char="•"/>
            </a:pPr>
            <a:r>
              <a:rPr lang="en-US" dirty="0"/>
              <a:t>Limited time: 20 years from date of filing (35 U.S.C. § 154)</a:t>
            </a:r>
          </a:p>
          <a:p>
            <a:endParaRPr lang="en-US" dirty="0"/>
          </a:p>
          <a:p>
            <a:pPr marL="285750" indent="-285750">
              <a:buFont typeface="Arial" panose="020B0604020202020204" pitchFamily="34" charset="0"/>
              <a:buChar char="•"/>
            </a:pPr>
            <a:r>
              <a:rPr lang="en-US" dirty="0"/>
              <a:t>NOT a license to manufacture or use – Need FTO Opinion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International Treaties: PCT and Paris Convention – covers foreign filing  </a:t>
            </a:r>
          </a:p>
          <a:p>
            <a:endParaRPr lang="en-US" dirty="0"/>
          </a:p>
          <a:p>
            <a:pPr marL="285750" indent="-285750">
              <a:buFont typeface="Arial" panose="020B0604020202020204" pitchFamily="34" charset="0"/>
              <a:buChar char="•"/>
            </a:pPr>
            <a:r>
              <a:rPr lang="en-US" dirty="0"/>
              <a:t>Utility - process, machine, manufacture, or composition of matter (35 U.S.C. § 101) and Design Patents (35 U.S.C. § 171)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Provisional/non-provisional  (35 U.S.C. § 111)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***Use in commerce “on sale” (35 U.S.C. § 102) is a bar to patentability – date is critical – 1 year U.S. rule***</a:t>
            </a:r>
          </a:p>
          <a:p>
            <a:endParaRPr lang="en-US" dirty="0"/>
          </a:p>
          <a:p>
            <a:endParaRPr lang="en-US" dirty="0"/>
          </a:p>
          <a:p>
            <a:endParaRPr lang="en-US" dirty="0"/>
          </a:p>
        </p:txBody>
      </p:sp>
    </p:spTree>
    <p:extLst>
      <p:ext uri="{BB962C8B-B14F-4D97-AF65-F5344CB8AC3E}">
        <p14:creationId xmlns:p14="http://schemas.microsoft.com/office/powerpoint/2010/main" val="363903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4617" y="436228"/>
            <a:ext cx="10981189" cy="523220"/>
          </a:xfrm>
          <a:prstGeom prst="rect">
            <a:avLst/>
          </a:prstGeom>
          <a:noFill/>
        </p:spPr>
        <p:txBody>
          <a:bodyPr wrap="square" rtlCol="0">
            <a:spAutoFit/>
          </a:bodyPr>
          <a:lstStyle/>
          <a:p>
            <a:r>
              <a:rPr lang="en-US" sz="2800" dirty="0">
                <a:solidFill>
                  <a:schemeClr val="bg1"/>
                </a:solidFill>
              </a:rPr>
              <a:t>What is a Copyright</a:t>
            </a:r>
          </a:p>
        </p:txBody>
      </p:sp>
      <p:sp>
        <p:nvSpPr>
          <p:cNvPr id="4" name="Rectangle 3"/>
          <p:cNvSpPr/>
          <p:nvPr/>
        </p:nvSpPr>
        <p:spPr>
          <a:xfrm>
            <a:off x="377504" y="1284575"/>
            <a:ext cx="11710111" cy="5355312"/>
          </a:xfrm>
          <a:prstGeom prst="rect">
            <a:avLst/>
          </a:prstGeom>
        </p:spPr>
        <p:txBody>
          <a:bodyPr wrap="square">
            <a:spAutoFit/>
          </a:bodyPr>
          <a:lstStyle/>
          <a:p>
            <a:r>
              <a:rPr lang="en-US" dirty="0"/>
              <a:t>Definition: Copyrights are rights that creators have over their literary and artistic works.</a:t>
            </a:r>
          </a:p>
          <a:p>
            <a:endParaRPr lang="en-US" dirty="0"/>
          </a:p>
          <a:p>
            <a:pPr marL="285750" indent="-285750">
              <a:buFont typeface="Arial" panose="020B0604020202020204" pitchFamily="34" charset="0"/>
              <a:buChar char="•"/>
            </a:pPr>
            <a:r>
              <a:rPr lang="en-US" dirty="0"/>
              <a:t>Includes: books, music, paintings, sculptures, and films, to computer programs, database, advertisements, maps, and technical drawings</a:t>
            </a:r>
          </a:p>
          <a:p>
            <a:pPr marL="285750" indent="-285750">
              <a:buFont typeface="Arial" panose="020B0604020202020204" pitchFamily="34" charset="0"/>
              <a:buChar char="•"/>
            </a:pPr>
            <a:r>
              <a:rPr lang="en-US" dirty="0"/>
              <a:t>Registration with the U.S. Copyright office (</a:t>
            </a:r>
            <a:r>
              <a:rPr lang="en-US" dirty="0">
                <a:hlinkClick r:id="rId2"/>
              </a:rPr>
              <a:t>http://www.copyright.gov/</a:t>
            </a:r>
            <a:r>
              <a:rPr lang="en-US" dirty="0"/>
              <a:t>) provides statutory damages</a:t>
            </a:r>
          </a:p>
          <a:p>
            <a:pPr marL="285750" indent="-285750">
              <a:buFont typeface="Arial" panose="020B0604020202020204" pitchFamily="34" charset="0"/>
              <a:buChar char="•"/>
            </a:pPr>
            <a:r>
              <a:rPr lang="en-US" dirty="0"/>
              <a:t>Inexpensive and easy to register ($35 to $85 filing fee) </a:t>
            </a:r>
          </a:p>
          <a:p>
            <a:pPr marL="285750" indent="-285750">
              <a:buFont typeface="Arial" panose="020B0604020202020204" pitchFamily="34" charset="0"/>
              <a:buChar char="•"/>
            </a:pPr>
            <a:r>
              <a:rPr lang="en-US" dirty="0"/>
              <a:t>Automatic rights worldwide through international treaties:</a:t>
            </a:r>
          </a:p>
          <a:p>
            <a:pPr marL="285750" indent="-285750">
              <a:buFont typeface="Arial" panose="020B0604020202020204" pitchFamily="34" charset="0"/>
              <a:buChar char="•"/>
            </a:pPr>
            <a:r>
              <a:rPr lang="en-US" dirty="0"/>
              <a:t>Berne Convention (170 countries) – </a:t>
            </a:r>
            <a:r>
              <a:rPr lang="en-US" b="1" dirty="0"/>
              <a:t>Three basic principles</a:t>
            </a:r>
            <a:r>
              <a:rPr lang="en-US" dirty="0"/>
              <a:t> include: a) Works originating in one of the Contracting States (that is, works the author of which is a national of such a State or works first published in such a State) must be given the same protection in each of the other Contracting States as the latter grants to the works of its own nationals (principle of "national treatment") (b) Protection must not be conditional upon compliance with any formality (principle of "automatic" protection) (c) Protection is independent of the existence of protection in the country of origin of the work (principle of "independence" of protection). If, however, a Contracting State provides for a longer term of protection than the minimum prescribed by the Convention and the work ceases to be protected in the country of origin, protection may be denied once protection in the country of origin ceases </a:t>
            </a:r>
          </a:p>
          <a:p>
            <a:pPr marL="285750" indent="-285750">
              <a:buFont typeface="Arial" panose="020B0604020202020204" pitchFamily="34" charset="0"/>
              <a:buChar char="•"/>
            </a:pPr>
            <a:r>
              <a:rPr lang="en-US" dirty="0"/>
              <a:t>WIPO Copyright Treaty: Covers Digital Works</a:t>
            </a:r>
          </a:p>
          <a:p>
            <a:pPr marL="285750" indent="-285750">
              <a:buFont typeface="Arial" panose="020B0604020202020204" pitchFamily="34" charset="0"/>
              <a:buChar char="•"/>
            </a:pPr>
            <a:r>
              <a:rPr lang="en-US" dirty="0"/>
              <a:t>Statutory damages of $200 – (innocent infringer)  to $150,000 (willful) for infringement plus attorney fees</a:t>
            </a:r>
          </a:p>
          <a:p>
            <a:pPr marL="285750" indent="-285750">
              <a:buFont typeface="Arial" panose="020B0604020202020204" pitchFamily="34" charset="0"/>
              <a:buChar char="•"/>
            </a:pPr>
            <a:r>
              <a:rPr lang="en-US" dirty="0"/>
              <a:t>Copyright protection generally lasts for </a:t>
            </a:r>
            <a:r>
              <a:rPr lang="en-US" b="1" dirty="0"/>
              <a:t>70 years</a:t>
            </a:r>
            <a:r>
              <a:rPr lang="en-US" dirty="0"/>
              <a:t> after the death of the author</a:t>
            </a:r>
          </a:p>
          <a:p>
            <a:pPr marL="285750" indent="-285750">
              <a:buFont typeface="Arial" panose="020B0604020202020204" pitchFamily="34" charset="0"/>
              <a:buChar char="•"/>
            </a:pPr>
            <a:r>
              <a:rPr lang="en-US" dirty="0"/>
              <a:t>Work for Hire and Fair Use Exceptions</a:t>
            </a:r>
          </a:p>
        </p:txBody>
      </p:sp>
    </p:spTree>
    <p:extLst>
      <p:ext uri="{BB962C8B-B14F-4D97-AF65-F5344CB8AC3E}">
        <p14:creationId xmlns:p14="http://schemas.microsoft.com/office/powerpoint/2010/main" val="209510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4617" y="436228"/>
            <a:ext cx="10981189" cy="523220"/>
          </a:xfrm>
          <a:prstGeom prst="rect">
            <a:avLst/>
          </a:prstGeom>
          <a:noFill/>
        </p:spPr>
        <p:txBody>
          <a:bodyPr wrap="square" rtlCol="0">
            <a:spAutoFit/>
          </a:bodyPr>
          <a:lstStyle/>
          <a:p>
            <a:r>
              <a:rPr lang="en-US" sz="2800" dirty="0">
                <a:solidFill>
                  <a:schemeClr val="bg1"/>
                </a:solidFill>
              </a:rPr>
              <a:t>What is a Trademark</a:t>
            </a:r>
          </a:p>
        </p:txBody>
      </p:sp>
      <p:sp>
        <p:nvSpPr>
          <p:cNvPr id="4" name="Rectangle 3"/>
          <p:cNvSpPr/>
          <p:nvPr/>
        </p:nvSpPr>
        <p:spPr>
          <a:xfrm>
            <a:off x="134223" y="1649128"/>
            <a:ext cx="10947633" cy="5355312"/>
          </a:xfrm>
          <a:prstGeom prst="rect">
            <a:avLst/>
          </a:prstGeom>
        </p:spPr>
        <p:txBody>
          <a:bodyPr wrap="square">
            <a:spAutoFit/>
          </a:bodyPr>
          <a:lstStyle/>
          <a:p>
            <a:r>
              <a:rPr lang="en-US" dirty="0"/>
              <a:t>Trademark: A mark (word, phrase, symbol, or design, or a combination) identifying or distinguishing goods or services of an enterprise from other enterprises</a:t>
            </a:r>
          </a:p>
          <a:p>
            <a:endParaRPr lang="en-US" dirty="0"/>
          </a:p>
          <a:p>
            <a:r>
              <a:rPr lang="en-US" dirty="0"/>
              <a:t>Considerations:</a:t>
            </a:r>
          </a:p>
          <a:p>
            <a:pPr marL="285750" indent="-285750">
              <a:buFont typeface="Arial" panose="020B0604020202020204" pitchFamily="34" charset="0"/>
              <a:buChar char="•"/>
            </a:pPr>
            <a:r>
              <a:rPr lang="en-US" dirty="0"/>
              <a:t>Likelihood of confusion standard </a:t>
            </a:r>
          </a:p>
          <a:p>
            <a:pPr marL="285750" indent="-285750">
              <a:buFont typeface="Arial" panose="020B0604020202020204" pitchFamily="34" charset="0"/>
              <a:buChar char="•"/>
            </a:pPr>
            <a:r>
              <a:rPr lang="en-US" dirty="0"/>
              <a:t>Must be “use-in-commerce” or “intend to use”</a:t>
            </a:r>
          </a:p>
          <a:p>
            <a:pPr marL="285750" indent="-285750">
              <a:buFont typeface="Arial" panose="020B0604020202020204" pitchFamily="34" charset="0"/>
              <a:buChar char="•"/>
            </a:pPr>
            <a:r>
              <a:rPr lang="en-US" dirty="0"/>
              <a:t>Four categories: Fanciful or arbitrary, suggestive, descriptive, or generic.</a:t>
            </a:r>
          </a:p>
          <a:p>
            <a:pPr marL="285750" indent="-285750">
              <a:buFont typeface="Arial" panose="020B0604020202020204" pitchFamily="34" charset="0"/>
              <a:buChar char="•"/>
            </a:pPr>
            <a:r>
              <a:rPr lang="en-US" dirty="0"/>
              <a:t>Moderately expensive and not very time consuming ~ $1,000 to $3,000 with search for U.S. Trademark</a:t>
            </a:r>
          </a:p>
          <a:p>
            <a:pPr marL="285750" indent="-285750">
              <a:buFont typeface="Arial" panose="020B0604020202020204" pitchFamily="34" charset="0"/>
              <a:buChar char="•"/>
            </a:pPr>
            <a:r>
              <a:rPr lang="en-US" dirty="0"/>
              <a:t>International Treaties: Paris Convention, Hague System and Madrid System</a:t>
            </a:r>
          </a:p>
          <a:p>
            <a:pPr marL="285750" indent="-285750">
              <a:buFont typeface="Arial" panose="020B0604020202020204" pitchFamily="34" charset="0"/>
              <a:buChar char="•"/>
            </a:pPr>
            <a:r>
              <a:rPr lang="en-US" dirty="0"/>
              <a:t>Madrid System:  The Madrid System is a one stop solution for registering and managing marks worldwide.  File one application, in one language, and pay one set of fees to protect your mark in the territories of up to 97 members. </a:t>
            </a:r>
          </a:p>
          <a:p>
            <a:pPr marL="285750" indent="-285750">
              <a:buFont typeface="Arial" panose="020B0604020202020204" pitchFamily="34" charset="0"/>
              <a:buChar char="•"/>
            </a:pPr>
            <a:r>
              <a:rPr lang="en-US" dirty="0"/>
              <a:t>Hague System: System for the International Registration of Industrial Designs provides a practical business solution for registering up to 100 designs in over 65 territories through filing one single international application.</a:t>
            </a:r>
          </a:p>
          <a:p>
            <a:pPr marL="285750" indent="-285750">
              <a:buFont typeface="Arial" panose="020B0604020202020204" pitchFamily="34" charset="0"/>
              <a:buChar char="•"/>
            </a:pPr>
            <a:r>
              <a:rPr lang="en-US" dirty="0"/>
              <a:t>Paris Convention: provides that an applicant from one contracting State shall be able to use its first filing date (in one of the contracting State) as the effective filing date in another contracting State, provided that the applicant, or his successor in title, files a subsequent application within 6 months (trademarks) or 12 months (patents) from the first filing.</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3619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4617" y="436228"/>
            <a:ext cx="10981189" cy="523220"/>
          </a:xfrm>
          <a:prstGeom prst="rect">
            <a:avLst/>
          </a:prstGeom>
          <a:noFill/>
        </p:spPr>
        <p:txBody>
          <a:bodyPr wrap="square" rtlCol="0">
            <a:spAutoFit/>
          </a:bodyPr>
          <a:lstStyle/>
          <a:p>
            <a:r>
              <a:rPr lang="en-US" sz="2800" dirty="0">
                <a:solidFill>
                  <a:schemeClr val="bg1"/>
                </a:solidFill>
              </a:rPr>
              <a:t>What is a Trade Secret</a:t>
            </a:r>
          </a:p>
        </p:txBody>
      </p:sp>
      <p:sp>
        <p:nvSpPr>
          <p:cNvPr id="4" name="Rectangle 3"/>
          <p:cNvSpPr/>
          <p:nvPr/>
        </p:nvSpPr>
        <p:spPr>
          <a:xfrm>
            <a:off x="444617" y="1967909"/>
            <a:ext cx="11417416" cy="3416320"/>
          </a:xfrm>
          <a:prstGeom prst="rect">
            <a:avLst/>
          </a:prstGeom>
        </p:spPr>
        <p:txBody>
          <a:bodyPr wrap="square">
            <a:spAutoFit/>
          </a:bodyPr>
          <a:lstStyle/>
          <a:p>
            <a:r>
              <a:rPr lang="en-US" dirty="0"/>
              <a:t>Trade Secret:  A formula, practice, process, design, instrument, pattern, commercial method, or compilation of information which is not generally known or reasonably ascertainable by others, and by which a business can obtain economic advantage over competitors or customers.  </a:t>
            </a:r>
          </a:p>
          <a:p>
            <a:endParaRPr lang="en-US" dirty="0"/>
          </a:p>
          <a:p>
            <a:pPr marL="285750" indent="-285750">
              <a:buFont typeface="Arial" panose="020B0604020202020204" pitchFamily="34" charset="0"/>
              <a:buChar char="•"/>
            </a:pPr>
            <a:r>
              <a:rPr lang="en-US" dirty="0"/>
              <a:t>Includes: “Confidential Information” and “Classified Information”</a:t>
            </a:r>
          </a:p>
          <a:p>
            <a:pPr marL="285750" indent="-285750">
              <a:buFont typeface="Arial" panose="020B0604020202020204" pitchFamily="34" charset="0"/>
              <a:buChar char="•"/>
            </a:pPr>
            <a:r>
              <a:rPr lang="en-US" dirty="0"/>
              <a:t>Must have good internal and external processes in place</a:t>
            </a:r>
          </a:p>
          <a:p>
            <a:pPr marL="285750" indent="-285750">
              <a:buFont typeface="Arial" panose="020B0604020202020204" pitchFamily="34" charset="0"/>
              <a:buChar char="•"/>
            </a:pPr>
            <a:r>
              <a:rPr lang="en-US" dirty="0"/>
              <a:t>Internal: Management of data policies: i.e., employment agreements and labeling information</a:t>
            </a:r>
          </a:p>
          <a:p>
            <a:pPr marL="285750" indent="-285750">
              <a:buFont typeface="Arial" panose="020B0604020202020204" pitchFamily="34" charset="0"/>
              <a:buChar char="•"/>
            </a:pPr>
            <a:r>
              <a:rPr lang="en-US" dirty="0"/>
              <a:t>External: Confidentiality agreements and careful release of information procedures</a:t>
            </a:r>
          </a:p>
          <a:p>
            <a:pPr marL="285750" indent="-285750">
              <a:buFont typeface="Arial" panose="020B0604020202020204" pitchFamily="34" charset="0"/>
              <a:buChar char="•"/>
            </a:pPr>
            <a:r>
              <a:rPr lang="en-US" dirty="0"/>
              <a:t>Once disclosed to the public the trade secret is generally lost</a:t>
            </a:r>
          </a:p>
          <a:p>
            <a:pPr marL="285750" indent="-285750">
              <a:buFont typeface="Arial" panose="020B0604020202020204" pitchFamily="34" charset="0"/>
              <a:buChar char="•"/>
            </a:pPr>
            <a:r>
              <a:rPr lang="en-US" dirty="0"/>
              <a:t>Inexpensive to set up but can take considerable time and effort to administer properly</a:t>
            </a:r>
          </a:p>
          <a:p>
            <a:pPr marL="285750" indent="-285750">
              <a:buFont typeface="Arial" panose="020B0604020202020204" pitchFamily="34" charset="0"/>
              <a:buChar char="•"/>
            </a:pPr>
            <a:r>
              <a:rPr lang="en-US" dirty="0"/>
              <a:t>Strong Civil and Criminal Protection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52981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4617" y="436228"/>
            <a:ext cx="10981189" cy="523220"/>
          </a:xfrm>
          <a:prstGeom prst="rect">
            <a:avLst/>
          </a:prstGeom>
          <a:noFill/>
        </p:spPr>
        <p:txBody>
          <a:bodyPr wrap="square" rtlCol="0">
            <a:spAutoFit/>
          </a:bodyPr>
          <a:lstStyle/>
          <a:p>
            <a:r>
              <a:rPr lang="en-US" sz="2800" dirty="0">
                <a:solidFill>
                  <a:schemeClr val="bg1"/>
                </a:solidFill>
              </a:rPr>
              <a:t>Publication</a:t>
            </a:r>
          </a:p>
        </p:txBody>
      </p:sp>
      <p:sp>
        <p:nvSpPr>
          <p:cNvPr id="4" name="Rectangle 3"/>
          <p:cNvSpPr/>
          <p:nvPr/>
        </p:nvSpPr>
        <p:spPr>
          <a:xfrm>
            <a:off x="822120" y="2278302"/>
            <a:ext cx="10814559" cy="3693319"/>
          </a:xfrm>
          <a:prstGeom prst="rect">
            <a:avLst/>
          </a:prstGeom>
        </p:spPr>
        <p:txBody>
          <a:bodyPr wrap="square">
            <a:spAutoFit/>
          </a:bodyPr>
          <a:lstStyle/>
          <a:p>
            <a:r>
              <a:rPr lang="en-US" dirty="0"/>
              <a:t>Publication: Making information available to the public</a:t>
            </a:r>
          </a:p>
          <a:p>
            <a:endParaRPr lang="en-US" dirty="0"/>
          </a:p>
          <a:p>
            <a:pPr marL="285750" indent="-285750">
              <a:buFont typeface="Arial" panose="020B0604020202020204" pitchFamily="34" charset="0"/>
              <a:buChar char="•"/>
            </a:pPr>
            <a:r>
              <a:rPr lang="en-US" dirty="0"/>
              <a:t>Provides recognition for work</a:t>
            </a:r>
          </a:p>
          <a:p>
            <a:pPr marL="285750" indent="-285750">
              <a:buFont typeface="Arial" panose="020B0604020202020204" pitchFamily="34" charset="0"/>
              <a:buChar char="•"/>
            </a:pPr>
            <a:r>
              <a:rPr lang="en-US" dirty="0"/>
              <a:t>Can be used to donate to public domain i.e., open source or industry standards</a:t>
            </a:r>
          </a:p>
          <a:p>
            <a:pPr marL="285750" indent="-285750">
              <a:buFont typeface="Arial" panose="020B0604020202020204" pitchFamily="34" charset="0"/>
              <a:buChar char="•"/>
            </a:pPr>
            <a:r>
              <a:rPr lang="en-US" dirty="0"/>
              <a:t>Can publish anonymously or retain ownership including authorship and/or copyrights</a:t>
            </a:r>
          </a:p>
          <a:p>
            <a:pPr marL="285750" indent="-285750">
              <a:buFont typeface="Arial" panose="020B0604020202020204" pitchFamily="34" charset="0"/>
              <a:buChar char="•"/>
            </a:pPr>
            <a:r>
              <a:rPr lang="en-US" dirty="0"/>
              <a:t>Defensive Protection: Publications can prevent others from excluding by preventing patents covering public information</a:t>
            </a:r>
          </a:p>
          <a:p>
            <a:pPr marL="285750" indent="-285750">
              <a:buFont typeface="Arial" panose="020B0604020202020204" pitchFamily="34" charset="0"/>
              <a:buChar char="•"/>
            </a:pPr>
            <a:r>
              <a:rPr lang="en-US" dirty="0"/>
              <a:t>Inexpensive: Can publish through the internet (blogs) or through inexpensive journals</a:t>
            </a:r>
          </a:p>
          <a:p>
            <a:pPr marL="285750" indent="-285750">
              <a:buFont typeface="Arial" panose="020B0604020202020204" pitchFamily="34" charset="0"/>
              <a:buChar char="•"/>
            </a:pPr>
            <a:r>
              <a:rPr lang="en-US" dirty="0"/>
              <a:t>Marketing value</a:t>
            </a:r>
          </a:p>
          <a:p>
            <a:pPr marL="285750" indent="-285750">
              <a:buFont typeface="Arial" panose="020B0604020202020204" pitchFamily="34" charset="0"/>
              <a:buChar char="•"/>
            </a:pPr>
            <a:r>
              <a:rPr lang="en-US" dirty="0"/>
              <a:t>Documents discoveries and other events</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79225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4617" y="436228"/>
            <a:ext cx="10981189" cy="523220"/>
          </a:xfrm>
          <a:prstGeom prst="rect">
            <a:avLst/>
          </a:prstGeom>
          <a:noFill/>
        </p:spPr>
        <p:txBody>
          <a:bodyPr wrap="square" rtlCol="0">
            <a:spAutoFit/>
          </a:bodyPr>
          <a:lstStyle/>
          <a:p>
            <a:r>
              <a:rPr lang="en-US" sz="2800" dirty="0">
                <a:solidFill>
                  <a:schemeClr val="bg1"/>
                </a:solidFill>
              </a:rPr>
              <a:t>Patent Considerations</a:t>
            </a:r>
          </a:p>
        </p:txBody>
      </p:sp>
      <p:sp>
        <p:nvSpPr>
          <p:cNvPr id="4" name="Rectangle 3"/>
          <p:cNvSpPr/>
          <p:nvPr/>
        </p:nvSpPr>
        <p:spPr>
          <a:xfrm>
            <a:off x="654342" y="1258063"/>
            <a:ext cx="8363824" cy="5355312"/>
          </a:xfrm>
          <a:prstGeom prst="rect">
            <a:avLst/>
          </a:prstGeom>
        </p:spPr>
        <p:txBody>
          <a:bodyPr wrap="square">
            <a:spAutoFit/>
          </a:bodyPr>
          <a:lstStyle/>
          <a:p>
            <a:r>
              <a:rPr lang="en-US" dirty="0"/>
              <a:t>Patents are costly and time consuming - consider cost/benefit</a:t>
            </a:r>
          </a:p>
          <a:p>
            <a:endParaRPr lang="en-US" dirty="0"/>
          </a:p>
          <a:p>
            <a:pPr marL="285750" indent="-285750">
              <a:buFont typeface="Arial" panose="020B0604020202020204" pitchFamily="34" charset="0"/>
              <a:buChar char="•"/>
            </a:pPr>
            <a:r>
              <a:rPr lang="en-US" dirty="0"/>
              <a:t>Likelihood of commercial success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Scope of patent claims: Pioneering versus incremental improvement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Prior art landscape – 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Ability to exclude others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Value of excluding others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Possibility of others patenting the invention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Marketing value of patent pending or patented status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Compare to benefits/disadvantageous of publication or trade secrets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Enforcement Costs and Infringement value </a:t>
            </a:r>
          </a:p>
        </p:txBody>
      </p:sp>
    </p:spTree>
    <p:extLst>
      <p:ext uri="{BB962C8B-B14F-4D97-AF65-F5344CB8AC3E}">
        <p14:creationId xmlns:p14="http://schemas.microsoft.com/office/powerpoint/2010/main" val="59497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115"/>
            <a:ext cx="12192000" cy="9560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36228" y="494951"/>
            <a:ext cx="10981189" cy="523220"/>
          </a:xfrm>
          <a:prstGeom prst="rect">
            <a:avLst/>
          </a:prstGeom>
          <a:noFill/>
        </p:spPr>
        <p:txBody>
          <a:bodyPr wrap="square" rtlCol="0">
            <a:spAutoFit/>
          </a:bodyPr>
          <a:lstStyle/>
          <a:p>
            <a:r>
              <a:rPr lang="en-US" sz="2800" dirty="0">
                <a:solidFill>
                  <a:schemeClr val="bg1"/>
                </a:solidFill>
              </a:rPr>
              <a:t>Patent Cooperation Treaty (PCT)</a:t>
            </a:r>
          </a:p>
        </p:txBody>
      </p:sp>
      <p:sp>
        <p:nvSpPr>
          <p:cNvPr id="4" name="Rectangle 3"/>
          <p:cNvSpPr/>
          <p:nvPr/>
        </p:nvSpPr>
        <p:spPr>
          <a:xfrm>
            <a:off x="595618" y="1451009"/>
            <a:ext cx="10939244" cy="646331"/>
          </a:xfrm>
          <a:prstGeom prst="rect">
            <a:avLst/>
          </a:prstGeom>
        </p:spPr>
        <p:txBody>
          <a:bodyPr wrap="square">
            <a:spAutoFit/>
          </a:bodyPr>
          <a:lstStyle/>
          <a:p>
            <a:endParaRPr lang="en-US" dirty="0"/>
          </a:p>
          <a:p>
            <a:endParaRPr lang="en-US" dirty="0"/>
          </a:p>
        </p:txBody>
      </p:sp>
      <p:sp>
        <p:nvSpPr>
          <p:cNvPr id="6" name="Rectangle 5"/>
          <p:cNvSpPr/>
          <p:nvPr/>
        </p:nvSpPr>
        <p:spPr>
          <a:xfrm>
            <a:off x="67112" y="1761688"/>
            <a:ext cx="11744587" cy="3970318"/>
          </a:xfrm>
          <a:prstGeom prst="rect">
            <a:avLst/>
          </a:prstGeom>
        </p:spPr>
        <p:txBody>
          <a:bodyPr wrap="square">
            <a:spAutoFit/>
          </a:bodyPr>
          <a:lstStyle/>
          <a:p>
            <a:r>
              <a:rPr lang="en-US" dirty="0"/>
              <a:t>Patent Cooperation Treaty (PCT):  A treaty providing initial patent protection for an invention simultaneously in a large number of countries (148 countries) by filing an "international" patent application</a:t>
            </a:r>
          </a:p>
          <a:p>
            <a:endParaRPr lang="en-US" dirty="0"/>
          </a:p>
          <a:p>
            <a:pPr marL="285750" indent="-285750">
              <a:buFont typeface="Arial" panose="020B0604020202020204" pitchFamily="34" charset="0"/>
              <a:buChar char="•"/>
            </a:pPr>
            <a:r>
              <a:rPr lang="en-US" dirty="0"/>
              <a:t>Initial filing must meet strict standards of the participating members</a:t>
            </a:r>
          </a:p>
          <a:p>
            <a:pPr marL="285750" indent="-285750">
              <a:buFont typeface="Arial" panose="020B0604020202020204" pitchFamily="34" charset="0"/>
              <a:buChar char="•"/>
            </a:pPr>
            <a:r>
              <a:rPr lang="en-US" dirty="0"/>
              <a:t>PCT searches and examines patent applications but does not issue patent</a:t>
            </a:r>
          </a:p>
          <a:p>
            <a:pPr marL="285750" indent="-285750">
              <a:buFont typeface="Arial" panose="020B0604020202020204" pitchFamily="34" charset="0"/>
              <a:buChar char="•"/>
            </a:pPr>
            <a:r>
              <a:rPr lang="en-US" dirty="0"/>
              <a:t>Can file directly or claim priority of U.S. provisional or non-provisional application</a:t>
            </a:r>
          </a:p>
          <a:p>
            <a:pPr marL="285750" indent="-285750">
              <a:buFont typeface="Arial" panose="020B0604020202020204" pitchFamily="34" charset="0"/>
              <a:buChar char="•"/>
            </a:pPr>
            <a:r>
              <a:rPr lang="en-US" dirty="0"/>
              <a:t>Subjected to an international search &amp; written opinion – can choose International Searching Authorities (ISA) </a:t>
            </a:r>
          </a:p>
          <a:p>
            <a:pPr marL="285750" indent="-285750">
              <a:buFont typeface="Arial" panose="020B0604020202020204" pitchFamily="34" charset="0"/>
              <a:buChar char="•"/>
            </a:pPr>
            <a:r>
              <a:rPr lang="en-US" dirty="0"/>
              <a:t>If the international application is not withdrawn, it is published by the International Bureau, together with the international search report</a:t>
            </a:r>
          </a:p>
          <a:p>
            <a:pPr marL="285750" indent="-285750">
              <a:buFont typeface="Arial" panose="020B0604020202020204" pitchFamily="34" charset="0"/>
              <a:buChar char="•"/>
            </a:pPr>
            <a:r>
              <a:rPr lang="en-US" dirty="0"/>
              <a:t>Before the expiration of 19 months from the priority date, the applicant has the option to request a Supplementary International Searching Authority (SISA)</a:t>
            </a:r>
          </a:p>
          <a:p>
            <a:pPr marL="285750" indent="-285750">
              <a:buFont typeface="Arial" panose="020B0604020202020204" pitchFamily="34" charset="0"/>
              <a:buChar char="•"/>
            </a:pPr>
            <a:r>
              <a:rPr lang="en-US" dirty="0"/>
              <a:t>IPRP Chapter I and Chapter II (Examination on Amended Claims)</a:t>
            </a:r>
          </a:p>
          <a:p>
            <a:pPr marL="285750" indent="-285750">
              <a:buFont typeface="Arial" panose="020B0604020202020204" pitchFamily="34" charset="0"/>
              <a:buChar char="•"/>
            </a:pPr>
            <a:r>
              <a:rPr lang="en-US" dirty="0"/>
              <a:t>Strict time limits for entering National/Regional Phase under PCT Chapters I and II – Generally 30 or 31 months </a:t>
            </a:r>
          </a:p>
          <a:p>
            <a:endParaRPr lang="en-US" dirty="0"/>
          </a:p>
        </p:txBody>
      </p:sp>
    </p:spTree>
    <p:extLst>
      <p:ext uri="{BB962C8B-B14F-4D97-AF65-F5344CB8AC3E}">
        <p14:creationId xmlns:p14="http://schemas.microsoft.com/office/powerpoint/2010/main" val="3581971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1333</Words>
  <Application>Microsoft Office PowerPoint</Application>
  <PresentationFormat>Widescreen</PresentationFormat>
  <Paragraphs>185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SocietyMKTG</dc:creator>
  <cp:lastModifiedBy>Gary Katz</cp:lastModifiedBy>
  <cp:revision>38</cp:revision>
  <dcterms:created xsi:type="dcterms:W3CDTF">2016-03-30T03:10:18Z</dcterms:created>
  <dcterms:modified xsi:type="dcterms:W3CDTF">2016-04-01T10:37:23Z</dcterms:modified>
</cp:coreProperties>
</file>