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73" r:id="rId4"/>
    <p:sldId id="278" r:id="rId5"/>
    <p:sldId id="279" r:id="rId6"/>
    <p:sldId id="280" r:id="rId7"/>
    <p:sldId id="277" r:id="rId8"/>
    <p:sldId id="294" r:id="rId9"/>
    <p:sldId id="295" r:id="rId10"/>
    <p:sldId id="296" r:id="rId11"/>
    <p:sldId id="297" r:id="rId12"/>
    <p:sldId id="298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85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 baseline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206830" y="2746421"/>
            <a:ext cx="9612086" cy="75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sz="4400" b="1" dirty="0" smtClean="0"/>
              <a:t>Where is the Industry Heading</a:t>
            </a:r>
            <a:endParaRPr lang="en-GB" altLang="en-US" sz="4400" b="1" dirty="0">
              <a:solidFill>
                <a:srgbClr val="0000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07666" y="3745802"/>
            <a:ext cx="10781969" cy="120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2800" dirty="0" smtClean="0">
                <a:solidFill>
                  <a:srgbClr val="000000"/>
                </a:solidFill>
              </a:rPr>
              <a:t>Martin Rylance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2800" b="1" i="1" dirty="0" smtClean="0">
                <a:solidFill>
                  <a:srgbClr val="000000"/>
                </a:solidFill>
              </a:rPr>
              <a:t>(thanks to G. King, B. Robertson, A. Daneshy and M. Vincent)</a:t>
            </a:r>
            <a:endParaRPr lang="en-GB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1100" y="72736"/>
            <a:ext cx="96635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SPE/</a:t>
            </a:r>
            <a:r>
              <a:rPr lang="en-GB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ICoTA</a:t>
            </a: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Refracturing</a:t>
            </a: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Optimized Interventions Workshop</a:t>
            </a: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and Diagnostics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428750"/>
            <a:ext cx="711517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425" y="1428750"/>
            <a:ext cx="423862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buFont typeface="Arial" panose="020B0604020202020204" pitchFamily="34" charset="0"/>
              <a:buChar char="•"/>
            </a:pPr>
            <a:r>
              <a:rPr lang="en-GB" dirty="0" smtClean="0"/>
              <a:t>Re-</a:t>
            </a:r>
            <a:r>
              <a:rPr lang="en-GB" dirty="0" err="1" smtClean="0"/>
              <a:t>frac</a:t>
            </a:r>
            <a:r>
              <a:rPr lang="en-GB" dirty="0" smtClean="0"/>
              <a:t> can build on the original fracturing operational data.</a:t>
            </a:r>
          </a:p>
          <a:p>
            <a:endParaRPr lang="en-GB" sz="2000" dirty="0" smtClean="0"/>
          </a:p>
          <a:p>
            <a:pPr marL="270000" indent="-270000">
              <a:buFont typeface="Arial" panose="020B0604020202020204" pitchFamily="34" charset="0"/>
              <a:buChar char="•"/>
            </a:pPr>
            <a:r>
              <a:rPr lang="en-GB" dirty="0" smtClean="0"/>
              <a:t>Re-</a:t>
            </a:r>
            <a:r>
              <a:rPr lang="en-GB" dirty="0" err="1" smtClean="0"/>
              <a:t>frac</a:t>
            </a:r>
            <a:r>
              <a:rPr lang="en-GB" dirty="0" smtClean="0"/>
              <a:t> is a golden-opportunity for big-data to be put to good use.</a:t>
            </a:r>
          </a:p>
          <a:p>
            <a:endParaRPr lang="en-GB" sz="2000" dirty="0"/>
          </a:p>
          <a:p>
            <a:pPr marL="270000" indent="-270000">
              <a:buFont typeface="Arial" panose="020B0604020202020204" pitchFamily="34" charset="0"/>
              <a:buChar char="•"/>
            </a:pPr>
            <a:r>
              <a:rPr lang="en-GB" dirty="0" smtClean="0"/>
              <a:t>Campaigns (on pads) have access to multiple offset wellbores (opportunity).</a:t>
            </a:r>
            <a:endParaRPr lang="en-GB" dirty="0"/>
          </a:p>
          <a:p>
            <a:endParaRPr lang="en-GB" sz="2000" dirty="0"/>
          </a:p>
          <a:p>
            <a:pPr marL="270000" indent="-270000">
              <a:buFont typeface="Arial" panose="020B0604020202020204" pitchFamily="34" charset="0"/>
              <a:buChar char="•"/>
            </a:pPr>
            <a:r>
              <a:rPr lang="en-GB" dirty="0" smtClean="0"/>
              <a:t>Two-step pumping (flooding and re-</a:t>
            </a:r>
            <a:r>
              <a:rPr lang="en-GB" dirty="0" err="1" smtClean="0"/>
              <a:t>frac</a:t>
            </a:r>
            <a:r>
              <a:rPr lang="en-GB" dirty="0" smtClean="0"/>
              <a:t>) re-pressurise system and initiate new.</a:t>
            </a:r>
            <a:endParaRPr lang="en-GB" dirty="0"/>
          </a:p>
          <a:p>
            <a:endParaRPr lang="en-GB" sz="2000" dirty="0"/>
          </a:p>
          <a:p>
            <a:pPr marL="270000" indent="-270000">
              <a:buFont typeface="Arial" panose="020B0604020202020204" pitchFamily="34" charset="0"/>
              <a:buChar char="•"/>
            </a:pPr>
            <a:r>
              <a:rPr lang="en-GB" dirty="0" smtClean="0"/>
              <a:t>Coil in Hole offers substantial real-time opportunity during re-</a:t>
            </a:r>
            <a:r>
              <a:rPr lang="en-GB" dirty="0" err="1" smtClean="0"/>
              <a:t>frac</a:t>
            </a:r>
            <a:r>
              <a:rPr lang="en-GB" dirty="0" smtClean="0"/>
              <a:t>.</a:t>
            </a:r>
            <a:endParaRPr lang="en-GB" dirty="0"/>
          </a:p>
          <a:p>
            <a:endParaRPr lang="en-GB" sz="2000" dirty="0"/>
          </a:p>
          <a:p>
            <a:pPr marL="270000" indent="-270000">
              <a:buFont typeface="Arial" panose="020B0604020202020204" pitchFamily="34" charset="0"/>
              <a:buChar char="•"/>
            </a:pPr>
            <a:r>
              <a:rPr lang="en-GB" dirty="0" smtClean="0"/>
              <a:t>Re-</a:t>
            </a:r>
            <a:r>
              <a:rPr lang="en-GB" dirty="0" err="1" smtClean="0"/>
              <a:t>frac</a:t>
            </a:r>
            <a:r>
              <a:rPr lang="en-GB" dirty="0" smtClean="0"/>
              <a:t> campaigns should be multiple wells (a pad) not selective/isolated.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 and Economics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4" y="1633536"/>
            <a:ext cx="6082978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15225" y="1428750"/>
            <a:ext cx="42386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buFont typeface="Arial" panose="020B0604020202020204" pitchFamily="34" charset="0"/>
              <a:buChar char="•"/>
            </a:pPr>
            <a:r>
              <a:rPr lang="en-GB" dirty="0" smtClean="0"/>
              <a:t>Density of development should allow for improved economics/candidate pool.</a:t>
            </a:r>
          </a:p>
          <a:p>
            <a:endParaRPr lang="en-GB" sz="1200" dirty="0" smtClean="0"/>
          </a:p>
          <a:p>
            <a:pPr marL="270000" indent="-270000">
              <a:buFont typeface="Arial" panose="020B0604020202020204" pitchFamily="34" charset="0"/>
              <a:buChar char="•"/>
            </a:pPr>
            <a:r>
              <a:rPr lang="en-GB" dirty="0" smtClean="0"/>
              <a:t>Present day stimulation approach likely to have morphed from original concept.</a:t>
            </a:r>
          </a:p>
          <a:p>
            <a:endParaRPr lang="en-GB" sz="1200" dirty="0"/>
          </a:p>
          <a:p>
            <a:pPr marL="270000" indent="-270000">
              <a:buFont typeface="Arial" panose="020B0604020202020204" pitchFamily="34" charset="0"/>
              <a:buChar char="•"/>
            </a:pPr>
            <a:r>
              <a:rPr lang="en-GB" dirty="0" smtClean="0"/>
              <a:t>Use the ‘time’ we now have to process data that we gathered but did not use.</a:t>
            </a:r>
            <a:endParaRPr lang="en-GB" dirty="0"/>
          </a:p>
          <a:p>
            <a:endParaRPr lang="en-GB" sz="1200" dirty="0"/>
          </a:p>
          <a:p>
            <a:pPr marL="270000" indent="-270000">
              <a:buFont typeface="Arial" panose="020B0604020202020204" pitchFamily="34" charset="0"/>
              <a:buChar char="•"/>
            </a:pPr>
            <a:r>
              <a:rPr lang="en-GB" dirty="0" smtClean="0"/>
              <a:t>Understanding that this is incremental reserves and not acceleration.</a:t>
            </a:r>
            <a:endParaRPr lang="en-GB" dirty="0"/>
          </a:p>
          <a:p>
            <a:endParaRPr lang="en-GB" sz="1200" dirty="0"/>
          </a:p>
          <a:p>
            <a:pPr marL="270000" indent="-270000">
              <a:buFont typeface="Arial" panose="020B0604020202020204" pitchFamily="34" charset="0"/>
              <a:buChar char="•"/>
            </a:pPr>
            <a:r>
              <a:rPr lang="en-GB" dirty="0" smtClean="0"/>
              <a:t>Recognise that increased </a:t>
            </a:r>
            <a:r>
              <a:rPr lang="en-GB" dirty="0" err="1" smtClean="0"/>
              <a:t>frac</a:t>
            </a:r>
            <a:r>
              <a:rPr lang="en-GB" dirty="0" smtClean="0"/>
              <a:t> density likely to be better than re-</a:t>
            </a:r>
            <a:r>
              <a:rPr lang="en-GB" dirty="0" err="1" smtClean="0"/>
              <a:t>frac</a:t>
            </a:r>
            <a:r>
              <a:rPr lang="en-GB" dirty="0" smtClean="0"/>
              <a:t> old </a:t>
            </a:r>
            <a:r>
              <a:rPr lang="en-GB" dirty="0" err="1" smtClean="0"/>
              <a:t>fracs</a:t>
            </a:r>
            <a:r>
              <a:rPr lang="en-GB" dirty="0" smtClean="0"/>
              <a:t>.</a:t>
            </a:r>
            <a:endParaRPr lang="en-GB" dirty="0"/>
          </a:p>
          <a:p>
            <a:endParaRPr lang="en-GB" sz="1200" dirty="0"/>
          </a:p>
          <a:p>
            <a:pPr marL="270000" indent="-270000">
              <a:buFont typeface="Arial" panose="020B0604020202020204" pitchFamily="34" charset="0"/>
              <a:buChar char="•"/>
            </a:pPr>
            <a:r>
              <a:rPr lang="en-GB" dirty="0" smtClean="0"/>
              <a:t>Wise to investigate re-</a:t>
            </a:r>
            <a:r>
              <a:rPr lang="en-GB" dirty="0" err="1" smtClean="0"/>
              <a:t>frac</a:t>
            </a:r>
            <a:r>
              <a:rPr lang="en-GB" dirty="0" smtClean="0"/>
              <a:t> (and hits) before planning  new infill wells.</a:t>
            </a:r>
          </a:p>
          <a:p>
            <a:endParaRPr lang="en-GB" sz="1200" dirty="0" smtClean="0"/>
          </a:p>
          <a:p>
            <a:pPr marL="270000" indent="-270000">
              <a:buFont typeface="Arial" panose="020B0604020202020204" pitchFamily="34" charset="0"/>
              <a:buChar char="•"/>
            </a:pPr>
            <a:r>
              <a:rPr lang="en-GB" dirty="0" smtClean="0"/>
              <a:t>There is an information/publishing bias for success, work it into the economics.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1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Industry Future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69774"/>
            <a:ext cx="10801350" cy="45071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has never been a better time for re-</a:t>
            </a:r>
            <a:r>
              <a:rPr lang="en-US" dirty="0" err="1" smtClean="0"/>
              <a:t>frac</a:t>
            </a:r>
            <a:r>
              <a:rPr lang="en-US" dirty="0" smtClean="0"/>
              <a:t> of wells.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Opportunities for risk-sharing contract approaches abound.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can re-</a:t>
            </a:r>
            <a:r>
              <a:rPr lang="en-US" dirty="0" err="1" smtClean="0"/>
              <a:t>frac</a:t>
            </a:r>
            <a:r>
              <a:rPr lang="en-US" dirty="0" smtClean="0"/>
              <a:t> be riskier than </a:t>
            </a:r>
            <a:r>
              <a:rPr lang="en-US" dirty="0" err="1" smtClean="0"/>
              <a:t>unconventionals</a:t>
            </a:r>
            <a:r>
              <a:rPr lang="en-US" dirty="0" smtClean="0"/>
              <a:t> per se.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Efficiently employing ‘big data’ will be part of the solution.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Identify and rank (NPV) opportunity sets across well-stock.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00" y="4267200"/>
            <a:ext cx="8648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SESSION 3. RE-FRACTURING (6 Great Papers) 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We Talk About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774"/>
            <a:ext cx="10515600" cy="450718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Candidate Selection and Integrity.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Deployment and Delivery.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Design and Diagnostics.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Productivity and Economics.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Where does the Industry go from here 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0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 Remains Fractured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426" y="2043485"/>
            <a:ext cx="10066351" cy="382457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 smtClean="0"/>
              <a:t>“We have not tried any </a:t>
            </a:r>
            <a:r>
              <a:rPr lang="en-GB" dirty="0" err="1" smtClean="0"/>
              <a:t>refracks</a:t>
            </a:r>
            <a:r>
              <a:rPr lang="en-GB" dirty="0" smtClean="0"/>
              <a:t> (sic). Our outlook on that is that it is really technical”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 smtClean="0"/>
              <a:t>CEO of Shale Producer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GB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 smtClean="0"/>
              <a:t>“We will re-</a:t>
            </a:r>
            <a:r>
              <a:rPr lang="en-GB" dirty="0" err="1" smtClean="0"/>
              <a:t>frac</a:t>
            </a:r>
            <a:r>
              <a:rPr lang="en-GB" dirty="0" smtClean="0"/>
              <a:t> any operators wells for free, if we get to choose the wells and receive a percentage of the benefit”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 smtClean="0"/>
              <a:t>CEO of Service Provider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8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Candidate Selection (Resource)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28230" y="1407396"/>
            <a:ext cx="2846567" cy="2393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074797" y="1407395"/>
            <a:ext cx="2846567" cy="2393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28230" y="3800738"/>
            <a:ext cx="2846567" cy="2393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74796" y="3800737"/>
            <a:ext cx="2846567" cy="2393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79875" y="1232459"/>
            <a:ext cx="12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GREAT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71924" y="3616073"/>
            <a:ext cx="12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GOOD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71924" y="6017365"/>
            <a:ext cx="12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POOR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50619" y="6202031"/>
            <a:ext cx="12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GOOD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98509" y="6202031"/>
            <a:ext cx="12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GREAT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43847" y="6393256"/>
            <a:ext cx="435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Initial Fracture Treatment Quality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 rot="-5400000">
            <a:off x="480078" y="3625817"/>
            <a:ext cx="357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Re-Fracture Treatment Quality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3228230" y="3802532"/>
            <a:ext cx="2846567" cy="239334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POOR INITIAL WELL</a:t>
            </a:r>
          </a:p>
          <a:p>
            <a:pPr algn="ctr"/>
            <a:r>
              <a:rPr lang="en-GB" b="1" dirty="0"/>
              <a:t>&amp;</a:t>
            </a:r>
            <a:endParaRPr lang="en-GB" b="1" dirty="0" smtClean="0"/>
          </a:p>
          <a:p>
            <a:pPr algn="ctr"/>
            <a:r>
              <a:rPr lang="en-GB" b="1" dirty="0" smtClean="0"/>
              <a:t>POOR REFRAC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3228230" y="3802532"/>
            <a:ext cx="2846567" cy="239334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Presence of Regional Fractures and Effective Drainage Taking Place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6076127" y="3802068"/>
            <a:ext cx="2846567" cy="239334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GOOD INITIAL WELL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&amp;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POOR REFRAC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76127" y="3802532"/>
            <a:ext cx="2846567" cy="239334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Poor Pay Quality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Offset Well Behaviour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Average Cum.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28230" y="1407394"/>
            <a:ext cx="2846567" cy="2393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229561" y="1408725"/>
            <a:ext cx="2846567" cy="239334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POOR INITIAL WELL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&amp;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GOOD REFRAC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0892" y="1410056"/>
            <a:ext cx="2846567" cy="239334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Understimulated</a:t>
            </a:r>
            <a:r>
              <a:rPr lang="en-GB" b="1" dirty="0" smtClean="0">
                <a:solidFill>
                  <a:schemeClr val="tx1"/>
                </a:solidFill>
              </a:rPr>
              <a:t> and Missed Pay &amp; Fracturing </a:t>
            </a:r>
            <a:r>
              <a:rPr lang="en-GB" b="1" dirty="0">
                <a:solidFill>
                  <a:schemeClr val="tx1"/>
                </a:solidFill>
              </a:rPr>
              <a:t>T</a:t>
            </a:r>
            <a:r>
              <a:rPr lang="en-GB" b="1" dirty="0" smtClean="0">
                <a:solidFill>
                  <a:schemeClr val="tx1"/>
                </a:solidFill>
              </a:rPr>
              <a:t>echnical </a:t>
            </a:r>
            <a:r>
              <a:rPr lang="en-GB" b="1" dirty="0">
                <a:solidFill>
                  <a:schemeClr val="tx1"/>
                </a:solidFill>
              </a:rPr>
              <a:t>A</a:t>
            </a:r>
            <a:r>
              <a:rPr lang="en-GB" b="1" dirty="0" smtClean="0">
                <a:solidFill>
                  <a:schemeClr val="tx1"/>
                </a:solidFill>
              </a:rPr>
              <a:t>dvances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76128" y="1408726"/>
            <a:ext cx="2846567" cy="23933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GOOD INITIAL WELL</a:t>
            </a:r>
          </a:p>
          <a:p>
            <a:pPr algn="ctr"/>
            <a:r>
              <a:rPr lang="en-GB" b="1" dirty="0" smtClean="0"/>
              <a:t>&amp;</a:t>
            </a:r>
            <a:br>
              <a:rPr lang="en-GB" b="1" dirty="0" smtClean="0"/>
            </a:br>
            <a:r>
              <a:rPr lang="en-GB" b="1" dirty="0" smtClean="0"/>
              <a:t>GOOD REFRAC</a:t>
            </a:r>
            <a:endParaRPr lang="en-GB" b="1" dirty="0"/>
          </a:p>
        </p:txBody>
      </p:sp>
      <p:sp>
        <p:nvSpPr>
          <p:cNvPr id="26" name="Rectangle 25"/>
          <p:cNvSpPr/>
          <p:nvPr/>
        </p:nvSpPr>
        <p:spPr>
          <a:xfrm>
            <a:off x="6077459" y="1410057"/>
            <a:ext cx="2846567" cy="23933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Good Pay Quality</a:t>
            </a:r>
          </a:p>
          <a:p>
            <a:pPr algn="ctr"/>
            <a:r>
              <a:rPr lang="en-GB" b="1" dirty="0" smtClean="0"/>
              <a:t>Missed Pay &amp; Fracturing Technical Advances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710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Candidate Selection (Integrity)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774"/>
            <a:ext cx="10515600" cy="450718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Cement and cycling pressure on wells has an impact.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Candidate integrity is a fundamental part of selection.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Some key considerations.</a:t>
            </a:r>
          </a:p>
          <a:p>
            <a:pPr marL="0" indent="0">
              <a:buNone/>
            </a:pPr>
            <a:endParaRPr lang="en-GB" sz="1200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en-GB" dirty="0" smtClean="0"/>
              <a:t>Slower application of applied load allows for stress redistribution.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dirty="0" smtClean="0"/>
              <a:t>Unnecessary cycling should be avoided (why if not necessary).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dirty="0" smtClean="0"/>
              <a:t>Identify susceptible plays/areas/conditions (factor into selection).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dirty="0" smtClean="0"/>
              <a:t>Poor candidate integrity will dominate re-fracturing economics.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dirty="0" smtClean="0"/>
              <a:t>Well Operational practices (</a:t>
            </a:r>
            <a:r>
              <a:rPr lang="en-GB" dirty="0" err="1" smtClean="0"/>
              <a:t>e.g</a:t>
            </a:r>
            <a:r>
              <a:rPr lang="en-GB" dirty="0" smtClean="0"/>
              <a:t> rod-pumping, CO</a:t>
            </a:r>
            <a:r>
              <a:rPr lang="en-GB" baseline="-25000" dirty="0" smtClean="0"/>
              <a:t>2</a:t>
            </a:r>
            <a:r>
              <a:rPr lang="en-GB" dirty="0" smtClean="0"/>
              <a:t>, H</a:t>
            </a:r>
            <a:r>
              <a:rPr lang="en-GB" baseline="-25000" dirty="0" smtClean="0"/>
              <a:t>2</a:t>
            </a:r>
            <a:r>
              <a:rPr lang="en-GB" dirty="0" smtClean="0"/>
              <a:t>S, FWL…).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dirty="0" smtClean="0"/>
              <a:t>Look for Candidate pool of wells (20) with similar design  features.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1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Deployment and Delivery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773"/>
            <a:ext cx="10515600" cy="50411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Two Major Approaches (Active and Passive).</a:t>
            </a:r>
          </a:p>
          <a:p>
            <a:pPr marL="0" indent="0">
              <a:buNone/>
            </a:pPr>
            <a:endParaRPr lang="en-GB" sz="1200" dirty="0" smtClean="0"/>
          </a:p>
          <a:p>
            <a:r>
              <a:rPr lang="en-GB" dirty="0" smtClean="0"/>
              <a:t>Active Re-</a:t>
            </a:r>
            <a:r>
              <a:rPr lang="en-GB" dirty="0" err="1" smtClean="0"/>
              <a:t>frac</a:t>
            </a:r>
            <a:r>
              <a:rPr lang="en-GB" dirty="0" smtClean="0"/>
              <a:t> (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Missed Pay, Toe Bias </a:t>
            </a:r>
            <a:r>
              <a:rPr lang="en-GB" dirty="0" smtClean="0"/>
              <a:t>…).</a:t>
            </a:r>
          </a:p>
          <a:p>
            <a:pPr marL="0" indent="0">
              <a:buNone/>
            </a:pPr>
            <a:endParaRPr lang="en-GB" sz="1200" dirty="0" smtClean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−"/>
            </a:pPr>
            <a:r>
              <a:rPr lang="en-GB" dirty="0" smtClean="0">
                <a:solidFill>
                  <a:srgbClr val="FF0000"/>
                </a:solidFill>
              </a:rPr>
              <a:t>Mechanical Isolation (Permanent Straddles, </a:t>
            </a:r>
            <a:r>
              <a:rPr lang="en-GB" dirty="0" err="1" smtClean="0">
                <a:solidFill>
                  <a:srgbClr val="FF0000"/>
                </a:solidFill>
              </a:rPr>
              <a:t>Expandables</a:t>
            </a:r>
            <a:r>
              <a:rPr lang="en-GB" dirty="0" smtClean="0">
                <a:solidFill>
                  <a:srgbClr val="FF0000"/>
                </a:solidFill>
              </a:rPr>
              <a:t>, …)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−"/>
            </a:pPr>
            <a:r>
              <a:rPr lang="en-GB" dirty="0" smtClean="0">
                <a:solidFill>
                  <a:srgbClr val="FF0000"/>
                </a:solidFill>
              </a:rPr>
              <a:t>Coiled-Tubing Deployment (Isolation Straddles, Abrasive-Jet …).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−"/>
            </a:pPr>
            <a:r>
              <a:rPr lang="en-GB" dirty="0" smtClean="0">
                <a:solidFill>
                  <a:srgbClr val="FF0000"/>
                </a:solidFill>
              </a:rPr>
              <a:t>Insert Liners (Drop-Off Systems, Re-Frac Insert-Liners, …).</a:t>
            </a:r>
          </a:p>
          <a:p>
            <a:pPr marL="0" indent="0">
              <a:buNone/>
            </a:pPr>
            <a:endParaRPr lang="en-GB" sz="1200" dirty="0" smtClean="0"/>
          </a:p>
          <a:p>
            <a:r>
              <a:rPr lang="en-GB" dirty="0" smtClean="0"/>
              <a:t>Passive Re-</a:t>
            </a:r>
            <a:r>
              <a:rPr lang="en-GB" dirty="0" err="1" smtClean="0"/>
              <a:t>frac</a:t>
            </a:r>
            <a:r>
              <a:rPr lang="en-GB" dirty="0" smtClean="0"/>
              <a:t> (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Distributed, Re-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Stim</a:t>
            </a:r>
            <a:r>
              <a:rPr lang="en-GB" dirty="0" smtClean="0"/>
              <a:t> …).</a:t>
            </a:r>
          </a:p>
          <a:p>
            <a:pPr marL="0" indent="0">
              <a:buNone/>
            </a:pPr>
            <a:endParaRPr lang="en-GB" sz="1200" dirty="0" smtClean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−"/>
            </a:pPr>
            <a:r>
              <a:rPr lang="en-GB" dirty="0" smtClean="0">
                <a:solidFill>
                  <a:srgbClr val="FF0000"/>
                </a:solidFill>
              </a:rPr>
              <a:t>Conventional Diversion (Ball-Sealers, Disappearing Materials ...).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−"/>
            </a:pPr>
            <a:r>
              <a:rPr lang="en-GB" dirty="0" smtClean="0">
                <a:solidFill>
                  <a:srgbClr val="FF0000"/>
                </a:solidFill>
              </a:rPr>
              <a:t>Insoluble Shut-Off Materials (Cement, Gels, …).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−"/>
            </a:pPr>
            <a:r>
              <a:rPr lang="en-GB" dirty="0" smtClean="0">
                <a:solidFill>
                  <a:srgbClr val="FF0000"/>
                </a:solidFill>
              </a:rPr>
              <a:t>Fibre Approaches (Fluid Loading, Fibres, </a:t>
            </a:r>
            <a:r>
              <a:rPr lang="en-GB" dirty="0" err="1" smtClean="0">
                <a:solidFill>
                  <a:srgbClr val="FF0000"/>
                </a:solidFill>
              </a:rPr>
              <a:t>Proppant</a:t>
            </a:r>
            <a:r>
              <a:rPr lang="en-GB" dirty="0" smtClean="0">
                <a:solidFill>
                  <a:srgbClr val="FF0000"/>
                </a:solidFill>
              </a:rPr>
              <a:t> …).</a:t>
            </a:r>
          </a:p>
        </p:txBody>
      </p:sp>
    </p:spTree>
    <p:extLst>
      <p:ext uri="{BB962C8B-B14F-4D97-AF65-F5344CB8AC3E}">
        <p14:creationId xmlns:p14="http://schemas.microsoft.com/office/powerpoint/2010/main" val="1615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7643" y="353633"/>
            <a:ext cx="10059892" cy="6280952"/>
            <a:chOff x="1077643" y="353633"/>
            <a:chExt cx="10059892" cy="62809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643" y="2471662"/>
              <a:ext cx="2457450" cy="204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617" y="4586709"/>
              <a:ext cx="2457450" cy="2047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643" y="356616"/>
              <a:ext cx="2457450" cy="2047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102" y="356616"/>
              <a:ext cx="2457450" cy="2047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617" y="353633"/>
              <a:ext cx="2457450" cy="20538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085" y="4586709"/>
              <a:ext cx="2457450" cy="2047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643" y="4586710"/>
              <a:ext cx="2457450" cy="204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102" y="4586710"/>
              <a:ext cx="2438400" cy="204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617" y="2464295"/>
              <a:ext cx="2457449" cy="20508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084" y="2467276"/>
              <a:ext cx="2457450" cy="2047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084" y="353633"/>
              <a:ext cx="2438400" cy="2047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3588102" y="2472246"/>
              <a:ext cx="2438400" cy="2042904"/>
              <a:chOff x="3588102" y="2486955"/>
              <a:chExt cx="2438400" cy="202008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8102" y="2486955"/>
                <a:ext cx="2438400" cy="1544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588102" y="4079016"/>
                <a:ext cx="2438400" cy="42801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 dirty="0" smtClean="0"/>
                  <a:t>Coil Deployed</a:t>
                </a:r>
                <a:endParaRPr lang="en-GB" sz="2200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834583" y="2026381"/>
            <a:ext cx="4460682" cy="286232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THERE ARE LOTS OF OPTIONS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7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and Diagnostics</a:t>
            </a:r>
            <a:endParaRPr lang="en-GB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1182474" y="1471972"/>
            <a:ext cx="9763783" cy="5119656"/>
            <a:chOff x="1182476" y="1475206"/>
            <a:chExt cx="8601184" cy="442583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888479" y="1849770"/>
              <a:ext cx="0" cy="382791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476849" y="1495827"/>
              <a:ext cx="918167" cy="226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i="1" u="sng" dirty="0" smtClean="0">
                  <a:latin typeface="Arial" pitchFamily="34" charset="0"/>
                  <a:cs typeface="Arial" pitchFamily="34" charset="0"/>
                </a:rPr>
                <a:t>Original Well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17965" y="1475208"/>
              <a:ext cx="1486968" cy="212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 indent="-269875"/>
              <a:r>
                <a:rPr lang="en-GB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S1</a:t>
              </a:r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:	</a:t>
              </a:r>
              <a:r>
                <a:rPr lang="en-GB" sz="1000" i="1" u="sng" dirty="0" smtClean="0">
                  <a:latin typeface="Arial" pitchFamily="34" charset="0"/>
                  <a:cs typeface="Arial" pitchFamily="34" charset="0"/>
                </a:rPr>
                <a:t>Pump in Old </a:t>
              </a:r>
              <a:r>
                <a:rPr lang="en-GB" sz="1000" i="1" u="sng" dirty="0" err="1" smtClean="0">
                  <a:latin typeface="Arial" pitchFamily="34" charset="0"/>
                  <a:cs typeface="Arial" pitchFamily="34" charset="0"/>
                </a:rPr>
                <a:t>Perfs</a:t>
              </a:r>
              <a:r>
                <a:rPr lang="en-GB" sz="1000" i="1" u="sng" dirty="0" smtClean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54011" y="1476169"/>
              <a:ext cx="1576852" cy="34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 indent="-269875"/>
              <a:r>
                <a:rPr lang="en-GB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S2</a:t>
              </a:r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:	</a:t>
              </a:r>
              <a:r>
                <a:rPr lang="en-GB" sz="1000" i="1" u="sng" dirty="0" smtClean="0">
                  <a:latin typeface="Arial" pitchFamily="34" charset="0"/>
                  <a:cs typeface="Arial" pitchFamily="34" charset="0"/>
                </a:rPr>
                <a:t>Pump in Old and New </a:t>
              </a:r>
              <a:r>
                <a:rPr lang="en-GB" sz="1000" i="1" u="sng" dirty="0" err="1" smtClean="0">
                  <a:latin typeface="Arial" pitchFamily="34" charset="0"/>
                  <a:cs typeface="Arial" pitchFamily="34" charset="0"/>
                </a:rPr>
                <a:t>Perfs</a:t>
              </a:r>
              <a:r>
                <a:rPr lang="en-GB" sz="1000" i="1" u="sng" dirty="0" smtClean="0">
                  <a:latin typeface="Arial" pitchFamily="34" charset="0"/>
                  <a:cs typeface="Arial" pitchFamily="34" charset="0"/>
                </a:rPr>
                <a:t>. Produce from All.</a:t>
              </a:r>
              <a:endParaRPr lang="en-GB" sz="1000" i="1" u="sng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56037" y="1475206"/>
              <a:ext cx="1869726" cy="34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 indent="-269875"/>
              <a:r>
                <a:rPr lang="en-GB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S3</a:t>
              </a:r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:	</a:t>
              </a:r>
              <a:r>
                <a:rPr lang="en-GB" sz="1000" i="1" u="sng" dirty="0" smtClean="0">
                  <a:latin typeface="Arial" pitchFamily="34" charset="0"/>
                  <a:cs typeface="Arial" pitchFamily="34" charset="0"/>
                </a:rPr>
                <a:t>Isolate Old </a:t>
              </a:r>
              <a:r>
                <a:rPr lang="en-GB" sz="1000" i="1" u="sng" dirty="0" err="1" smtClean="0">
                  <a:latin typeface="Arial" pitchFamily="34" charset="0"/>
                  <a:cs typeface="Arial" pitchFamily="34" charset="0"/>
                </a:rPr>
                <a:t>Perfs</a:t>
              </a:r>
              <a:r>
                <a:rPr lang="en-GB" sz="1000" i="1" u="sng" dirty="0" smtClean="0">
                  <a:latin typeface="Arial" pitchFamily="34" charset="0"/>
                  <a:cs typeface="Arial" pitchFamily="34" charset="0"/>
                </a:rPr>
                <a:t>. Pump in New. Produce from </a:t>
              </a:r>
              <a:r>
                <a:rPr lang="en-GB" sz="1000" i="1" u="sng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000" i="1" u="sng" dirty="0" smtClean="0">
                  <a:latin typeface="Arial" pitchFamily="34" charset="0"/>
                  <a:cs typeface="Arial" pitchFamily="34" charset="0"/>
                </a:rPr>
                <a:t>New.</a:t>
              </a:r>
              <a:endParaRPr lang="en-GB" sz="1000" i="1" u="sng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96692" y="1476168"/>
              <a:ext cx="1486968" cy="34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 indent="-269875"/>
              <a:r>
                <a:rPr lang="en-GB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S4:	</a:t>
              </a:r>
              <a:r>
                <a:rPr lang="en-GB" sz="1000" i="1" u="sng" dirty="0" smtClean="0">
                  <a:latin typeface="Arial" pitchFamily="34" charset="0"/>
                  <a:cs typeface="Arial" pitchFamily="34" charset="0"/>
                </a:rPr>
                <a:t>Pump in New </a:t>
              </a:r>
              <a:r>
                <a:rPr lang="en-GB" sz="1000" i="1" u="sng" dirty="0" err="1" smtClean="0">
                  <a:latin typeface="Arial" pitchFamily="34" charset="0"/>
                  <a:cs typeface="Arial" pitchFamily="34" charset="0"/>
                </a:rPr>
                <a:t>Perfs</a:t>
              </a:r>
              <a:r>
                <a:rPr lang="en-GB" sz="1000" i="1" u="sng" dirty="0" smtClean="0">
                  <a:latin typeface="Arial" pitchFamily="34" charset="0"/>
                  <a:cs typeface="Arial" pitchFamily="34" charset="0"/>
                </a:rPr>
                <a:t>. Produce from All.</a:t>
              </a:r>
              <a:endParaRPr lang="en-GB" sz="1000" i="1" u="sng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281869" y="2152347"/>
              <a:ext cx="1486968" cy="2538101"/>
              <a:chOff x="367469" y="2230452"/>
              <a:chExt cx="1486968" cy="253810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67469" y="2230452"/>
                <a:ext cx="1486968" cy="2538101"/>
                <a:chOff x="367469" y="2230452"/>
                <a:chExt cx="1486968" cy="2538101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67469" y="2230452"/>
                  <a:ext cx="1486968" cy="2538101"/>
                </a:xfrm>
                <a:prstGeom prst="rect">
                  <a:avLst/>
                </a:prstGeom>
                <a:solidFill>
                  <a:srgbClr val="DFD8B9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119501" y="2563737"/>
                  <a:ext cx="0" cy="1991170"/>
                </a:xfrm>
                <a:prstGeom prst="line">
                  <a:avLst/>
                </a:prstGeom>
                <a:ln w="28575">
                  <a:solidFill>
                    <a:srgbClr val="9999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86219" y="2854295"/>
                  <a:ext cx="640080" cy="0"/>
                </a:xfrm>
                <a:prstGeom prst="line">
                  <a:avLst/>
                </a:prstGeom>
                <a:ln>
                  <a:solidFill>
                    <a:srgbClr val="333333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97614" y="3203247"/>
                  <a:ext cx="640080" cy="0"/>
                </a:xfrm>
                <a:prstGeom prst="line">
                  <a:avLst/>
                </a:prstGeom>
                <a:ln>
                  <a:solidFill>
                    <a:srgbClr val="333333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86219" y="3543653"/>
                  <a:ext cx="640080" cy="0"/>
                </a:xfrm>
                <a:prstGeom prst="line">
                  <a:avLst/>
                </a:prstGeom>
                <a:ln>
                  <a:solidFill>
                    <a:srgbClr val="333333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789068" y="3909696"/>
                  <a:ext cx="640080" cy="0"/>
                </a:xfrm>
                <a:prstGeom prst="line">
                  <a:avLst/>
                </a:prstGeom>
                <a:ln>
                  <a:solidFill>
                    <a:srgbClr val="333333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777668" y="4241557"/>
                  <a:ext cx="640080" cy="0"/>
                </a:xfrm>
                <a:prstGeom prst="line">
                  <a:avLst/>
                </a:prstGeom>
                <a:ln>
                  <a:solidFill>
                    <a:srgbClr val="333333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/>
              <p:cNvSpPr/>
              <p:nvPr/>
            </p:nvSpPr>
            <p:spPr>
              <a:xfrm>
                <a:off x="777668" y="2777383"/>
                <a:ext cx="660026" cy="162370"/>
              </a:xfrm>
              <a:prstGeom prst="rect">
                <a:avLst/>
              </a:prstGeom>
              <a:solidFill>
                <a:srgbClr val="FFC000">
                  <a:alpha val="63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89068" y="3122062"/>
                <a:ext cx="660026" cy="162370"/>
              </a:xfrm>
              <a:prstGeom prst="rect">
                <a:avLst/>
              </a:prstGeom>
              <a:solidFill>
                <a:srgbClr val="FFC000">
                  <a:alpha val="63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79095" y="3462468"/>
                <a:ext cx="660026" cy="162370"/>
              </a:xfrm>
              <a:prstGeom prst="rect">
                <a:avLst/>
              </a:prstGeom>
              <a:solidFill>
                <a:srgbClr val="FFC000">
                  <a:alpha val="63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7668" y="3828511"/>
                <a:ext cx="660026" cy="162370"/>
              </a:xfrm>
              <a:prstGeom prst="rect">
                <a:avLst/>
              </a:prstGeom>
              <a:solidFill>
                <a:srgbClr val="FFC000">
                  <a:alpha val="63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80522" y="4160368"/>
                <a:ext cx="660026" cy="162370"/>
              </a:xfrm>
              <a:prstGeom prst="rect">
                <a:avLst/>
              </a:prstGeom>
              <a:solidFill>
                <a:srgbClr val="FFC000">
                  <a:alpha val="63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27258" y="2150777"/>
              <a:ext cx="1486968" cy="2538101"/>
              <a:chOff x="2112858" y="2274602"/>
              <a:chExt cx="1486968" cy="253810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112858" y="2274602"/>
                <a:ext cx="1486968" cy="2538101"/>
                <a:chOff x="367469" y="2230452"/>
                <a:chExt cx="1486968" cy="2538101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367469" y="2230452"/>
                  <a:ext cx="1486968" cy="2538101"/>
                  <a:chOff x="367469" y="2230452"/>
                  <a:chExt cx="1486968" cy="253810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367469" y="2230452"/>
                    <a:ext cx="1486968" cy="2538101"/>
                  </a:xfrm>
                  <a:prstGeom prst="rect">
                    <a:avLst/>
                  </a:prstGeom>
                  <a:solidFill>
                    <a:srgbClr val="DFD8B9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 smtClean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1119501" y="2563737"/>
                    <a:ext cx="0" cy="1991170"/>
                  </a:xfrm>
                  <a:prstGeom prst="line">
                    <a:avLst/>
                  </a:prstGeom>
                  <a:ln w="28575">
                    <a:solidFill>
                      <a:srgbClr val="999999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786219" y="2854295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797614" y="3203247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786219" y="3543653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789068" y="3909696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777668" y="4241557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Rectangle 42"/>
                <p:cNvSpPr/>
                <p:nvPr/>
              </p:nvSpPr>
              <p:spPr>
                <a:xfrm>
                  <a:off x="777668" y="2777383"/>
                  <a:ext cx="660026" cy="16237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789068" y="3122062"/>
                  <a:ext cx="660026" cy="16237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779095" y="3462468"/>
                  <a:ext cx="660026" cy="16237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777668" y="3828511"/>
                  <a:ext cx="660026" cy="16237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780522" y="4160368"/>
                  <a:ext cx="660026" cy="16237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2318706" y="3165138"/>
                <a:ext cx="1073778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318706" y="2821533"/>
                <a:ext cx="1073778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3183083" y="2898445"/>
                <a:ext cx="2094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325056" y="2894940"/>
                <a:ext cx="2094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163137" y="3247397"/>
                <a:ext cx="2208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316510" y="3243892"/>
                <a:ext cx="2094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2318706" y="3506020"/>
                <a:ext cx="1073778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3163137" y="3581929"/>
                <a:ext cx="2208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316510" y="3578424"/>
                <a:ext cx="2094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2310160" y="3872661"/>
                <a:ext cx="1073778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3154591" y="3954920"/>
                <a:ext cx="2208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307964" y="3951415"/>
                <a:ext cx="2094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2320664" y="4204522"/>
                <a:ext cx="1073778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3165095" y="4286781"/>
                <a:ext cx="2208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318468" y="4283276"/>
                <a:ext cx="2094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4854011" y="2170891"/>
              <a:ext cx="1486968" cy="2538101"/>
              <a:chOff x="2112858" y="2274602"/>
              <a:chExt cx="1486968" cy="2538101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2112858" y="2274602"/>
                <a:ext cx="1486968" cy="2538101"/>
                <a:chOff x="367469" y="2230452"/>
                <a:chExt cx="1486968" cy="2538101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367469" y="2230452"/>
                  <a:ext cx="1486968" cy="2538101"/>
                  <a:chOff x="367469" y="2230452"/>
                  <a:chExt cx="1486968" cy="2538101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367469" y="2230452"/>
                    <a:ext cx="1486968" cy="2538101"/>
                  </a:xfrm>
                  <a:prstGeom prst="rect">
                    <a:avLst/>
                  </a:prstGeom>
                  <a:solidFill>
                    <a:srgbClr val="DFD8B9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 smtClean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1119501" y="2563737"/>
                    <a:ext cx="0" cy="1991170"/>
                  </a:xfrm>
                  <a:prstGeom prst="line">
                    <a:avLst/>
                  </a:prstGeom>
                  <a:ln w="28575">
                    <a:solidFill>
                      <a:srgbClr val="999999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786219" y="2854295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797614" y="3203247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786219" y="3543653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789068" y="3909696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777668" y="4241557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777668" y="2777383"/>
                  <a:ext cx="660026" cy="16237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789068" y="3122062"/>
                  <a:ext cx="660026" cy="16237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779095" y="3462468"/>
                  <a:ext cx="660026" cy="16237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77668" y="3828511"/>
                  <a:ext cx="660026" cy="16237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780522" y="4160368"/>
                  <a:ext cx="660026" cy="16237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>
                <a:off x="2318706" y="3165138"/>
                <a:ext cx="1073778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318706" y="2821533"/>
                <a:ext cx="1073778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3183083" y="2898445"/>
                <a:ext cx="2094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325056" y="2894940"/>
                <a:ext cx="2094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163137" y="3247397"/>
                <a:ext cx="2208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316510" y="3243892"/>
                <a:ext cx="2094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2318706" y="3506020"/>
                <a:ext cx="1073778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3163137" y="3581929"/>
                <a:ext cx="2208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316510" y="3578424"/>
                <a:ext cx="2094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2310160" y="3859961"/>
                <a:ext cx="1073778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3154591" y="3942220"/>
                <a:ext cx="2208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307964" y="3938715"/>
                <a:ext cx="2094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2320664" y="4204522"/>
                <a:ext cx="1073778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3165095" y="4286781"/>
                <a:ext cx="2208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318468" y="4283276"/>
                <a:ext cx="20940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5264868" y="2889505"/>
              <a:ext cx="657172" cy="162370"/>
              <a:chOff x="4350468" y="3013330"/>
              <a:chExt cx="657172" cy="16237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4350468" y="3013330"/>
                <a:ext cx="657172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7" name="Straight Connector 86"/>
              <p:cNvCxnSpPr>
                <a:stCxn id="86" idx="1"/>
                <a:endCxn id="86" idx="3"/>
              </p:cNvCxnSpPr>
              <p:nvPr/>
            </p:nvCxnSpPr>
            <p:spPr>
              <a:xfrm>
                <a:off x="4350468" y="3094515"/>
                <a:ext cx="657172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5271070" y="3226283"/>
              <a:ext cx="657172" cy="162370"/>
              <a:chOff x="4350468" y="3013330"/>
              <a:chExt cx="657172" cy="16237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4350468" y="3013330"/>
                <a:ext cx="657172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0" name="Straight Connector 89"/>
              <p:cNvCxnSpPr>
                <a:stCxn id="89" idx="1"/>
                <a:endCxn id="89" idx="3"/>
              </p:cNvCxnSpPr>
              <p:nvPr/>
            </p:nvCxnSpPr>
            <p:spPr>
              <a:xfrm>
                <a:off x="4350468" y="3094515"/>
                <a:ext cx="657172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5264868" y="3579868"/>
              <a:ext cx="657172" cy="162370"/>
              <a:chOff x="4350468" y="3013330"/>
              <a:chExt cx="657172" cy="16237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4350468" y="3013330"/>
                <a:ext cx="657172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3" name="Straight Connector 92"/>
              <p:cNvCxnSpPr>
                <a:stCxn id="92" idx="1"/>
                <a:endCxn id="92" idx="3"/>
              </p:cNvCxnSpPr>
              <p:nvPr/>
            </p:nvCxnSpPr>
            <p:spPr>
              <a:xfrm>
                <a:off x="4350468" y="3094515"/>
                <a:ext cx="657172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271070" y="3931320"/>
              <a:ext cx="657172" cy="162370"/>
              <a:chOff x="4350468" y="3013330"/>
              <a:chExt cx="657172" cy="16237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4350468" y="3013330"/>
                <a:ext cx="657172" cy="162370"/>
              </a:xfrm>
              <a:prstGeom prst="rect">
                <a:avLst/>
              </a:prstGeom>
              <a:solidFill>
                <a:srgbClr val="EDABB1">
                  <a:alpha val="49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6" name="Straight Connector 95"/>
              <p:cNvCxnSpPr>
                <a:stCxn id="95" idx="1"/>
                <a:endCxn id="95" idx="3"/>
              </p:cNvCxnSpPr>
              <p:nvPr/>
            </p:nvCxnSpPr>
            <p:spPr>
              <a:xfrm>
                <a:off x="4350468" y="3094515"/>
                <a:ext cx="657172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6606004" y="2176937"/>
              <a:ext cx="1486968" cy="2538101"/>
              <a:chOff x="5691604" y="2338866"/>
              <a:chExt cx="1486968" cy="2538101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5691604" y="2338866"/>
                <a:ext cx="1486968" cy="2538101"/>
                <a:chOff x="354224" y="2237567"/>
                <a:chExt cx="1486968" cy="2538101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354224" y="2237567"/>
                  <a:ext cx="1486968" cy="2538101"/>
                  <a:chOff x="354224" y="2237567"/>
                  <a:chExt cx="1486968" cy="2538101"/>
                </a:xfrm>
              </p:grpSpPr>
              <p:sp>
                <p:nvSpPr>
                  <p:cNvPr id="117" name="Rectangle 116"/>
                  <p:cNvSpPr/>
                  <p:nvPr/>
                </p:nvSpPr>
                <p:spPr>
                  <a:xfrm>
                    <a:off x="354224" y="2237567"/>
                    <a:ext cx="1486968" cy="2538101"/>
                  </a:xfrm>
                  <a:prstGeom prst="rect">
                    <a:avLst/>
                  </a:prstGeom>
                  <a:solidFill>
                    <a:srgbClr val="DFD8B9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 smtClean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18" name="Straight Connector 117"/>
                  <p:cNvCxnSpPr/>
                  <p:nvPr/>
                </p:nvCxnSpPr>
                <p:spPr>
                  <a:xfrm>
                    <a:off x="1119501" y="2563737"/>
                    <a:ext cx="0" cy="1991170"/>
                  </a:xfrm>
                  <a:prstGeom prst="line">
                    <a:avLst/>
                  </a:prstGeom>
                  <a:ln w="28575">
                    <a:solidFill>
                      <a:srgbClr val="999999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786219" y="2854295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797614" y="3203247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786219" y="3543653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789068" y="3909696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777668" y="4241557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2" name="Rectangle 111"/>
                <p:cNvSpPr/>
                <p:nvPr/>
              </p:nvSpPr>
              <p:spPr>
                <a:xfrm>
                  <a:off x="773340" y="2777383"/>
                  <a:ext cx="675754" cy="162370"/>
                </a:xfrm>
                <a:prstGeom prst="rect">
                  <a:avLst/>
                </a:prstGeom>
                <a:solidFill>
                  <a:schemeClr val="tx2">
                    <a:alpha val="63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773340" y="3122062"/>
                  <a:ext cx="675754" cy="162370"/>
                </a:xfrm>
                <a:prstGeom prst="rect">
                  <a:avLst/>
                </a:prstGeom>
                <a:solidFill>
                  <a:schemeClr val="tx2">
                    <a:alpha val="63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773340" y="3462467"/>
                  <a:ext cx="675753" cy="177209"/>
                </a:xfrm>
                <a:prstGeom prst="rect">
                  <a:avLst/>
                </a:prstGeom>
                <a:solidFill>
                  <a:schemeClr val="tx2">
                    <a:alpha val="63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773340" y="3822161"/>
                  <a:ext cx="675754" cy="162370"/>
                </a:xfrm>
                <a:prstGeom prst="rect">
                  <a:avLst/>
                </a:prstGeom>
                <a:solidFill>
                  <a:schemeClr val="tx2">
                    <a:alpha val="63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773341" y="4140258"/>
                  <a:ext cx="675751" cy="182480"/>
                </a:xfrm>
                <a:prstGeom prst="rect">
                  <a:avLst/>
                </a:prstGeom>
                <a:solidFill>
                  <a:schemeClr val="tx2">
                    <a:alpha val="63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6110720" y="3050537"/>
                <a:ext cx="675753" cy="162370"/>
                <a:chOff x="4350468" y="3013330"/>
                <a:chExt cx="657172" cy="162370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4350468" y="3013330"/>
                  <a:ext cx="657172" cy="162370"/>
                </a:xfrm>
                <a:prstGeom prst="rect">
                  <a:avLst/>
                </a:prstGeom>
                <a:solidFill>
                  <a:srgbClr val="EDABB1">
                    <a:alpha val="49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0" name="Straight Connector 109"/>
                <p:cNvCxnSpPr>
                  <a:stCxn id="109" idx="1"/>
                  <a:endCxn id="109" idx="3"/>
                </p:cNvCxnSpPr>
                <p:nvPr/>
              </p:nvCxnSpPr>
              <p:spPr>
                <a:xfrm>
                  <a:off x="4350468" y="3094515"/>
                  <a:ext cx="657172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6110720" y="3392189"/>
                <a:ext cx="675753" cy="162370"/>
                <a:chOff x="4350468" y="3013330"/>
                <a:chExt cx="657172" cy="16237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4350468" y="3013330"/>
                  <a:ext cx="657172" cy="162370"/>
                </a:xfrm>
                <a:prstGeom prst="rect">
                  <a:avLst/>
                </a:prstGeom>
                <a:solidFill>
                  <a:srgbClr val="EDABB1">
                    <a:alpha val="49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8" name="Straight Connector 107"/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4350468" y="3094515"/>
                  <a:ext cx="657172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6110720" y="3747326"/>
                <a:ext cx="675753" cy="176134"/>
                <a:chOff x="4350468" y="3013330"/>
                <a:chExt cx="657172" cy="162370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4350468" y="3013330"/>
                  <a:ext cx="657172" cy="162370"/>
                </a:xfrm>
                <a:prstGeom prst="rect">
                  <a:avLst/>
                </a:prstGeom>
                <a:solidFill>
                  <a:srgbClr val="EDABB1">
                    <a:alpha val="49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6" name="Straight Connector 105"/>
                <p:cNvCxnSpPr>
                  <a:stCxn id="105" idx="1"/>
                  <a:endCxn id="105" idx="3"/>
                </p:cNvCxnSpPr>
                <p:nvPr/>
              </p:nvCxnSpPr>
              <p:spPr>
                <a:xfrm>
                  <a:off x="4350468" y="3094515"/>
                  <a:ext cx="657172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6110720" y="4078644"/>
                <a:ext cx="675753" cy="162370"/>
                <a:chOff x="4350468" y="3013330"/>
                <a:chExt cx="657172" cy="162370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4350468" y="3013330"/>
                  <a:ext cx="657172" cy="162370"/>
                </a:xfrm>
                <a:prstGeom prst="rect">
                  <a:avLst/>
                </a:prstGeom>
                <a:solidFill>
                  <a:srgbClr val="EDABB1">
                    <a:alpha val="49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4" name="Straight Connector 103"/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4350468" y="3094515"/>
                  <a:ext cx="657172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4" name="Group 123"/>
            <p:cNvGrpSpPr/>
            <p:nvPr/>
          </p:nvGrpSpPr>
          <p:grpSpPr>
            <a:xfrm>
              <a:off x="8296692" y="2189053"/>
              <a:ext cx="1486968" cy="2538101"/>
              <a:chOff x="5691604" y="2338866"/>
              <a:chExt cx="1486968" cy="2538101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691604" y="2338866"/>
                <a:ext cx="1486968" cy="2538101"/>
                <a:chOff x="354224" y="2237567"/>
                <a:chExt cx="1486968" cy="2538101"/>
              </a:xfrm>
            </p:grpSpPr>
            <p:grpSp>
              <p:nvGrpSpPr>
                <p:cNvPr id="138" name="Group 137"/>
                <p:cNvGrpSpPr/>
                <p:nvPr/>
              </p:nvGrpSpPr>
              <p:grpSpPr>
                <a:xfrm>
                  <a:off x="354224" y="2237567"/>
                  <a:ext cx="1486968" cy="2538101"/>
                  <a:chOff x="354224" y="2237567"/>
                  <a:chExt cx="1486968" cy="2538101"/>
                </a:xfrm>
              </p:grpSpPr>
              <p:sp>
                <p:nvSpPr>
                  <p:cNvPr id="144" name="Rectangle 143"/>
                  <p:cNvSpPr/>
                  <p:nvPr/>
                </p:nvSpPr>
                <p:spPr>
                  <a:xfrm>
                    <a:off x="354224" y="2237567"/>
                    <a:ext cx="1486968" cy="2538101"/>
                  </a:xfrm>
                  <a:prstGeom prst="rect">
                    <a:avLst/>
                  </a:prstGeom>
                  <a:solidFill>
                    <a:srgbClr val="DFD8B9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 smtClean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1119501" y="2563737"/>
                    <a:ext cx="0" cy="1991170"/>
                  </a:xfrm>
                  <a:prstGeom prst="line">
                    <a:avLst/>
                  </a:prstGeom>
                  <a:ln w="28575">
                    <a:solidFill>
                      <a:srgbClr val="999999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786219" y="2854295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797614" y="3203247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786219" y="3543653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789068" y="3909696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>
                    <a:off x="796720" y="4241557"/>
                    <a:ext cx="640080" cy="0"/>
                  </a:xfrm>
                  <a:prstGeom prst="line">
                    <a:avLst/>
                  </a:prstGeom>
                  <a:ln>
                    <a:solidFill>
                      <a:srgbClr val="33333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9" name="Rectangle 138"/>
                <p:cNvSpPr/>
                <p:nvPr/>
              </p:nvSpPr>
              <p:spPr>
                <a:xfrm>
                  <a:off x="773340" y="2777383"/>
                  <a:ext cx="675754" cy="16237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773340" y="3122062"/>
                  <a:ext cx="675754" cy="16237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773340" y="3462467"/>
                  <a:ext cx="675753" cy="177209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773340" y="3822161"/>
                  <a:ext cx="675754" cy="16237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772449" y="4144700"/>
                  <a:ext cx="675751" cy="182480"/>
                </a:xfrm>
                <a:prstGeom prst="rect">
                  <a:avLst/>
                </a:prstGeom>
                <a:solidFill>
                  <a:srgbClr val="FFC000">
                    <a:alpha val="63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6110720" y="3050537"/>
                <a:ext cx="675753" cy="162370"/>
                <a:chOff x="4350468" y="3013330"/>
                <a:chExt cx="657172" cy="162370"/>
              </a:xfrm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4350468" y="3013330"/>
                  <a:ext cx="657172" cy="162370"/>
                </a:xfrm>
                <a:prstGeom prst="rect">
                  <a:avLst/>
                </a:prstGeom>
                <a:solidFill>
                  <a:srgbClr val="EDABB1">
                    <a:alpha val="49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7" name="Straight Connector 136"/>
                <p:cNvCxnSpPr>
                  <a:stCxn id="136" idx="1"/>
                  <a:endCxn id="136" idx="3"/>
                </p:cNvCxnSpPr>
                <p:nvPr/>
              </p:nvCxnSpPr>
              <p:spPr>
                <a:xfrm>
                  <a:off x="4350468" y="3094515"/>
                  <a:ext cx="657172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6110720" y="3392189"/>
                <a:ext cx="675753" cy="162370"/>
                <a:chOff x="4350468" y="3013330"/>
                <a:chExt cx="657172" cy="162370"/>
              </a:xfrm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4350468" y="3013330"/>
                  <a:ext cx="657172" cy="162370"/>
                </a:xfrm>
                <a:prstGeom prst="rect">
                  <a:avLst/>
                </a:prstGeom>
                <a:solidFill>
                  <a:srgbClr val="EDABB1">
                    <a:alpha val="49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5" name="Straight Connector 134"/>
                <p:cNvCxnSpPr>
                  <a:stCxn id="134" idx="1"/>
                  <a:endCxn id="134" idx="3"/>
                </p:cNvCxnSpPr>
                <p:nvPr/>
              </p:nvCxnSpPr>
              <p:spPr>
                <a:xfrm>
                  <a:off x="4350468" y="3094515"/>
                  <a:ext cx="657172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6110720" y="3747326"/>
                <a:ext cx="675753" cy="176134"/>
                <a:chOff x="4350468" y="3013330"/>
                <a:chExt cx="657172" cy="162370"/>
              </a:xfrm>
            </p:grpSpPr>
            <p:sp>
              <p:nvSpPr>
                <p:cNvPr id="132" name="Rectangle 131"/>
                <p:cNvSpPr/>
                <p:nvPr/>
              </p:nvSpPr>
              <p:spPr>
                <a:xfrm>
                  <a:off x="4350468" y="3013330"/>
                  <a:ext cx="657172" cy="162370"/>
                </a:xfrm>
                <a:prstGeom prst="rect">
                  <a:avLst/>
                </a:prstGeom>
                <a:solidFill>
                  <a:srgbClr val="EDABB1">
                    <a:alpha val="49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3" name="Straight Connector 132"/>
                <p:cNvCxnSpPr>
                  <a:stCxn id="132" idx="1"/>
                  <a:endCxn id="132" idx="3"/>
                </p:cNvCxnSpPr>
                <p:nvPr/>
              </p:nvCxnSpPr>
              <p:spPr>
                <a:xfrm>
                  <a:off x="4350468" y="3094515"/>
                  <a:ext cx="657172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/>
            </p:nvGrpSpPr>
            <p:grpSpPr>
              <a:xfrm>
                <a:off x="6110720" y="4078644"/>
                <a:ext cx="675753" cy="162370"/>
                <a:chOff x="4350468" y="3013330"/>
                <a:chExt cx="657172" cy="162370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4350468" y="3013330"/>
                  <a:ext cx="657172" cy="162370"/>
                </a:xfrm>
                <a:prstGeom prst="rect">
                  <a:avLst/>
                </a:prstGeom>
                <a:solidFill>
                  <a:srgbClr val="EDABB1">
                    <a:alpha val="49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1" name="Straight Connector 130"/>
                <p:cNvCxnSpPr>
                  <a:stCxn id="130" idx="1"/>
                  <a:endCxn id="130" idx="3"/>
                </p:cNvCxnSpPr>
                <p:nvPr/>
              </p:nvCxnSpPr>
              <p:spPr>
                <a:xfrm>
                  <a:off x="4350468" y="3094515"/>
                  <a:ext cx="657172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1" name="Rectangle 150"/>
            <p:cNvSpPr/>
            <p:nvPr/>
          </p:nvSpPr>
          <p:spPr>
            <a:xfrm>
              <a:off x="1289488" y="5284363"/>
              <a:ext cx="303091" cy="162370"/>
            </a:xfrm>
            <a:prstGeom prst="rect">
              <a:avLst/>
            </a:prstGeom>
            <a:solidFill>
              <a:srgbClr val="FFC000">
                <a:alpha val="63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92578" y="5242437"/>
              <a:ext cx="892749" cy="212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Old open </a:t>
              </a:r>
              <a:r>
                <a:rPr lang="en-GB" sz="1000" dirty="0" err="1" smtClean="0">
                  <a:latin typeface="Arial" pitchFamily="34" charset="0"/>
                  <a:cs typeface="Arial" pitchFamily="34" charset="0"/>
                </a:rPr>
                <a:t>fracs</a:t>
              </a:r>
              <a:endParaRPr lang="en-GB" sz="1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280437" y="5515313"/>
              <a:ext cx="303091" cy="162370"/>
            </a:xfrm>
            <a:prstGeom prst="rect">
              <a:avLst/>
            </a:prstGeom>
            <a:solidFill>
              <a:srgbClr val="EDABB1">
                <a:alpha val="63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583527" y="5473387"/>
              <a:ext cx="943585" cy="212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New open </a:t>
              </a:r>
              <a:r>
                <a:rPr lang="en-GB" sz="1000" dirty="0" err="1" smtClean="0">
                  <a:latin typeface="Arial" pitchFamily="34" charset="0"/>
                  <a:cs typeface="Arial" pitchFamily="34" charset="0"/>
                </a:rPr>
                <a:t>fracs</a:t>
              </a:r>
              <a:endParaRPr lang="en-GB" sz="1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272817" y="5738674"/>
              <a:ext cx="310711" cy="162370"/>
            </a:xfrm>
            <a:prstGeom prst="rect">
              <a:avLst/>
            </a:prstGeom>
            <a:solidFill>
              <a:srgbClr val="333333">
                <a:alpha val="63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182476" y="4842859"/>
              <a:ext cx="1478618" cy="319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smtClean="0">
                  <a:latin typeface="Arial" pitchFamily="34" charset="0"/>
                  <a:cs typeface="Arial" pitchFamily="34" charset="0"/>
                </a:rPr>
                <a:t>Stimulated area </a:t>
              </a:r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around each </a:t>
              </a:r>
              <a:r>
                <a:rPr lang="en-GB" sz="900" dirty="0" err="1" smtClean="0">
                  <a:latin typeface="Arial" pitchFamily="34" charset="0"/>
                  <a:cs typeface="Arial" pitchFamily="34" charset="0"/>
                </a:rPr>
                <a:t>frac</a:t>
              </a:r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 is shown by: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027258" y="5027525"/>
              <a:ext cx="1477675" cy="3991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Diversion (Soluble)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Coiled Tubing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854012" y="5032896"/>
              <a:ext cx="1576851" cy="3991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Diversion (Soluble)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Coiled Tubing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614555" y="5032113"/>
              <a:ext cx="1539421" cy="3991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Diversion (Insoluble)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Insert Solutions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296691" y="5039672"/>
              <a:ext cx="1486968" cy="3991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Coiled Tubing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Straddles</a:t>
              </a:r>
            </a:p>
          </p:txBody>
        </p:sp>
        <p:cxnSp>
          <p:nvCxnSpPr>
            <p:cNvPr id="161" name="Straight Connector 160"/>
            <p:cNvCxnSpPr>
              <a:stCxn id="151" idx="1"/>
              <a:endCxn id="152" idx="1"/>
            </p:cNvCxnSpPr>
            <p:nvPr/>
          </p:nvCxnSpPr>
          <p:spPr>
            <a:xfrm flipV="1">
              <a:off x="1289488" y="5348864"/>
              <a:ext cx="303089" cy="166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272817" y="5813307"/>
              <a:ext cx="3030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272817" y="5596498"/>
              <a:ext cx="30309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1640059" y="6363260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Old closed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fracs</a:t>
            </a:r>
            <a:endParaRPr lang="en-GB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182681" y="1296063"/>
            <a:ext cx="2057226" cy="529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8" name="Rectangle 167"/>
          <p:cNvSpPr/>
          <p:nvPr/>
        </p:nvSpPr>
        <p:spPr>
          <a:xfrm>
            <a:off x="5281860" y="1296062"/>
            <a:ext cx="1922022" cy="529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9" name="Rectangle 168"/>
          <p:cNvSpPr/>
          <p:nvPr/>
        </p:nvSpPr>
        <p:spPr>
          <a:xfrm>
            <a:off x="7193321" y="1494121"/>
            <a:ext cx="1922022" cy="529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0" name="Rectangle 169"/>
          <p:cNvSpPr/>
          <p:nvPr/>
        </p:nvSpPr>
        <p:spPr>
          <a:xfrm>
            <a:off x="9196050" y="1296063"/>
            <a:ext cx="1922022" cy="529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4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and Diagnostics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62100"/>
            <a:ext cx="3512456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00548" y="1562099"/>
            <a:ext cx="7391401" cy="5114925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Cluster Productivity is Non-Uniform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/>
              <a:t>	</a:t>
            </a:r>
            <a:r>
              <a:rPr lang="en-GB" sz="2400" i="1" dirty="0" smtClean="0"/>
              <a:t>(40-50% of rock is left unstimulated).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Fracture Conductivity Reduces w/ time.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/>
              <a:t>	</a:t>
            </a:r>
            <a:r>
              <a:rPr lang="en-GB" sz="2400" i="1" dirty="0" smtClean="0"/>
              <a:t>(Re-Fracturing to protect near wellbore).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Maximizing Surface Area is the Key.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/>
              <a:t>	</a:t>
            </a:r>
            <a:r>
              <a:rPr lang="en-GB" sz="2400" i="1" dirty="0" smtClean="0"/>
              <a:t>(Higher value in accessing new rock).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Focused Energy on Short-Section.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/>
              <a:t>	</a:t>
            </a:r>
            <a:r>
              <a:rPr lang="en-GB" sz="2400" i="1" dirty="0" smtClean="0"/>
              <a:t>(Multiple Stages (smaller) in few holes).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Fluid Chemistry (Surfactants) Important.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/>
              <a:t>	</a:t>
            </a:r>
            <a:r>
              <a:rPr lang="en-GB" sz="2400" i="1" dirty="0" smtClean="0"/>
              <a:t>(New Advances in additives gaining ground).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391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664</Words>
  <Application>Microsoft Office PowerPoint</Application>
  <PresentationFormat>Custom</PresentationFormat>
  <Paragraphs>138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What Will We Talk About</vt:lpstr>
      <vt:lpstr>Industry Remains Fractured</vt:lpstr>
      <vt:lpstr>Candidate Selection (Resource)</vt:lpstr>
      <vt:lpstr>Candidate Selection (Integrity)</vt:lpstr>
      <vt:lpstr>Deployment and Delivery</vt:lpstr>
      <vt:lpstr>PowerPoint Presentation</vt:lpstr>
      <vt:lpstr>Design and Diagnostics</vt:lpstr>
      <vt:lpstr>Design and Diagnostics</vt:lpstr>
      <vt:lpstr>Design and Diagnostics</vt:lpstr>
      <vt:lpstr>Productivity and Economics</vt:lpstr>
      <vt:lpstr>The Industry Future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Rylance, Martin</cp:lastModifiedBy>
  <cp:revision>58</cp:revision>
  <dcterms:created xsi:type="dcterms:W3CDTF">2015-05-14T16:01:47Z</dcterms:created>
  <dcterms:modified xsi:type="dcterms:W3CDTF">2015-11-18T00:27:00Z</dcterms:modified>
</cp:coreProperties>
</file>