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customXml/itemProps6.xml" ContentType="application/vnd.openxmlformats-officedocument.customXml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29"/>
  </p:notesMasterIdLst>
  <p:sldIdLst>
    <p:sldId id="256" r:id="rId8"/>
    <p:sldId id="267" r:id="rId9"/>
    <p:sldId id="276" r:id="rId10"/>
    <p:sldId id="279" r:id="rId11"/>
    <p:sldId id="303" r:id="rId12"/>
    <p:sldId id="280" r:id="rId13"/>
    <p:sldId id="268" r:id="rId14"/>
    <p:sldId id="298" r:id="rId15"/>
    <p:sldId id="299" r:id="rId16"/>
    <p:sldId id="274" r:id="rId17"/>
    <p:sldId id="281" r:id="rId18"/>
    <p:sldId id="282" r:id="rId19"/>
    <p:sldId id="297" r:id="rId20"/>
    <p:sldId id="305" r:id="rId21"/>
    <p:sldId id="288" r:id="rId22"/>
    <p:sldId id="291" r:id="rId23"/>
    <p:sldId id="306" r:id="rId24"/>
    <p:sldId id="289" r:id="rId25"/>
    <p:sldId id="292" r:id="rId26"/>
    <p:sldId id="293" r:id="rId27"/>
    <p:sldId id="294" r:id="rId2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Geneva" pitchFamily="-65" charset="-128"/>
        <a:cs typeface="+mn-cs"/>
      </a:defRPr>
    </a:lvl1pPr>
    <a:lvl2pPr marL="457200" algn="l" defTabSz="457200" rtl="0" fontAlgn="base">
      <a:spcBef>
        <a:spcPct val="0"/>
      </a:spcBef>
      <a:spcAft>
        <a:spcPct val="0"/>
      </a:spcAft>
      <a:defRPr kern="1200">
        <a:solidFill>
          <a:schemeClr val="tx1"/>
        </a:solidFill>
        <a:latin typeface="Calibri" pitchFamily="34" charset="0"/>
        <a:ea typeface="Geneva" pitchFamily="-65" charset="-128"/>
        <a:cs typeface="+mn-cs"/>
      </a:defRPr>
    </a:lvl2pPr>
    <a:lvl3pPr marL="914400" algn="l" defTabSz="457200" rtl="0" fontAlgn="base">
      <a:spcBef>
        <a:spcPct val="0"/>
      </a:spcBef>
      <a:spcAft>
        <a:spcPct val="0"/>
      </a:spcAft>
      <a:defRPr kern="1200">
        <a:solidFill>
          <a:schemeClr val="tx1"/>
        </a:solidFill>
        <a:latin typeface="Calibri" pitchFamily="34" charset="0"/>
        <a:ea typeface="Geneva" pitchFamily="-65" charset="-128"/>
        <a:cs typeface="+mn-cs"/>
      </a:defRPr>
    </a:lvl3pPr>
    <a:lvl4pPr marL="1371600" algn="l" defTabSz="457200" rtl="0" fontAlgn="base">
      <a:spcBef>
        <a:spcPct val="0"/>
      </a:spcBef>
      <a:spcAft>
        <a:spcPct val="0"/>
      </a:spcAft>
      <a:defRPr kern="1200">
        <a:solidFill>
          <a:schemeClr val="tx1"/>
        </a:solidFill>
        <a:latin typeface="Calibri" pitchFamily="34" charset="0"/>
        <a:ea typeface="Geneva" pitchFamily="-65" charset="-128"/>
        <a:cs typeface="+mn-cs"/>
      </a:defRPr>
    </a:lvl4pPr>
    <a:lvl5pPr marL="1828800" algn="l" defTabSz="457200" rtl="0" fontAlgn="base">
      <a:spcBef>
        <a:spcPct val="0"/>
      </a:spcBef>
      <a:spcAft>
        <a:spcPct val="0"/>
      </a:spcAft>
      <a:defRPr kern="1200">
        <a:solidFill>
          <a:schemeClr val="tx1"/>
        </a:solidFill>
        <a:latin typeface="Calibri" pitchFamily="34" charset="0"/>
        <a:ea typeface="Geneva" pitchFamily="-65" charset="-128"/>
        <a:cs typeface="+mn-cs"/>
      </a:defRPr>
    </a:lvl5pPr>
    <a:lvl6pPr marL="2286000" algn="l" defTabSz="914400" rtl="0" eaLnBrk="1" latinLnBrk="0" hangingPunct="1">
      <a:defRPr kern="1200">
        <a:solidFill>
          <a:schemeClr val="tx1"/>
        </a:solidFill>
        <a:latin typeface="Calibri" pitchFamily="34" charset="0"/>
        <a:ea typeface="Geneva" pitchFamily="-65" charset="-128"/>
        <a:cs typeface="+mn-cs"/>
      </a:defRPr>
    </a:lvl6pPr>
    <a:lvl7pPr marL="2743200" algn="l" defTabSz="914400" rtl="0" eaLnBrk="1" latinLnBrk="0" hangingPunct="1">
      <a:defRPr kern="1200">
        <a:solidFill>
          <a:schemeClr val="tx1"/>
        </a:solidFill>
        <a:latin typeface="Calibri" pitchFamily="34" charset="0"/>
        <a:ea typeface="Geneva" pitchFamily="-65" charset="-128"/>
        <a:cs typeface="+mn-cs"/>
      </a:defRPr>
    </a:lvl7pPr>
    <a:lvl8pPr marL="3200400" algn="l" defTabSz="914400" rtl="0" eaLnBrk="1" latinLnBrk="0" hangingPunct="1">
      <a:defRPr kern="1200">
        <a:solidFill>
          <a:schemeClr val="tx1"/>
        </a:solidFill>
        <a:latin typeface="Calibri" pitchFamily="34" charset="0"/>
        <a:ea typeface="Geneva" pitchFamily="-65" charset="-128"/>
        <a:cs typeface="+mn-cs"/>
      </a:defRPr>
    </a:lvl8pPr>
    <a:lvl9pPr marL="3657600" algn="l" defTabSz="914400" rtl="0" eaLnBrk="1" latinLnBrk="0" hangingPunct="1">
      <a:defRPr kern="1200">
        <a:solidFill>
          <a:schemeClr val="tx1"/>
        </a:solidFill>
        <a:latin typeface="Calibri" pitchFamily="34" charset="0"/>
        <a:ea typeface="Geneva"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F0F"/>
    <a:srgbClr val="0072CE"/>
    <a:srgbClr val="FFCD00"/>
    <a:srgbClr val="156DB3"/>
    <a:srgbClr val="005ABB"/>
    <a:srgbClr val="ECA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37" autoAdjust="0"/>
  </p:normalViewPr>
  <p:slideViewPr>
    <p:cSldViewPr snapToGrid="0" snapToObjects="1">
      <p:cViewPr>
        <p:scale>
          <a:sx n="110" d="100"/>
          <a:sy n="110" d="100"/>
        </p:scale>
        <p:origin x="-48" y="-48"/>
      </p:cViewPr>
      <p:guideLst>
        <p:guide orient="horz" pos="366"/>
        <p:guide pos="375"/>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p:scale>
          <a:sx n="150" d="100"/>
          <a:sy n="150" d="100"/>
        </p:scale>
        <p:origin x="-1020" y="62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E4189-9904-8B4D-AB2E-93C5A77DB03E}" type="doc">
      <dgm:prSet loTypeId="urn:microsoft.com/office/officeart/2005/8/layout/radial6" loCatId="" qsTypeId="urn:microsoft.com/office/officeart/2005/8/quickstyle/simple4" qsCatId="simple" csTypeId="urn:microsoft.com/office/officeart/2005/8/colors/colorful3" csCatId="colorful" phldr="1"/>
      <dgm:spPr/>
      <dgm:t>
        <a:bodyPr/>
        <a:lstStyle/>
        <a:p>
          <a:endParaRPr lang="en-US"/>
        </a:p>
      </dgm:t>
    </dgm:pt>
    <dgm:pt modelId="{30CFBE5B-5EAD-0E42-A42A-8CEFFC498BBB}">
      <dgm:prSet custT="1"/>
      <dgm:spPr/>
      <dgm:t>
        <a:bodyPr/>
        <a:lstStyle/>
        <a:p>
          <a:pPr rtl="0"/>
          <a:r>
            <a:rPr lang="en-US" sz="1400" b="1" dirty="0" smtClean="0"/>
            <a:t>Cognitive Ability</a:t>
          </a:r>
        </a:p>
        <a:p>
          <a:pPr rtl="0"/>
          <a:r>
            <a:rPr lang="en-US" sz="1600" b="1" dirty="0" smtClean="0">
              <a:solidFill>
                <a:srgbClr val="FFFF00"/>
              </a:solidFill>
            </a:rPr>
            <a:t>“Associating”</a:t>
          </a:r>
          <a:endParaRPr lang="en-US" sz="1600" dirty="0">
            <a:solidFill>
              <a:srgbClr val="FFFF00"/>
            </a:solidFill>
          </a:endParaRPr>
        </a:p>
      </dgm:t>
    </dgm:pt>
    <dgm:pt modelId="{C3D00690-0276-2D4F-91B6-D7BB9054BF38}" type="parTrans" cxnId="{05295057-9A08-A34F-94AF-5EAD9C1DCFFF}">
      <dgm:prSet/>
      <dgm:spPr/>
      <dgm:t>
        <a:bodyPr/>
        <a:lstStyle/>
        <a:p>
          <a:endParaRPr lang="en-US"/>
        </a:p>
      </dgm:t>
    </dgm:pt>
    <dgm:pt modelId="{A9E06ED3-3A58-7145-B355-F6F328C0CC96}" type="sibTrans" cxnId="{05295057-9A08-A34F-94AF-5EAD9C1DCFFF}">
      <dgm:prSet/>
      <dgm:spPr/>
      <dgm:t>
        <a:bodyPr/>
        <a:lstStyle/>
        <a:p>
          <a:endParaRPr lang="en-US"/>
        </a:p>
      </dgm:t>
    </dgm:pt>
    <dgm:pt modelId="{6526C0A4-0D6F-7749-BB73-95FFF0119DBB}">
      <dgm:prSet custT="1"/>
      <dgm:spPr/>
      <dgm:t>
        <a:bodyPr/>
        <a:lstStyle/>
        <a:p>
          <a:pPr rtl="0"/>
          <a:r>
            <a:rPr lang="en-US" sz="1200" b="1" dirty="0" smtClean="0"/>
            <a:t>Creative Thinking</a:t>
          </a:r>
          <a:endParaRPr lang="en-US" sz="1200" dirty="0"/>
        </a:p>
      </dgm:t>
    </dgm:pt>
    <dgm:pt modelId="{C3482AA2-CBA0-F448-98E4-A626D676E439}" type="parTrans" cxnId="{1A5B15EF-F1DA-284E-B00C-DBA6241BC703}">
      <dgm:prSet/>
      <dgm:spPr/>
      <dgm:t>
        <a:bodyPr/>
        <a:lstStyle/>
        <a:p>
          <a:endParaRPr lang="en-US"/>
        </a:p>
      </dgm:t>
    </dgm:pt>
    <dgm:pt modelId="{A8FC6420-45CB-DF49-9D50-A46E3D01926A}" type="sibTrans" cxnId="{1A5B15EF-F1DA-284E-B00C-DBA6241BC703}">
      <dgm:prSet/>
      <dgm:spPr/>
      <dgm:t>
        <a:bodyPr/>
        <a:lstStyle/>
        <a:p>
          <a:endParaRPr lang="en-US"/>
        </a:p>
      </dgm:t>
    </dgm:pt>
    <dgm:pt modelId="{00A93621-284D-DD4D-8020-564ECAECB100}">
      <dgm:prSet custT="1"/>
      <dgm:spPr/>
      <dgm:t>
        <a:bodyPr/>
        <a:lstStyle/>
        <a:p>
          <a:pPr rtl="0"/>
          <a:r>
            <a:rPr lang="en-US" sz="1200" dirty="0" smtClean="0"/>
            <a:t>Lateral Thinking</a:t>
          </a:r>
          <a:endParaRPr lang="en-US" sz="1200" dirty="0"/>
        </a:p>
      </dgm:t>
    </dgm:pt>
    <dgm:pt modelId="{2B4016A6-23FC-EC48-AC54-F58346632665}" type="parTrans" cxnId="{E37151EF-1EC3-A545-A2B5-E89847794757}">
      <dgm:prSet/>
      <dgm:spPr/>
      <dgm:t>
        <a:bodyPr/>
        <a:lstStyle/>
        <a:p>
          <a:endParaRPr lang="en-US"/>
        </a:p>
      </dgm:t>
    </dgm:pt>
    <dgm:pt modelId="{F0361F55-F0DE-1547-8D7F-74C2F1FB08DB}" type="sibTrans" cxnId="{E37151EF-1EC3-A545-A2B5-E89847794757}">
      <dgm:prSet/>
      <dgm:spPr/>
      <dgm:t>
        <a:bodyPr/>
        <a:lstStyle/>
        <a:p>
          <a:endParaRPr lang="en-US"/>
        </a:p>
      </dgm:t>
    </dgm:pt>
    <dgm:pt modelId="{A68BDA76-3C17-B340-8AFF-151839109D4C}">
      <dgm:prSet custT="1"/>
      <dgm:spPr/>
      <dgm:t>
        <a:bodyPr/>
        <a:lstStyle/>
        <a:p>
          <a:pPr rtl="0"/>
          <a:r>
            <a:rPr lang="en-US" sz="1200" dirty="0" smtClean="0"/>
            <a:t>Right Brained Thinking</a:t>
          </a:r>
          <a:endParaRPr lang="en-US" sz="1200" dirty="0"/>
        </a:p>
      </dgm:t>
    </dgm:pt>
    <dgm:pt modelId="{7B9A82D0-4027-2948-BCD4-50068896900A}" type="parTrans" cxnId="{F822DA6D-8147-5141-B477-F447C1536B7C}">
      <dgm:prSet/>
      <dgm:spPr/>
      <dgm:t>
        <a:bodyPr/>
        <a:lstStyle/>
        <a:p>
          <a:endParaRPr lang="en-US"/>
        </a:p>
      </dgm:t>
    </dgm:pt>
    <dgm:pt modelId="{A37ED189-3314-8D46-8D19-A274D10FE9D3}" type="sibTrans" cxnId="{F822DA6D-8147-5141-B477-F447C1536B7C}">
      <dgm:prSet/>
      <dgm:spPr/>
      <dgm:t>
        <a:bodyPr/>
        <a:lstStyle/>
        <a:p>
          <a:endParaRPr lang="en-US"/>
        </a:p>
      </dgm:t>
    </dgm:pt>
    <dgm:pt modelId="{BF3C89F2-1BBA-A340-8B05-86A6741CF56C}">
      <dgm:prSet custT="1"/>
      <dgm:spPr/>
      <dgm:t>
        <a:bodyPr/>
        <a:lstStyle/>
        <a:p>
          <a:pPr rtl="0">
            <a:lnSpc>
              <a:spcPct val="90000"/>
            </a:lnSpc>
            <a:spcAft>
              <a:spcPts val="0"/>
            </a:spcAft>
          </a:pPr>
          <a:r>
            <a:rPr lang="en-US" sz="800" dirty="0" smtClean="0"/>
            <a:t>Associational </a:t>
          </a:r>
          <a:r>
            <a:rPr lang="en-US" sz="1200" dirty="0" smtClean="0"/>
            <a:t>Thinking</a:t>
          </a:r>
          <a:endParaRPr lang="en-US" sz="1200" dirty="0"/>
        </a:p>
      </dgm:t>
    </dgm:pt>
    <dgm:pt modelId="{618514EA-99C5-5042-8AC2-88FE2C409C39}" type="parTrans" cxnId="{762745BC-A292-CD4D-8D76-518153351A60}">
      <dgm:prSet/>
      <dgm:spPr/>
      <dgm:t>
        <a:bodyPr/>
        <a:lstStyle/>
        <a:p>
          <a:endParaRPr lang="en-US"/>
        </a:p>
      </dgm:t>
    </dgm:pt>
    <dgm:pt modelId="{64E61938-696A-B34C-887D-990D93FBC4AB}" type="sibTrans" cxnId="{762745BC-A292-CD4D-8D76-518153351A60}">
      <dgm:prSet/>
      <dgm:spPr/>
      <dgm:t>
        <a:bodyPr/>
        <a:lstStyle/>
        <a:p>
          <a:endParaRPr lang="en-US"/>
        </a:p>
      </dgm:t>
    </dgm:pt>
    <dgm:pt modelId="{473C56BA-B024-724D-9B49-9E1722609884}" type="pres">
      <dgm:prSet presAssocID="{75AE4189-9904-8B4D-AB2E-93C5A77DB03E}" presName="Name0" presStyleCnt="0">
        <dgm:presLayoutVars>
          <dgm:chMax val="1"/>
          <dgm:dir/>
          <dgm:animLvl val="ctr"/>
          <dgm:resizeHandles val="exact"/>
        </dgm:presLayoutVars>
      </dgm:prSet>
      <dgm:spPr/>
      <dgm:t>
        <a:bodyPr/>
        <a:lstStyle/>
        <a:p>
          <a:endParaRPr lang="en-US"/>
        </a:p>
      </dgm:t>
    </dgm:pt>
    <dgm:pt modelId="{D7DCF72C-F5C9-8E44-A773-2954F7BAB2ED}" type="pres">
      <dgm:prSet presAssocID="{30CFBE5B-5EAD-0E42-A42A-8CEFFC498BBB}" presName="centerShape" presStyleLbl="node0" presStyleIdx="0" presStyleCnt="1" custScaleX="123753" custScaleY="100892"/>
      <dgm:spPr/>
      <dgm:t>
        <a:bodyPr/>
        <a:lstStyle/>
        <a:p>
          <a:endParaRPr lang="en-US"/>
        </a:p>
      </dgm:t>
    </dgm:pt>
    <dgm:pt modelId="{3A9A14A3-43F7-894D-870C-52F41467473A}" type="pres">
      <dgm:prSet presAssocID="{6526C0A4-0D6F-7749-BB73-95FFF0119DBB}" presName="node" presStyleLbl="node1" presStyleIdx="0" presStyleCnt="4">
        <dgm:presLayoutVars>
          <dgm:bulletEnabled val="1"/>
        </dgm:presLayoutVars>
      </dgm:prSet>
      <dgm:spPr/>
      <dgm:t>
        <a:bodyPr/>
        <a:lstStyle/>
        <a:p>
          <a:endParaRPr lang="en-US"/>
        </a:p>
      </dgm:t>
    </dgm:pt>
    <dgm:pt modelId="{05EC04EE-A892-B844-953B-E65AF1F285E4}" type="pres">
      <dgm:prSet presAssocID="{6526C0A4-0D6F-7749-BB73-95FFF0119DBB}" presName="dummy" presStyleCnt="0"/>
      <dgm:spPr/>
    </dgm:pt>
    <dgm:pt modelId="{0A65C5B3-5E58-3D40-85D9-71C625E716BC}" type="pres">
      <dgm:prSet presAssocID="{A8FC6420-45CB-DF49-9D50-A46E3D01926A}" presName="sibTrans" presStyleLbl="sibTrans2D1" presStyleIdx="0" presStyleCnt="4"/>
      <dgm:spPr/>
      <dgm:t>
        <a:bodyPr/>
        <a:lstStyle/>
        <a:p>
          <a:endParaRPr lang="en-US"/>
        </a:p>
      </dgm:t>
    </dgm:pt>
    <dgm:pt modelId="{2FCBA9D6-6640-074C-B79B-C4115A99201E}" type="pres">
      <dgm:prSet presAssocID="{00A93621-284D-DD4D-8020-564ECAECB100}" presName="node" presStyleLbl="node1" presStyleIdx="1" presStyleCnt="4">
        <dgm:presLayoutVars>
          <dgm:bulletEnabled val="1"/>
        </dgm:presLayoutVars>
      </dgm:prSet>
      <dgm:spPr/>
      <dgm:t>
        <a:bodyPr/>
        <a:lstStyle/>
        <a:p>
          <a:endParaRPr lang="en-US"/>
        </a:p>
      </dgm:t>
    </dgm:pt>
    <dgm:pt modelId="{F78BCC76-DE56-5143-9EA7-838D8F59F5E7}" type="pres">
      <dgm:prSet presAssocID="{00A93621-284D-DD4D-8020-564ECAECB100}" presName="dummy" presStyleCnt="0"/>
      <dgm:spPr/>
    </dgm:pt>
    <dgm:pt modelId="{C1C50E1E-20DB-D94D-B44D-A5EE6D68723E}" type="pres">
      <dgm:prSet presAssocID="{F0361F55-F0DE-1547-8D7F-74C2F1FB08DB}" presName="sibTrans" presStyleLbl="sibTrans2D1" presStyleIdx="1" presStyleCnt="4"/>
      <dgm:spPr/>
      <dgm:t>
        <a:bodyPr/>
        <a:lstStyle/>
        <a:p>
          <a:endParaRPr lang="en-US"/>
        </a:p>
      </dgm:t>
    </dgm:pt>
    <dgm:pt modelId="{4F576DA4-F79D-A844-B2BD-E8E3C5F42265}" type="pres">
      <dgm:prSet presAssocID="{A68BDA76-3C17-B340-8AFF-151839109D4C}" presName="node" presStyleLbl="node1" presStyleIdx="2" presStyleCnt="4">
        <dgm:presLayoutVars>
          <dgm:bulletEnabled val="1"/>
        </dgm:presLayoutVars>
      </dgm:prSet>
      <dgm:spPr/>
      <dgm:t>
        <a:bodyPr/>
        <a:lstStyle/>
        <a:p>
          <a:endParaRPr lang="en-US"/>
        </a:p>
      </dgm:t>
    </dgm:pt>
    <dgm:pt modelId="{21318C2D-9355-BD41-B29E-36AED3AA33B2}" type="pres">
      <dgm:prSet presAssocID="{A68BDA76-3C17-B340-8AFF-151839109D4C}" presName="dummy" presStyleCnt="0"/>
      <dgm:spPr/>
    </dgm:pt>
    <dgm:pt modelId="{4351D7CC-12D1-F045-9EF6-9F659CFFC428}" type="pres">
      <dgm:prSet presAssocID="{A37ED189-3314-8D46-8D19-A274D10FE9D3}" presName="sibTrans" presStyleLbl="sibTrans2D1" presStyleIdx="2" presStyleCnt="4"/>
      <dgm:spPr/>
      <dgm:t>
        <a:bodyPr/>
        <a:lstStyle/>
        <a:p>
          <a:endParaRPr lang="en-US"/>
        </a:p>
      </dgm:t>
    </dgm:pt>
    <dgm:pt modelId="{690A1FE8-907E-5843-B196-1803D8B4E348}" type="pres">
      <dgm:prSet presAssocID="{BF3C89F2-1BBA-A340-8B05-86A6741CF56C}" presName="node" presStyleLbl="node1" presStyleIdx="3" presStyleCnt="4">
        <dgm:presLayoutVars>
          <dgm:bulletEnabled val="1"/>
        </dgm:presLayoutVars>
      </dgm:prSet>
      <dgm:spPr/>
      <dgm:t>
        <a:bodyPr/>
        <a:lstStyle/>
        <a:p>
          <a:endParaRPr lang="en-US"/>
        </a:p>
      </dgm:t>
    </dgm:pt>
    <dgm:pt modelId="{AF3497CD-E3D6-9445-A39B-3A0EAE455752}" type="pres">
      <dgm:prSet presAssocID="{BF3C89F2-1BBA-A340-8B05-86A6741CF56C}" presName="dummy" presStyleCnt="0"/>
      <dgm:spPr/>
    </dgm:pt>
    <dgm:pt modelId="{93B1059A-430C-4846-8A87-A4947BD10D08}" type="pres">
      <dgm:prSet presAssocID="{64E61938-696A-B34C-887D-990D93FBC4AB}" presName="sibTrans" presStyleLbl="sibTrans2D1" presStyleIdx="3" presStyleCnt="4"/>
      <dgm:spPr/>
      <dgm:t>
        <a:bodyPr/>
        <a:lstStyle/>
        <a:p>
          <a:endParaRPr lang="en-US"/>
        </a:p>
      </dgm:t>
    </dgm:pt>
  </dgm:ptLst>
  <dgm:cxnLst>
    <dgm:cxn modelId="{1A5B15EF-F1DA-284E-B00C-DBA6241BC703}" srcId="{30CFBE5B-5EAD-0E42-A42A-8CEFFC498BBB}" destId="{6526C0A4-0D6F-7749-BB73-95FFF0119DBB}" srcOrd="0" destOrd="0" parTransId="{C3482AA2-CBA0-F448-98E4-A626D676E439}" sibTransId="{A8FC6420-45CB-DF49-9D50-A46E3D01926A}"/>
    <dgm:cxn modelId="{9BFD3BDC-53F7-F547-A948-4649855DEBB9}" type="presOf" srcId="{A8FC6420-45CB-DF49-9D50-A46E3D01926A}" destId="{0A65C5B3-5E58-3D40-85D9-71C625E716BC}" srcOrd="0" destOrd="0" presId="urn:microsoft.com/office/officeart/2005/8/layout/radial6"/>
    <dgm:cxn modelId="{FC632285-0C21-1541-BD2B-4C38132C80A1}" type="presOf" srcId="{00A93621-284D-DD4D-8020-564ECAECB100}" destId="{2FCBA9D6-6640-074C-B79B-C4115A99201E}" srcOrd="0" destOrd="0" presId="urn:microsoft.com/office/officeart/2005/8/layout/radial6"/>
    <dgm:cxn modelId="{57BF1542-50BE-0D4B-ACC0-829A76ED4985}" type="presOf" srcId="{F0361F55-F0DE-1547-8D7F-74C2F1FB08DB}" destId="{C1C50E1E-20DB-D94D-B44D-A5EE6D68723E}" srcOrd="0" destOrd="0" presId="urn:microsoft.com/office/officeart/2005/8/layout/radial6"/>
    <dgm:cxn modelId="{F822DA6D-8147-5141-B477-F447C1536B7C}" srcId="{30CFBE5B-5EAD-0E42-A42A-8CEFFC498BBB}" destId="{A68BDA76-3C17-B340-8AFF-151839109D4C}" srcOrd="2" destOrd="0" parTransId="{7B9A82D0-4027-2948-BCD4-50068896900A}" sibTransId="{A37ED189-3314-8D46-8D19-A274D10FE9D3}"/>
    <dgm:cxn modelId="{05295057-9A08-A34F-94AF-5EAD9C1DCFFF}" srcId="{75AE4189-9904-8B4D-AB2E-93C5A77DB03E}" destId="{30CFBE5B-5EAD-0E42-A42A-8CEFFC498BBB}" srcOrd="0" destOrd="0" parTransId="{C3D00690-0276-2D4F-91B6-D7BB9054BF38}" sibTransId="{A9E06ED3-3A58-7145-B355-F6F328C0CC96}"/>
    <dgm:cxn modelId="{762745BC-A292-CD4D-8D76-518153351A60}" srcId="{30CFBE5B-5EAD-0E42-A42A-8CEFFC498BBB}" destId="{BF3C89F2-1BBA-A340-8B05-86A6741CF56C}" srcOrd="3" destOrd="0" parTransId="{618514EA-99C5-5042-8AC2-88FE2C409C39}" sibTransId="{64E61938-696A-B34C-887D-990D93FBC4AB}"/>
    <dgm:cxn modelId="{EB555CFC-2241-9944-BEC7-74625F6A0493}" type="presOf" srcId="{6526C0A4-0D6F-7749-BB73-95FFF0119DBB}" destId="{3A9A14A3-43F7-894D-870C-52F41467473A}" srcOrd="0" destOrd="0" presId="urn:microsoft.com/office/officeart/2005/8/layout/radial6"/>
    <dgm:cxn modelId="{61C9D594-D514-3443-8327-199C6D4CC49E}" type="presOf" srcId="{75AE4189-9904-8B4D-AB2E-93C5A77DB03E}" destId="{473C56BA-B024-724D-9B49-9E1722609884}" srcOrd="0" destOrd="0" presId="urn:microsoft.com/office/officeart/2005/8/layout/radial6"/>
    <dgm:cxn modelId="{75B7189D-AF36-CD45-B07A-2EF5023943B9}" type="presOf" srcId="{A37ED189-3314-8D46-8D19-A274D10FE9D3}" destId="{4351D7CC-12D1-F045-9EF6-9F659CFFC428}" srcOrd="0" destOrd="0" presId="urn:microsoft.com/office/officeart/2005/8/layout/radial6"/>
    <dgm:cxn modelId="{B8CBFA21-B3F4-8B47-B74A-956F157A6369}" type="presOf" srcId="{64E61938-696A-B34C-887D-990D93FBC4AB}" destId="{93B1059A-430C-4846-8A87-A4947BD10D08}" srcOrd="0" destOrd="0" presId="urn:microsoft.com/office/officeart/2005/8/layout/radial6"/>
    <dgm:cxn modelId="{2A03099D-4CA5-0943-A64F-40BF4D635188}" type="presOf" srcId="{A68BDA76-3C17-B340-8AFF-151839109D4C}" destId="{4F576DA4-F79D-A844-B2BD-E8E3C5F42265}" srcOrd="0" destOrd="0" presId="urn:microsoft.com/office/officeart/2005/8/layout/radial6"/>
    <dgm:cxn modelId="{E37151EF-1EC3-A545-A2B5-E89847794757}" srcId="{30CFBE5B-5EAD-0E42-A42A-8CEFFC498BBB}" destId="{00A93621-284D-DD4D-8020-564ECAECB100}" srcOrd="1" destOrd="0" parTransId="{2B4016A6-23FC-EC48-AC54-F58346632665}" sibTransId="{F0361F55-F0DE-1547-8D7F-74C2F1FB08DB}"/>
    <dgm:cxn modelId="{8F1EC5EE-DDE8-7248-A7D6-6AB5B9763246}" type="presOf" srcId="{BF3C89F2-1BBA-A340-8B05-86A6741CF56C}" destId="{690A1FE8-907E-5843-B196-1803D8B4E348}" srcOrd="0" destOrd="0" presId="urn:microsoft.com/office/officeart/2005/8/layout/radial6"/>
    <dgm:cxn modelId="{3BF3FC96-EAFE-FD49-AF00-8C6978284024}" type="presOf" srcId="{30CFBE5B-5EAD-0E42-A42A-8CEFFC498BBB}" destId="{D7DCF72C-F5C9-8E44-A773-2954F7BAB2ED}" srcOrd="0" destOrd="0" presId="urn:microsoft.com/office/officeart/2005/8/layout/radial6"/>
    <dgm:cxn modelId="{0A220398-7F0A-A74A-A839-B90FC216D998}" type="presParOf" srcId="{473C56BA-B024-724D-9B49-9E1722609884}" destId="{D7DCF72C-F5C9-8E44-A773-2954F7BAB2ED}" srcOrd="0" destOrd="0" presId="urn:microsoft.com/office/officeart/2005/8/layout/radial6"/>
    <dgm:cxn modelId="{166BAE14-24EB-CD48-A8C0-C2B9F4A89B75}" type="presParOf" srcId="{473C56BA-B024-724D-9B49-9E1722609884}" destId="{3A9A14A3-43F7-894D-870C-52F41467473A}" srcOrd="1" destOrd="0" presId="urn:microsoft.com/office/officeart/2005/8/layout/radial6"/>
    <dgm:cxn modelId="{70D5920C-C3A9-F247-B7F8-DBE107BF841C}" type="presParOf" srcId="{473C56BA-B024-724D-9B49-9E1722609884}" destId="{05EC04EE-A892-B844-953B-E65AF1F285E4}" srcOrd="2" destOrd="0" presId="urn:microsoft.com/office/officeart/2005/8/layout/radial6"/>
    <dgm:cxn modelId="{E8FF189D-7CF7-CF48-9959-2907B7511190}" type="presParOf" srcId="{473C56BA-B024-724D-9B49-9E1722609884}" destId="{0A65C5B3-5E58-3D40-85D9-71C625E716BC}" srcOrd="3" destOrd="0" presId="urn:microsoft.com/office/officeart/2005/8/layout/radial6"/>
    <dgm:cxn modelId="{505E26EC-D6AA-DB42-9177-2BF7D7536FA5}" type="presParOf" srcId="{473C56BA-B024-724D-9B49-9E1722609884}" destId="{2FCBA9D6-6640-074C-B79B-C4115A99201E}" srcOrd="4" destOrd="0" presId="urn:microsoft.com/office/officeart/2005/8/layout/radial6"/>
    <dgm:cxn modelId="{814A1092-D728-8847-8D66-518A650B4BB4}" type="presParOf" srcId="{473C56BA-B024-724D-9B49-9E1722609884}" destId="{F78BCC76-DE56-5143-9EA7-838D8F59F5E7}" srcOrd="5" destOrd="0" presId="urn:microsoft.com/office/officeart/2005/8/layout/radial6"/>
    <dgm:cxn modelId="{4E244023-9C4B-0645-BE3B-F7211C8C8826}" type="presParOf" srcId="{473C56BA-B024-724D-9B49-9E1722609884}" destId="{C1C50E1E-20DB-D94D-B44D-A5EE6D68723E}" srcOrd="6" destOrd="0" presId="urn:microsoft.com/office/officeart/2005/8/layout/radial6"/>
    <dgm:cxn modelId="{0B491D7E-4A17-A349-95D8-224832433032}" type="presParOf" srcId="{473C56BA-B024-724D-9B49-9E1722609884}" destId="{4F576DA4-F79D-A844-B2BD-E8E3C5F42265}" srcOrd="7" destOrd="0" presId="urn:microsoft.com/office/officeart/2005/8/layout/radial6"/>
    <dgm:cxn modelId="{EAFC8DCA-539C-0D46-AB4B-0B14E9DBFFFB}" type="presParOf" srcId="{473C56BA-B024-724D-9B49-9E1722609884}" destId="{21318C2D-9355-BD41-B29E-36AED3AA33B2}" srcOrd="8" destOrd="0" presId="urn:microsoft.com/office/officeart/2005/8/layout/radial6"/>
    <dgm:cxn modelId="{11F98BA0-1A77-0A4A-BED2-7E6358927CE1}" type="presParOf" srcId="{473C56BA-B024-724D-9B49-9E1722609884}" destId="{4351D7CC-12D1-F045-9EF6-9F659CFFC428}" srcOrd="9" destOrd="0" presId="urn:microsoft.com/office/officeart/2005/8/layout/radial6"/>
    <dgm:cxn modelId="{252BB125-8DFC-6743-8EA5-A0A65214CFB3}" type="presParOf" srcId="{473C56BA-B024-724D-9B49-9E1722609884}" destId="{690A1FE8-907E-5843-B196-1803D8B4E348}" srcOrd="10" destOrd="0" presId="urn:microsoft.com/office/officeart/2005/8/layout/radial6"/>
    <dgm:cxn modelId="{1ADFB31A-4EF9-0F48-9586-0E4EFA8A12BF}" type="presParOf" srcId="{473C56BA-B024-724D-9B49-9E1722609884}" destId="{AF3497CD-E3D6-9445-A39B-3A0EAE455752}" srcOrd="11" destOrd="0" presId="urn:microsoft.com/office/officeart/2005/8/layout/radial6"/>
    <dgm:cxn modelId="{9B7EBFD2-59B0-CC43-8987-3F918745DE3F}" type="presParOf" srcId="{473C56BA-B024-724D-9B49-9E1722609884}" destId="{93B1059A-430C-4846-8A87-A4947BD10D08}"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1AFE99-0AC0-4470-B8C6-56412E7DECFF}" type="doc">
      <dgm:prSet loTypeId="urn:microsoft.com/office/officeart/2011/layout/ConvergingText" loCatId="process" qsTypeId="urn:microsoft.com/office/officeart/2005/8/quickstyle/simple2" qsCatId="simple" csTypeId="urn:microsoft.com/office/officeart/2005/8/colors/accent0_2" csCatId="mainScheme" phldr="1"/>
      <dgm:spPr/>
      <dgm:t>
        <a:bodyPr/>
        <a:lstStyle/>
        <a:p>
          <a:endParaRPr lang="en-US"/>
        </a:p>
      </dgm:t>
    </dgm:pt>
    <dgm:pt modelId="{EF424C84-D6F7-403E-ABEB-ABC6BEB42BFF}">
      <dgm:prSet phldrT="[Text]" custT="1"/>
      <dgm:spPr>
        <a:ln>
          <a:solidFill>
            <a:srgbClr val="FFC000"/>
          </a:solidFill>
        </a:ln>
      </dgm:spPr>
      <dgm:t>
        <a:bodyPr/>
        <a:lstStyle/>
        <a:p>
          <a:r>
            <a:rPr lang="en-US" sz="1500" b="1" dirty="0" smtClean="0">
              <a:effectLst/>
            </a:rPr>
            <a:t>Collaboration</a:t>
          </a:r>
          <a:endParaRPr lang="en-US" sz="1500" b="1" dirty="0">
            <a:effectLst/>
          </a:endParaRPr>
        </a:p>
      </dgm:t>
    </dgm:pt>
    <dgm:pt modelId="{6CFA733B-27EA-4480-B69B-48B6D25FD262}" type="parTrans" cxnId="{0358FD5E-5BC4-423E-A1A2-E223147EAA99}">
      <dgm:prSet/>
      <dgm:spPr/>
      <dgm:t>
        <a:bodyPr/>
        <a:lstStyle/>
        <a:p>
          <a:endParaRPr lang="en-US"/>
        </a:p>
      </dgm:t>
    </dgm:pt>
    <dgm:pt modelId="{EB52B382-EFED-4975-AC27-1E8CD9A9F31C}" type="sibTrans" cxnId="{0358FD5E-5BC4-423E-A1A2-E223147EAA99}">
      <dgm:prSet/>
      <dgm:spPr/>
      <dgm:t>
        <a:bodyPr/>
        <a:lstStyle/>
        <a:p>
          <a:endParaRPr lang="en-US"/>
        </a:p>
      </dgm:t>
    </dgm:pt>
    <dgm:pt modelId="{466941F6-A90D-4831-911D-D2C7623DA432}">
      <dgm:prSet phldrT="[Text]" custT="1"/>
      <dgm:spPr/>
      <dgm:t>
        <a:bodyPr/>
        <a:lstStyle/>
        <a:p>
          <a:r>
            <a:rPr lang="en-US" sz="1400" b="1" dirty="0" smtClean="0">
              <a:solidFill>
                <a:schemeClr val="bg1"/>
              </a:solidFill>
              <a:effectLst/>
            </a:rPr>
            <a:t>Technology We Don’t Know About, Yet</a:t>
          </a:r>
          <a:endParaRPr lang="en-US" sz="1400" b="1" dirty="0">
            <a:solidFill>
              <a:schemeClr val="bg1"/>
            </a:solidFill>
            <a:effectLst/>
          </a:endParaRPr>
        </a:p>
      </dgm:t>
    </dgm:pt>
    <dgm:pt modelId="{23DE187C-764C-44E1-9480-16AF0C23B658}" type="parTrans" cxnId="{71CA736A-0B83-4233-96A2-B80F4FFCC96B}">
      <dgm:prSet/>
      <dgm:spPr/>
      <dgm:t>
        <a:bodyPr/>
        <a:lstStyle/>
        <a:p>
          <a:endParaRPr lang="en-US"/>
        </a:p>
      </dgm:t>
    </dgm:pt>
    <dgm:pt modelId="{DE07E3F6-7505-45BA-8F60-6B7FAC3C5C1F}" type="sibTrans" cxnId="{71CA736A-0B83-4233-96A2-B80F4FFCC96B}">
      <dgm:prSet/>
      <dgm:spPr/>
      <dgm:t>
        <a:bodyPr/>
        <a:lstStyle/>
        <a:p>
          <a:endParaRPr lang="en-US"/>
        </a:p>
      </dgm:t>
    </dgm:pt>
    <dgm:pt modelId="{2BC3E069-49F0-4873-87B7-97E4906D9732}">
      <dgm:prSet phldrT="[Text]" custT="1"/>
      <dgm:spPr/>
      <dgm:t>
        <a:bodyPr/>
        <a:lstStyle/>
        <a:p>
          <a:r>
            <a:rPr lang="en-US" sz="1400" b="1" dirty="0" smtClean="0">
              <a:solidFill>
                <a:schemeClr val="bg1"/>
              </a:solidFill>
              <a:effectLst/>
            </a:rPr>
            <a:t>On-Time Delivery of Critical Equipment</a:t>
          </a:r>
          <a:endParaRPr lang="en-US" sz="1400" b="1" dirty="0">
            <a:solidFill>
              <a:schemeClr val="bg1"/>
            </a:solidFill>
            <a:effectLst/>
          </a:endParaRPr>
        </a:p>
      </dgm:t>
    </dgm:pt>
    <dgm:pt modelId="{DD3DA792-2466-4300-A643-6244EE5901AD}" type="parTrans" cxnId="{2A4F73EA-1271-4347-BA96-595C9F7D5A31}">
      <dgm:prSet/>
      <dgm:spPr/>
      <dgm:t>
        <a:bodyPr/>
        <a:lstStyle/>
        <a:p>
          <a:endParaRPr lang="en-US"/>
        </a:p>
      </dgm:t>
    </dgm:pt>
    <dgm:pt modelId="{4A7722BB-0E02-4192-912B-8C380706992A}" type="sibTrans" cxnId="{2A4F73EA-1271-4347-BA96-595C9F7D5A31}">
      <dgm:prSet/>
      <dgm:spPr/>
      <dgm:t>
        <a:bodyPr/>
        <a:lstStyle/>
        <a:p>
          <a:endParaRPr lang="en-US"/>
        </a:p>
      </dgm:t>
    </dgm:pt>
    <dgm:pt modelId="{FE8C1512-592F-4F95-A16B-96FF97A4BF50}">
      <dgm:prSet phldrT="[Text]" custT="1"/>
      <dgm:spPr/>
      <dgm:t>
        <a:bodyPr/>
        <a:lstStyle/>
        <a:p>
          <a:r>
            <a:rPr lang="en-US" sz="1400" b="1" dirty="0" smtClean="0">
              <a:solidFill>
                <a:schemeClr val="bg1"/>
              </a:solidFill>
              <a:effectLst/>
            </a:rPr>
            <a:t>Trained, Certified, Competent People</a:t>
          </a:r>
          <a:endParaRPr lang="en-US" sz="1400" b="1" dirty="0">
            <a:solidFill>
              <a:schemeClr val="bg1"/>
            </a:solidFill>
            <a:effectLst/>
          </a:endParaRPr>
        </a:p>
      </dgm:t>
    </dgm:pt>
    <dgm:pt modelId="{3874369A-1FD2-4A2E-B3D8-6A542C6A27E4}" type="parTrans" cxnId="{16AB2CAA-FB89-47E3-8A42-638EDC873E67}">
      <dgm:prSet/>
      <dgm:spPr/>
      <dgm:t>
        <a:bodyPr/>
        <a:lstStyle/>
        <a:p>
          <a:endParaRPr lang="en-US"/>
        </a:p>
      </dgm:t>
    </dgm:pt>
    <dgm:pt modelId="{C2A41C64-A7AA-4BF1-A20C-C1D3C8542C15}" type="sibTrans" cxnId="{16AB2CAA-FB89-47E3-8A42-638EDC873E67}">
      <dgm:prSet/>
      <dgm:spPr/>
      <dgm:t>
        <a:bodyPr/>
        <a:lstStyle/>
        <a:p>
          <a:endParaRPr lang="en-US"/>
        </a:p>
      </dgm:t>
    </dgm:pt>
    <dgm:pt modelId="{46D7EC57-A997-48DD-B3AF-DE09143C52A0}" type="pres">
      <dgm:prSet presAssocID="{E51AFE99-0AC0-4470-B8C6-56412E7DECFF}" presName="Name0" presStyleCnt="0">
        <dgm:presLayoutVars>
          <dgm:chMax/>
          <dgm:chPref val="1"/>
          <dgm:dir/>
          <dgm:animOne val="branch"/>
          <dgm:animLvl val="lvl"/>
          <dgm:resizeHandles/>
        </dgm:presLayoutVars>
      </dgm:prSet>
      <dgm:spPr/>
      <dgm:t>
        <a:bodyPr/>
        <a:lstStyle/>
        <a:p>
          <a:endParaRPr lang="en-US"/>
        </a:p>
      </dgm:t>
    </dgm:pt>
    <dgm:pt modelId="{FC81DB8C-17D2-407B-AF13-96F612DBDD73}" type="pres">
      <dgm:prSet presAssocID="{EF424C84-D6F7-403E-ABEB-ABC6BEB42BFF}" presName="composite" presStyleCnt="0"/>
      <dgm:spPr/>
    </dgm:pt>
    <dgm:pt modelId="{7D924D2A-5257-45A3-AB31-C6248AD89D87}" type="pres">
      <dgm:prSet presAssocID="{EF424C84-D6F7-403E-ABEB-ABC6BEB42BFF}" presName="ParentAccent1" presStyleLbl="alignNode1" presStyleIdx="0" presStyleCnt="34"/>
      <dgm:spPr>
        <a:ln>
          <a:solidFill>
            <a:srgbClr val="FFC000"/>
          </a:solidFill>
        </a:ln>
      </dgm:spPr>
    </dgm:pt>
    <dgm:pt modelId="{2B0BCCB8-AF73-430B-8D1A-7628B152D294}" type="pres">
      <dgm:prSet presAssocID="{EF424C84-D6F7-403E-ABEB-ABC6BEB42BFF}" presName="ParentAccent2" presStyleLbl="alignNode1" presStyleIdx="1" presStyleCnt="34"/>
      <dgm:spPr>
        <a:ln>
          <a:solidFill>
            <a:srgbClr val="FFC000"/>
          </a:solidFill>
        </a:ln>
      </dgm:spPr>
    </dgm:pt>
    <dgm:pt modelId="{C177F9C4-68C5-4D9C-88D2-FF6784A930D8}" type="pres">
      <dgm:prSet presAssocID="{EF424C84-D6F7-403E-ABEB-ABC6BEB42BFF}" presName="ParentAccent3" presStyleLbl="alignNode1" presStyleIdx="2" presStyleCnt="34"/>
      <dgm:spPr>
        <a:ln>
          <a:solidFill>
            <a:srgbClr val="FFC000"/>
          </a:solidFill>
        </a:ln>
      </dgm:spPr>
    </dgm:pt>
    <dgm:pt modelId="{07452CD5-F27C-4340-9107-D7CB95DAD0D5}" type="pres">
      <dgm:prSet presAssocID="{EF424C84-D6F7-403E-ABEB-ABC6BEB42BFF}" presName="ParentAccent4" presStyleLbl="alignNode1" presStyleIdx="3" presStyleCnt="34"/>
      <dgm:spPr>
        <a:ln>
          <a:solidFill>
            <a:srgbClr val="FFC000"/>
          </a:solidFill>
        </a:ln>
      </dgm:spPr>
    </dgm:pt>
    <dgm:pt modelId="{20818113-BBEA-4AD9-8F25-B317D5ED5EC2}" type="pres">
      <dgm:prSet presAssocID="{EF424C84-D6F7-403E-ABEB-ABC6BEB42BFF}" presName="ParentAccent5" presStyleLbl="alignNode1" presStyleIdx="4" presStyleCnt="34"/>
      <dgm:spPr>
        <a:ln>
          <a:solidFill>
            <a:srgbClr val="FFC000"/>
          </a:solidFill>
        </a:ln>
      </dgm:spPr>
    </dgm:pt>
    <dgm:pt modelId="{ADC396D0-A9BF-4062-BD03-1FC3B1EF7910}" type="pres">
      <dgm:prSet presAssocID="{EF424C84-D6F7-403E-ABEB-ABC6BEB42BFF}" presName="ParentAccent6" presStyleLbl="alignNode1" presStyleIdx="5" presStyleCnt="34"/>
      <dgm:spPr>
        <a:ln>
          <a:solidFill>
            <a:srgbClr val="FFC000"/>
          </a:solidFill>
        </a:ln>
      </dgm:spPr>
    </dgm:pt>
    <dgm:pt modelId="{89E9133A-088F-48D3-8A56-794C06A8BF5D}" type="pres">
      <dgm:prSet presAssocID="{EF424C84-D6F7-403E-ABEB-ABC6BEB42BFF}" presName="ParentAccent7" presStyleLbl="alignNode1" presStyleIdx="6" presStyleCnt="34"/>
      <dgm:spPr>
        <a:ln>
          <a:solidFill>
            <a:srgbClr val="FFC000"/>
          </a:solidFill>
        </a:ln>
      </dgm:spPr>
    </dgm:pt>
    <dgm:pt modelId="{99DAB0C3-5057-4CC4-9402-C2D8124D4611}" type="pres">
      <dgm:prSet presAssocID="{EF424C84-D6F7-403E-ABEB-ABC6BEB42BFF}" presName="ParentAccent8" presStyleLbl="alignNode1" presStyleIdx="7" presStyleCnt="34"/>
      <dgm:spPr>
        <a:ln>
          <a:solidFill>
            <a:srgbClr val="FFC000"/>
          </a:solidFill>
        </a:ln>
      </dgm:spPr>
    </dgm:pt>
    <dgm:pt modelId="{E4E07F64-9FC0-414E-B109-470A57D29339}" type="pres">
      <dgm:prSet presAssocID="{EF424C84-D6F7-403E-ABEB-ABC6BEB42BFF}" presName="ParentAccent9" presStyleLbl="alignNode1" presStyleIdx="8" presStyleCnt="34"/>
      <dgm:spPr>
        <a:ln>
          <a:solidFill>
            <a:srgbClr val="FFC000"/>
          </a:solidFill>
        </a:ln>
      </dgm:spPr>
    </dgm:pt>
    <dgm:pt modelId="{D5EE61FD-2C83-47CC-8780-70B2670EA1F9}" type="pres">
      <dgm:prSet presAssocID="{EF424C84-D6F7-403E-ABEB-ABC6BEB42BFF}" presName="ParentAccent10" presStyleLbl="alignNode1" presStyleIdx="9" presStyleCnt="34"/>
      <dgm:spPr>
        <a:ln>
          <a:solidFill>
            <a:srgbClr val="FFC000"/>
          </a:solidFill>
        </a:ln>
      </dgm:spPr>
    </dgm:pt>
    <dgm:pt modelId="{EACCEBC6-6CA4-40E4-8199-D0BB9D00E04F}" type="pres">
      <dgm:prSet presAssocID="{EF424C84-D6F7-403E-ABEB-ABC6BEB42BFF}" presName="Parent" presStyleLbl="alignNode1" presStyleIdx="10" presStyleCnt="34" custScaleX="106624" custLinFactNeighborY="1536">
        <dgm:presLayoutVars>
          <dgm:chMax val="5"/>
          <dgm:chPref val="3"/>
          <dgm:bulletEnabled val="1"/>
        </dgm:presLayoutVars>
      </dgm:prSet>
      <dgm:spPr/>
      <dgm:t>
        <a:bodyPr/>
        <a:lstStyle/>
        <a:p>
          <a:endParaRPr lang="en-US"/>
        </a:p>
      </dgm:t>
    </dgm:pt>
    <dgm:pt modelId="{50FF7D32-A686-436A-A1B7-1A0577F2BEE9}" type="pres">
      <dgm:prSet presAssocID="{466941F6-A90D-4831-911D-D2C7623DA432}" presName="Child1Accent1" presStyleLbl="alignNode1" presStyleIdx="11" presStyleCnt="34"/>
      <dgm:spPr>
        <a:ln>
          <a:solidFill>
            <a:srgbClr val="FFC000"/>
          </a:solidFill>
        </a:ln>
      </dgm:spPr>
    </dgm:pt>
    <dgm:pt modelId="{163E3738-2F29-469E-BC2C-6451B60B03BD}" type="pres">
      <dgm:prSet presAssocID="{466941F6-A90D-4831-911D-D2C7623DA432}" presName="Child1Accent2" presStyleLbl="alignNode1" presStyleIdx="12" presStyleCnt="34"/>
      <dgm:spPr>
        <a:ln>
          <a:solidFill>
            <a:srgbClr val="FFC000"/>
          </a:solidFill>
        </a:ln>
      </dgm:spPr>
    </dgm:pt>
    <dgm:pt modelId="{C02D3022-26DB-431C-A0C6-68CF79927FFC}" type="pres">
      <dgm:prSet presAssocID="{466941F6-A90D-4831-911D-D2C7623DA432}" presName="Child1Accent3" presStyleLbl="alignNode1" presStyleIdx="13" presStyleCnt="34"/>
      <dgm:spPr>
        <a:ln>
          <a:solidFill>
            <a:srgbClr val="FFC000"/>
          </a:solidFill>
        </a:ln>
      </dgm:spPr>
    </dgm:pt>
    <dgm:pt modelId="{85B55470-AE62-411A-BA20-2110EDA1D06C}" type="pres">
      <dgm:prSet presAssocID="{466941F6-A90D-4831-911D-D2C7623DA432}" presName="Child1Accent4" presStyleLbl="alignNode1" presStyleIdx="14" presStyleCnt="34"/>
      <dgm:spPr>
        <a:ln>
          <a:solidFill>
            <a:srgbClr val="FFC000"/>
          </a:solidFill>
        </a:ln>
      </dgm:spPr>
    </dgm:pt>
    <dgm:pt modelId="{06827E71-4147-4A49-B162-BAE54DDD9344}" type="pres">
      <dgm:prSet presAssocID="{466941F6-A90D-4831-911D-D2C7623DA432}" presName="Child1Accent5" presStyleLbl="alignNode1" presStyleIdx="15" presStyleCnt="34"/>
      <dgm:spPr>
        <a:ln>
          <a:solidFill>
            <a:srgbClr val="FFC000"/>
          </a:solidFill>
        </a:ln>
      </dgm:spPr>
    </dgm:pt>
    <dgm:pt modelId="{2B80ADEC-3234-431E-8F48-DE20A8586620}" type="pres">
      <dgm:prSet presAssocID="{466941F6-A90D-4831-911D-D2C7623DA432}" presName="Child1Accent6" presStyleLbl="alignNode1" presStyleIdx="16" presStyleCnt="34"/>
      <dgm:spPr>
        <a:ln>
          <a:solidFill>
            <a:srgbClr val="FFC000"/>
          </a:solidFill>
        </a:ln>
      </dgm:spPr>
    </dgm:pt>
    <dgm:pt modelId="{7B9FA744-AEE2-45BB-9158-D455620A2AC9}" type="pres">
      <dgm:prSet presAssocID="{466941F6-A90D-4831-911D-D2C7623DA432}" presName="Child1Accent7" presStyleLbl="alignNode1" presStyleIdx="17" presStyleCnt="34"/>
      <dgm:spPr>
        <a:ln>
          <a:solidFill>
            <a:srgbClr val="FFC000"/>
          </a:solidFill>
        </a:ln>
      </dgm:spPr>
    </dgm:pt>
    <dgm:pt modelId="{CE3A3804-FBB3-40F8-94B6-BFB8DD45A635}" type="pres">
      <dgm:prSet presAssocID="{466941F6-A90D-4831-911D-D2C7623DA432}" presName="Child1Accent8" presStyleLbl="alignNode1" presStyleIdx="18" presStyleCnt="34"/>
      <dgm:spPr/>
    </dgm:pt>
    <dgm:pt modelId="{F433F204-0FFB-47A7-9EA9-E06FA228C369}" type="pres">
      <dgm:prSet presAssocID="{466941F6-A90D-4831-911D-D2C7623DA432}" presName="Child1Accent9" presStyleLbl="alignNode1" presStyleIdx="19" presStyleCnt="34"/>
      <dgm:spPr/>
    </dgm:pt>
    <dgm:pt modelId="{656DD8FC-0A2B-4E80-AF9C-17E28D2E5F76}" type="pres">
      <dgm:prSet presAssocID="{466941F6-A90D-4831-911D-D2C7623DA432}" presName="Child1" presStyleLbl="revTx" presStyleIdx="0" presStyleCnt="3" custLinFactNeighborX="18135" custLinFactNeighborY="-29266">
        <dgm:presLayoutVars>
          <dgm:chMax/>
          <dgm:chPref val="0"/>
          <dgm:bulletEnabled val="1"/>
        </dgm:presLayoutVars>
      </dgm:prSet>
      <dgm:spPr/>
      <dgm:t>
        <a:bodyPr/>
        <a:lstStyle/>
        <a:p>
          <a:endParaRPr lang="en-US"/>
        </a:p>
      </dgm:t>
    </dgm:pt>
    <dgm:pt modelId="{A66937F2-367A-4BAD-ABC0-4A66EF284EAE}" type="pres">
      <dgm:prSet presAssocID="{2BC3E069-49F0-4873-87B7-97E4906D9732}" presName="Child2Accent1" presStyleLbl="alignNode1" presStyleIdx="20" presStyleCnt="34"/>
      <dgm:spPr>
        <a:ln>
          <a:solidFill>
            <a:srgbClr val="FFC000"/>
          </a:solidFill>
        </a:ln>
      </dgm:spPr>
    </dgm:pt>
    <dgm:pt modelId="{BAB4A2C8-EA6C-48F0-8AED-556E0641AB4C}" type="pres">
      <dgm:prSet presAssocID="{2BC3E069-49F0-4873-87B7-97E4906D9732}" presName="Child2Accent2" presStyleLbl="alignNode1" presStyleIdx="21" presStyleCnt="34"/>
      <dgm:spPr>
        <a:ln>
          <a:solidFill>
            <a:srgbClr val="FFC000"/>
          </a:solidFill>
        </a:ln>
      </dgm:spPr>
    </dgm:pt>
    <dgm:pt modelId="{F76AEC07-7543-4C1C-A73A-1A1849C9D1E1}" type="pres">
      <dgm:prSet presAssocID="{2BC3E069-49F0-4873-87B7-97E4906D9732}" presName="Child2Accent3" presStyleLbl="alignNode1" presStyleIdx="22" presStyleCnt="34"/>
      <dgm:spPr>
        <a:ln>
          <a:solidFill>
            <a:srgbClr val="FFC000"/>
          </a:solidFill>
        </a:ln>
      </dgm:spPr>
    </dgm:pt>
    <dgm:pt modelId="{2449B162-9A52-4905-8ED5-BDB34CC5A5DE}" type="pres">
      <dgm:prSet presAssocID="{2BC3E069-49F0-4873-87B7-97E4906D9732}" presName="Child2Accent4" presStyleLbl="alignNode1" presStyleIdx="23" presStyleCnt="34"/>
      <dgm:spPr>
        <a:ln>
          <a:solidFill>
            <a:srgbClr val="FFC000"/>
          </a:solidFill>
        </a:ln>
      </dgm:spPr>
    </dgm:pt>
    <dgm:pt modelId="{BDA5C244-8226-4744-B354-CF965FE9FD99}" type="pres">
      <dgm:prSet presAssocID="{2BC3E069-49F0-4873-87B7-97E4906D9732}" presName="Child2Accent5" presStyleLbl="alignNode1" presStyleIdx="24" presStyleCnt="34"/>
      <dgm:spPr>
        <a:ln>
          <a:solidFill>
            <a:srgbClr val="FFC000"/>
          </a:solidFill>
        </a:ln>
      </dgm:spPr>
    </dgm:pt>
    <dgm:pt modelId="{689460D3-513E-45EA-BCE3-B45FE0F3DF7F}" type="pres">
      <dgm:prSet presAssocID="{2BC3E069-49F0-4873-87B7-97E4906D9732}" presName="Child2Accent6" presStyleLbl="alignNode1" presStyleIdx="25" presStyleCnt="34"/>
      <dgm:spPr>
        <a:ln>
          <a:solidFill>
            <a:srgbClr val="FFC000"/>
          </a:solidFill>
        </a:ln>
      </dgm:spPr>
    </dgm:pt>
    <dgm:pt modelId="{CFBB1AC7-9F01-4C07-88AF-36719D5CE748}" type="pres">
      <dgm:prSet presAssocID="{2BC3E069-49F0-4873-87B7-97E4906D9732}" presName="Child2Accent7" presStyleLbl="alignNode1" presStyleIdx="26" presStyleCnt="34"/>
      <dgm:spPr/>
    </dgm:pt>
    <dgm:pt modelId="{FA35053E-375C-49D4-8752-4076FAF7DEED}" type="pres">
      <dgm:prSet presAssocID="{2BC3E069-49F0-4873-87B7-97E4906D9732}" presName="Child2" presStyleLbl="revTx" presStyleIdx="1" presStyleCnt="3" custLinFactNeighborX="25215" custLinFactNeighborY="-45772">
        <dgm:presLayoutVars>
          <dgm:chMax/>
          <dgm:chPref val="0"/>
          <dgm:bulletEnabled val="1"/>
        </dgm:presLayoutVars>
      </dgm:prSet>
      <dgm:spPr/>
      <dgm:t>
        <a:bodyPr/>
        <a:lstStyle/>
        <a:p>
          <a:endParaRPr lang="en-US"/>
        </a:p>
      </dgm:t>
    </dgm:pt>
    <dgm:pt modelId="{6EE814B5-5A78-4461-BE17-0B55A3A1DCD3}" type="pres">
      <dgm:prSet presAssocID="{FE8C1512-592F-4F95-A16B-96FF97A4BF50}" presName="Child3Accent1" presStyleLbl="alignNode1" presStyleIdx="27" presStyleCnt="34"/>
      <dgm:spPr>
        <a:ln>
          <a:solidFill>
            <a:srgbClr val="FFC000"/>
          </a:solidFill>
        </a:ln>
      </dgm:spPr>
    </dgm:pt>
    <dgm:pt modelId="{D25C2ACB-2F60-4D53-8BCB-5CEACD6C546B}" type="pres">
      <dgm:prSet presAssocID="{FE8C1512-592F-4F95-A16B-96FF97A4BF50}" presName="Child3Accent2" presStyleLbl="alignNode1" presStyleIdx="28" presStyleCnt="34"/>
      <dgm:spPr>
        <a:ln>
          <a:solidFill>
            <a:srgbClr val="FFC000"/>
          </a:solidFill>
        </a:ln>
      </dgm:spPr>
    </dgm:pt>
    <dgm:pt modelId="{C41FF9E2-8214-4CCA-B219-CAC655B596DF}" type="pres">
      <dgm:prSet presAssocID="{FE8C1512-592F-4F95-A16B-96FF97A4BF50}" presName="Child3Accent3" presStyleLbl="alignNode1" presStyleIdx="29" presStyleCnt="34"/>
      <dgm:spPr>
        <a:ln>
          <a:solidFill>
            <a:srgbClr val="FFC000"/>
          </a:solidFill>
        </a:ln>
      </dgm:spPr>
    </dgm:pt>
    <dgm:pt modelId="{C0B8E716-0AE8-4CCF-BFDB-7CCBD0217CD0}" type="pres">
      <dgm:prSet presAssocID="{FE8C1512-592F-4F95-A16B-96FF97A4BF50}" presName="Child3Accent4" presStyleLbl="alignNode1" presStyleIdx="30" presStyleCnt="34"/>
      <dgm:spPr>
        <a:ln>
          <a:solidFill>
            <a:srgbClr val="FFC000"/>
          </a:solidFill>
        </a:ln>
      </dgm:spPr>
    </dgm:pt>
    <dgm:pt modelId="{EB95BB46-6380-4EE5-9B12-78A5300EE841}" type="pres">
      <dgm:prSet presAssocID="{FE8C1512-592F-4F95-A16B-96FF97A4BF50}" presName="Child3Accent5" presStyleLbl="alignNode1" presStyleIdx="31" presStyleCnt="34"/>
      <dgm:spPr>
        <a:ln>
          <a:solidFill>
            <a:srgbClr val="FFC000"/>
          </a:solidFill>
        </a:ln>
      </dgm:spPr>
    </dgm:pt>
    <dgm:pt modelId="{09E4522C-18E9-4FC3-A583-BD796ED5DA0B}" type="pres">
      <dgm:prSet presAssocID="{FE8C1512-592F-4F95-A16B-96FF97A4BF50}" presName="Child3Accent6" presStyleLbl="alignNode1" presStyleIdx="32" presStyleCnt="34"/>
      <dgm:spPr>
        <a:ln>
          <a:solidFill>
            <a:srgbClr val="FFC000"/>
          </a:solidFill>
        </a:ln>
      </dgm:spPr>
    </dgm:pt>
    <dgm:pt modelId="{72DCB56B-339B-4D60-891E-685A19710618}" type="pres">
      <dgm:prSet presAssocID="{FE8C1512-592F-4F95-A16B-96FF97A4BF50}" presName="Child3Accent7" presStyleLbl="alignNode1" presStyleIdx="33" presStyleCnt="34"/>
      <dgm:spPr>
        <a:ln>
          <a:solidFill>
            <a:srgbClr val="FFC000"/>
          </a:solidFill>
        </a:ln>
      </dgm:spPr>
    </dgm:pt>
    <dgm:pt modelId="{4D6E7072-52ED-4E04-9DE9-66B2D1DB1771}" type="pres">
      <dgm:prSet presAssocID="{FE8C1512-592F-4F95-A16B-96FF97A4BF50}" presName="Child3" presStyleLbl="revTx" presStyleIdx="2" presStyleCnt="3" custLinFactNeighborX="17205" custLinFactNeighborY="-52462">
        <dgm:presLayoutVars>
          <dgm:chMax/>
          <dgm:chPref val="0"/>
          <dgm:bulletEnabled val="1"/>
        </dgm:presLayoutVars>
      </dgm:prSet>
      <dgm:spPr/>
      <dgm:t>
        <a:bodyPr/>
        <a:lstStyle/>
        <a:p>
          <a:endParaRPr lang="en-US"/>
        </a:p>
      </dgm:t>
    </dgm:pt>
  </dgm:ptLst>
  <dgm:cxnLst>
    <dgm:cxn modelId="{27BE7C59-DB0E-7740-84B4-2AD1727AE3CB}" type="presOf" srcId="{EF424C84-D6F7-403E-ABEB-ABC6BEB42BFF}" destId="{EACCEBC6-6CA4-40E4-8199-D0BB9D00E04F}" srcOrd="0" destOrd="0" presId="urn:microsoft.com/office/officeart/2011/layout/ConvergingText"/>
    <dgm:cxn modelId="{3571D3BA-85DB-4E42-8A18-437F2E0A93AE}" type="presOf" srcId="{FE8C1512-592F-4F95-A16B-96FF97A4BF50}" destId="{4D6E7072-52ED-4E04-9DE9-66B2D1DB1771}" srcOrd="0" destOrd="0" presId="urn:microsoft.com/office/officeart/2011/layout/ConvergingText"/>
    <dgm:cxn modelId="{71CA736A-0B83-4233-96A2-B80F4FFCC96B}" srcId="{EF424C84-D6F7-403E-ABEB-ABC6BEB42BFF}" destId="{466941F6-A90D-4831-911D-D2C7623DA432}" srcOrd="0" destOrd="0" parTransId="{23DE187C-764C-44E1-9480-16AF0C23B658}" sibTransId="{DE07E3F6-7505-45BA-8F60-6B7FAC3C5C1F}"/>
    <dgm:cxn modelId="{16AB2CAA-FB89-47E3-8A42-638EDC873E67}" srcId="{EF424C84-D6F7-403E-ABEB-ABC6BEB42BFF}" destId="{FE8C1512-592F-4F95-A16B-96FF97A4BF50}" srcOrd="2" destOrd="0" parTransId="{3874369A-1FD2-4A2E-B3D8-6A542C6A27E4}" sibTransId="{C2A41C64-A7AA-4BF1-A20C-C1D3C8542C15}"/>
    <dgm:cxn modelId="{DF574704-57A1-AC41-BC2F-432728F61626}" type="presOf" srcId="{466941F6-A90D-4831-911D-D2C7623DA432}" destId="{656DD8FC-0A2B-4E80-AF9C-17E28D2E5F76}" srcOrd="0" destOrd="0" presId="urn:microsoft.com/office/officeart/2011/layout/ConvergingText"/>
    <dgm:cxn modelId="{0358FD5E-5BC4-423E-A1A2-E223147EAA99}" srcId="{E51AFE99-0AC0-4470-B8C6-56412E7DECFF}" destId="{EF424C84-D6F7-403E-ABEB-ABC6BEB42BFF}" srcOrd="0" destOrd="0" parTransId="{6CFA733B-27EA-4480-B69B-48B6D25FD262}" sibTransId="{EB52B382-EFED-4975-AC27-1E8CD9A9F31C}"/>
    <dgm:cxn modelId="{40C4E6E9-B0D0-804F-BBA9-428C15371127}" type="presOf" srcId="{E51AFE99-0AC0-4470-B8C6-56412E7DECFF}" destId="{46D7EC57-A997-48DD-B3AF-DE09143C52A0}" srcOrd="0" destOrd="0" presId="urn:microsoft.com/office/officeart/2011/layout/ConvergingText"/>
    <dgm:cxn modelId="{2A4F73EA-1271-4347-BA96-595C9F7D5A31}" srcId="{EF424C84-D6F7-403E-ABEB-ABC6BEB42BFF}" destId="{2BC3E069-49F0-4873-87B7-97E4906D9732}" srcOrd="1" destOrd="0" parTransId="{DD3DA792-2466-4300-A643-6244EE5901AD}" sibTransId="{4A7722BB-0E02-4192-912B-8C380706992A}"/>
    <dgm:cxn modelId="{33F84BA0-26B6-8D46-94D3-08B5E5863EDB}" type="presOf" srcId="{2BC3E069-49F0-4873-87B7-97E4906D9732}" destId="{FA35053E-375C-49D4-8752-4076FAF7DEED}" srcOrd="0" destOrd="0" presId="urn:microsoft.com/office/officeart/2011/layout/ConvergingText"/>
    <dgm:cxn modelId="{A4BC1C0E-DC20-C04F-B45A-779C41F4685F}" type="presParOf" srcId="{46D7EC57-A997-48DD-B3AF-DE09143C52A0}" destId="{FC81DB8C-17D2-407B-AF13-96F612DBDD73}" srcOrd="0" destOrd="0" presId="urn:microsoft.com/office/officeart/2011/layout/ConvergingText"/>
    <dgm:cxn modelId="{3936F3DD-9A7A-C74D-91DF-CF3840D09988}" type="presParOf" srcId="{FC81DB8C-17D2-407B-AF13-96F612DBDD73}" destId="{7D924D2A-5257-45A3-AB31-C6248AD89D87}" srcOrd="0" destOrd="0" presId="urn:microsoft.com/office/officeart/2011/layout/ConvergingText"/>
    <dgm:cxn modelId="{0FFADE8A-5FDF-1041-9191-946FBAD5C1FA}" type="presParOf" srcId="{FC81DB8C-17D2-407B-AF13-96F612DBDD73}" destId="{2B0BCCB8-AF73-430B-8D1A-7628B152D294}" srcOrd="1" destOrd="0" presId="urn:microsoft.com/office/officeart/2011/layout/ConvergingText"/>
    <dgm:cxn modelId="{557C9063-623C-B044-9031-18FA796A5227}" type="presParOf" srcId="{FC81DB8C-17D2-407B-AF13-96F612DBDD73}" destId="{C177F9C4-68C5-4D9C-88D2-FF6784A930D8}" srcOrd="2" destOrd="0" presId="urn:microsoft.com/office/officeart/2011/layout/ConvergingText"/>
    <dgm:cxn modelId="{5A8C09E4-79E1-DB48-BD1A-C538C7B90287}" type="presParOf" srcId="{FC81DB8C-17D2-407B-AF13-96F612DBDD73}" destId="{07452CD5-F27C-4340-9107-D7CB95DAD0D5}" srcOrd="3" destOrd="0" presId="urn:microsoft.com/office/officeart/2011/layout/ConvergingText"/>
    <dgm:cxn modelId="{8300E09C-A2C1-3143-B50B-8D78E806C77C}" type="presParOf" srcId="{FC81DB8C-17D2-407B-AF13-96F612DBDD73}" destId="{20818113-BBEA-4AD9-8F25-B317D5ED5EC2}" srcOrd="4" destOrd="0" presId="urn:microsoft.com/office/officeart/2011/layout/ConvergingText"/>
    <dgm:cxn modelId="{427A7475-D88C-6C46-B9AC-E02F5D0AA442}" type="presParOf" srcId="{FC81DB8C-17D2-407B-AF13-96F612DBDD73}" destId="{ADC396D0-A9BF-4062-BD03-1FC3B1EF7910}" srcOrd="5" destOrd="0" presId="urn:microsoft.com/office/officeart/2011/layout/ConvergingText"/>
    <dgm:cxn modelId="{B73829F8-B445-4D4A-BB5A-6471EEED7E16}" type="presParOf" srcId="{FC81DB8C-17D2-407B-AF13-96F612DBDD73}" destId="{89E9133A-088F-48D3-8A56-794C06A8BF5D}" srcOrd="6" destOrd="0" presId="urn:microsoft.com/office/officeart/2011/layout/ConvergingText"/>
    <dgm:cxn modelId="{0899F489-22F1-2848-B631-AFC5F9F27B69}" type="presParOf" srcId="{FC81DB8C-17D2-407B-AF13-96F612DBDD73}" destId="{99DAB0C3-5057-4CC4-9402-C2D8124D4611}" srcOrd="7" destOrd="0" presId="urn:microsoft.com/office/officeart/2011/layout/ConvergingText"/>
    <dgm:cxn modelId="{EDB79536-F62F-554D-A5EB-BB1AEC8D3C8F}" type="presParOf" srcId="{FC81DB8C-17D2-407B-AF13-96F612DBDD73}" destId="{E4E07F64-9FC0-414E-B109-470A57D29339}" srcOrd="8" destOrd="0" presId="urn:microsoft.com/office/officeart/2011/layout/ConvergingText"/>
    <dgm:cxn modelId="{D8A59EDF-EA5E-E94B-B743-EE1D8CF6E5A9}" type="presParOf" srcId="{FC81DB8C-17D2-407B-AF13-96F612DBDD73}" destId="{D5EE61FD-2C83-47CC-8780-70B2670EA1F9}" srcOrd="9" destOrd="0" presId="urn:microsoft.com/office/officeart/2011/layout/ConvergingText"/>
    <dgm:cxn modelId="{6E38E555-5B40-C449-B562-C16CE5B7D54B}" type="presParOf" srcId="{FC81DB8C-17D2-407B-AF13-96F612DBDD73}" destId="{EACCEBC6-6CA4-40E4-8199-D0BB9D00E04F}" srcOrd="10" destOrd="0" presId="urn:microsoft.com/office/officeart/2011/layout/ConvergingText"/>
    <dgm:cxn modelId="{B367BE97-9A16-C84E-9AAB-2FCE06006311}" type="presParOf" srcId="{FC81DB8C-17D2-407B-AF13-96F612DBDD73}" destId="{50FF7D32-A686-436A-A1B7-1A0577F2BEE9}" srcOrd="11" destOrd="0" presId="urn:microsoft.com/office/officeart/2011/layout/ConvergingText"/>
    <dgm:cxn modelId="{0E2E22E1-299D-C649-9968-7F37A10B7CE9}" type="presParOf" srcId="{FC81DB8C-17D2-407B-AF13-96F612DBDD73}" destId="{163E3738-2F29-469E-BC2C-6451B60B03BD}" srcOrd="12" destOrd="0" presId="urn:microsoft.com/office/officeart/2011/layout/ConvergingText"/>
    <dgm:cxn modelId="{DAA0341A-8972-1047-9A51-4337ADA93D5C}" type="presParOf" srcId="{FC81DB8C-17D2-407B-AF13-96F612DBDD73}" destId="{C02D3022-26DB-431C-A0C6-68CF79927FFC}" srcOrd="13" destOrd="0" presId="urn:microsoft.com/office/officeart/2011/layout/ConvergingText"/>
    <dgm:cxn modelId="{FB712585-3928-984C-A680-FE825772A62E}" type="presParOf" srcId="{FC81DB8C-17D2-407B-AF13-96F612DBDD73}" destId="{85B55470-AE62-411A-BA20-2110EDA1D06C}" srcOrd="14" destOrd="0" presId="urn:microsoft.com/office/officeart/2011/layout/ConvergingText"/>
    <dgm:cxn modelId="{E6025698-AEA6-7145-85FB-DEA37CA690FF}" type="presParOf" srcId="{FC81DB8C-17D2-407B-AF13-96F612DBDD73}" destId="{06827E71-4147-4A49-B162-BAE54DDD9344}" srcOrd="15" destOrd="0" presId="urn:microsoft.com/office/officeart/2011/layout/ConvergingText"/>
    <dgm:cxn modelId="{70F4E165-7945-444C-9B91-D2739D3B692C}" type="presParOf" srcId="{FC81DB8C-17D2-407B-AF13-96F612DBDD73}" destId="{2B80ADEC-3234-431E-8F48-DE20A8586620}" srcOrd="16" destOrd="0" presId="urn:microsoft.com/office/officeart/2011/layout/ConvergingText"/>
    <dgm:cxn modelId="{245AA2DD-64E2-DC48-B85B-4FEFC7FE0F01}" type="presParOf" srcId="{FC81DB8C-17D2-407B-AF13-96F612DBDD73}" destId="{7B9FA744-AEE2-45BB-9158-D455620A2AC9}" srcOrd="17" destOrd="0" presId="urn:microsoft.com/office/officeart/2011/layout/ConvergingText"/>
    <dgm:cxn modelId="{DD715E5B-71F9-824D-BA92-5F504EAC28F6}" type="presParOf" srcId="{FC81DB8C-17D2-407B-AF13-96F612DBDD73}" destId="{CE3A3804-FBB3-40F8-94B6-BFB8DD45A635}" srcOrd="18" destOrd="0" presId="urn:microsoft.com/office/officeart/2011/layout/ConvergingText"/>
    <dgm:cxn modelId="{16738F12-B02E-BF42-A92B-691482A45603}" type="presParOf" srcId="{FC81DB8C-17D2-407B-AF13-96F612DBDD73}" destId="{F433F204-0FFB-47A7-9EA9-E06FA228C369}" srcOrd="19" destOrd="0" presId="urn:microsoft.com/office/officeart/2011/layout/ConvergingText"/>
    <dgm:cxn modelId="{8E564A82-3CA1-CC4D-9396-76B7D27E7DB4}" type="presParOf" srcId="{FC81DB8C-17D2-407B-AF13-96F612DBDD73}" destId="{656DD8FC-0A2B-4E80-AF9C-17E28D2E5F76}" srcOrd="20" destOrd="0" presId="urn:microsoft.com/office/officeart/2011/layout/ConvergingText"/>
    <dgm:cxn modelId="{B2BDE401-5F28-5B46-A29F-D35F5730E22E}" type="presParOf" srcId="{FC81DB8C-17D2-407B-AF13-96F612DBDD73}" destId="{A66937F2-367A-4BAD-ABC0-4A66EF284EAE}" srcOrd="21" destOrd="0" presId="urn:microsoft.com/office/officeart/2011/layout/ConvergingText"/>
    <dgm:cxn modelId="{1CF671E2-FD90-BB4E-9C47-F18F2EB5A133}" type="presParOf" srcId="{FC81DB8C-17D2-407B-AF13-96F612DBDD73}" destId="{BAB4A2C8-EA6C-48F0-8AED-556E0641AB4C}" srcOrd="22" destOrd="0" presId="urn:microsoft.com/office/officeart/2011/layout/ConvergingText"/>
    <dgm:cxn modelId="{218303B6-AEB9-5941-BDAF-B76259814779}" type="presParOf" srcId="{FC81DB8C-17D2-407B-AF13-96F612DBDD73}" destId="{F76AEC07-7543-4C1C-A73A-1A1849C9D1E1}" srcOrd="23" destOrd="0" presId="urn:microsoft.com/office/officeart/2011/layout/ConvergingText"/>
    <dgm:cxn modelId="{24975457-ECEE-0241-A1C2-643EB0172F02}" type="presParOf" srcId="{FC81DB8C-17D2-407B-AF13-96F612DBDD73}" destId="{2449B162-9A52-4905-8ED5-BDB34CC5A5DE}" srcOrd="24" destOrd="0" presId="urn:microsoft.com/office/officeart/2011/layout/ConvergingText"/>
    <dgm:cxn modelId="{46F67240-456E-2744-A7A6-20643649CD2F}" type="presParOf" srcId="{FC81DB8C-17D2-407B-AF13-96F612DBDD73}" destId="{BDA5C244-8226-4744-B354-CF965FE9FD99}" srcOrd="25" destOrd="0" presId="urn:microsoft.com/office/officeart/2011/layout/ConvergingText"/>
    <dgm:cxn modelId="{0448B1F2-4D03-9D41-A740-F44F55F30C00}" type="presParOf" srcId="{FC81DB8C-17D2-407B-AF13-96F612DBDD73}" destId="{689460D3-513E-45EA-BCE3-B45FE0F3DF7F}" srcOrd="26" destOrd="0" presId="urn:microsoft.com/office/officeart/2011/layout/ConvergingText"/>
    <dgm:cxn modelId="{FD92E2D0-A998-4F43-8B1E-65AB2203D69E}" type="presParOf" srcId="{FC81DB8C-17D2-407B-AF13-96F612DBDD73}" destId="{CFBB1AC7-9F01-4C07-88AF-36719D5CE748}" srcOrd="27" destOrd="0" presId="urn:microsoft.com/office/officeart/2011/layout/ConvergingText"/>
    <dgm:cxn modelId="{74B08CE1-F586-1B43-9435-D5FF76A89824}" type="presParOf" srcId="{FC81DB8C-17D2-407B-AF13-96F612DBDD73}" destId="{FA35053E-375C-49D4-8752-4076FAF7DEED}" srcOrd="28" destOrd="0" presId="urn:microsoft.com/office/officeart/2011/layout/ConvergingText"/>
    <dgm:cxn modelId="{5149A1AD-0A62-B046-8577-AB23589E1D9D}" type="presParOf" srcId="{FC81DB8C-17D2-407B-AF13-96F612DBDD73}" destId="{6EE814B5-5A78-4461-BE17-0B55A3A1DCD3}" srcOrd="29" destOrd="0" presId="urn:microsoft.com/office/officeart/2011/layout/ConvergingText"/>
    <dgm:cxn modelId="{25B7A92D-513F-064E-ABA0-A195497BE87C}" type="presParOf" srcId="{FC81DB8C-17D2-407B-AF13-96F612DBDD73}" destId="{D25C2ACB-2F60-4D53-8BCB-5CEACD6C546B}" srcOrd="30" destOrd="0" presId="urn:microsoft.com/office/officeart/2011/layout/ConvergingText"/>
    <dgm:cxn modelId="{970DC978-F94E-7A4B-89D7-099E8F365FC4}" type="presParOf" srcId="{FC81DB8C-17D2-407B-AF13-96F612DBDD73}" destId="{C41FF9E2-8214-4CCA-B219-CAC655B596DF}" srcOrd="31" destOrd="0" presId="urn:microsoft.com/office/officeart/2011/layout/ConvergingText"/>
    <dgm:cxn modelId="{CA5A197A-ECE3-464F-A6EB-66A30D314628}" type="presParOf" srcId="{FC81DB8C-17D2-407B-AF13-96F612DBDD73}" destId="{C0B8E716-0AE8-4CCF-BFDB-7CCBD0217CD0}" srcOrd="32" destOrd="0" presId="urn:microsoft.com/office/officeart/2011/layout/ConvergingText"/>
    <dgm:cxn modelId="{CD1AD42C-E303-C941-99CD-29D7B2C837F0}" type="presParOf" srcId="{FC81DB8C-17D2-407B-AF13-96F612DBDD73}" destId="{EB95BB46-6380-4EE5-9B12-78A5300EE841}" srcOrd="33" destOrd="0" presId="urn:microsoft.com/office/officeart/2011/layout/ConvergingText"/>
    <dgm:cxn modelId="{75F0B4D9-1E6A-AF4B-AB99-DFD8EE9AB13F}" type="presParOf" srcId="{FC81DB8C-17D2-407B-AF13-96F612DBDD73}" destId="{09E4522C-18E9-4FC3-A583-BD796ED5DA0B}" srcOrd="34" destOrd="0" presId="urn:microsoft.com/office/officeart/2011/layout/ConvergingText"/>
    <dgm:cxn modelId="{5CF64A5C-5104-4D46-ACF0-356E94BF4E27}" type="presParOf" srcId="{FC81DB8C-17D2-407B-AF13-96F612DBDD73}" destId="{72DCB56B-339B-4D60-891E-685A19710618}" srcOrd="35" destOrd="0" presId="urn:microsoft.com/office/officeart/2011/layout/ConvergingText"/>
    <dgm:cxn modelId="{80F2ABAA-96EC-C344-907B-687212881CB4}" type="presParOf" srcId="{FC81DB8C-17D2-407B-AF13-96F612DBDD73}" destId="{4D6E7072-52ED-4E04-9DE9-66B2D1DB1771}" srcOrd="36" destOrd="0" presId="urn:microsoft.com/office/officeart/2011/layout/ConvergingText"/>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B1059A-430C-4846-8A87-A4947BD10D08}">
      <dsp:nvSpPr>
        <dsp:cNvPr id="0" name=""/>
        <dsp:cNvSpPr/>
      </dsp:nvSpPr>
      <dsp:spPr>
        <a:xfrm>
          <a:off x="474859" y="500259"/>
          <a:ext cx="3163267" cy="3163267"/>
        </a:xfrm>
        <a:prstGeom prst="blockArc">
          <a:avLst>
            <a:gd name="adj1" fmla="val 10800000"/>
            <a:gd name="adj2" fmla="val 16200000"/>
            <a:gd name="adj3" fmla="val 464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51D7CC-12D1-F045-9EF6-9F659CFFC428}">
      <dsp:nvSpPr>
        <dsp:cNvPr id="0" name=""/>
        <dsp:cNvSpPr/>
      </dsp:nvSpPr>
      <dsp:spPr>
        <a:xfrm>
          <a:off x="474859" y="500259"/>
          <a:ext cx="3163267" cy="3163267"/>
        </a:xfrm>
        <a:prstGeom prst="blockArc">
          <a:avLst>
            <a:gd name="adj1" fmla="val 5400000"/>
            <a:gd name="adj2" fmla="val 10800000"/>
            <a:gd name="adj3" fmla="val 464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C50E1E-20DB-D94D-B44D-A5EE6D68723E}">
      <dsp:nvSpPr>
        <dsp:cNvPr id="0" name=""/>
        <dsp:cNvSpPr/>
      </dsp:nvSpPr>
      <dsp:spPr>
        <a:xfrm>
          <a:off x="474859" y="500259"/>
          <a:ext cx="3163267" cy="3163267"/>
        </a:xfrm>
        <a:prstGeom prst="blockArc">
          <a:avLst>
            <a:gd name="adj1" fmla="val 0"/>
            <a:gd name="adj2" fmla="val 5400000"/>
            <a:gd name="adj3" fmla="val 464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65C5B3-5E58-3D40-85D9-71C625E716BC}">
      <dsp:nvSpPr>
        <dsp:cNvPr id="0" name=""/>
        <dsp:cNvSpPr/>
      </dsp:nvSpPr>
      <dsp:spPr>
        <a:xfrm>
          <a:off x="474859" y="500259"/>
          <a:ext cx="3163267" cy="3163267"/>
        </a:xfrm>
        <a:prstGeom prst="blockArc">
          <a:avLst>
            <a:gd name="adj1" fmla="val 16200000"/>
            <a:gd name="adj2" fmla="val 0"/>
            <a:gd name="adj3" fmla="val 464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DCF72C-F5C9-8E44-A773-2954F7BAB2ED}">
      <dsp:nvSpPr>
        <dsp:cNvPr id="0" name=""/>
        <dsp:cNvSpPr/>
      </dsp:nvSpPr>
      <dsp:spPr>
        <a:xfrm>
          <a:off x="1155563" y="1347393"/>
          <a:ext cx="1801859" cy="14690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Cognitive Ability</a:t>
          </a:r>
        </a:p>
        <a:p>
          <a:pPr lvl="0" algn="ctr" defTabSz="622300" rtl="0">
            <a:lnSpc>
              <a:spcPct val="90000"/>
            </a:lnSpc>
            <a:spcBef>
              <a:spcPct val="0"/>
            </a:spcBef>
            <a:spcAft>
              <a:spcPct val="35000"/>
            </a:spcAft>
          </a:pPr>
          <a:r>
            <a:rPr lang="en-US" sz="1600" b="1" kern="1200" dirty="0" smtClean="0">
              <a:solidFill>
                <a:srgbClr val="FFFF00"/>
              </a:solidFill>
            </a:rPr>
            <a:t>“Associating”</a:t>
          </a:r>
          <a:endParaRPr lang="en-US" sz="1600" kern="1200" dirty="0">
            <a:solidFill>
              <a:srgbClr val="FFFF00"/>
            </a:solidFill>
          </a:endParaRPr>
        </a:p>
      </dsp:txBody>
      <dsp:txXfrm>
        <a:off x="1155563" y="1347393"/>
        <a:ext cx="1801859" cy="1469000"/>
      </dsp:txXfrm>
    </dsp:sp>
    <dsp:sp modelId="{3A9A14A3-43F7-894D-870C-52F41467473A}">
      <dsp:nvSpPr>
        <dsp:cNvPr id="0" name=""/>
        <dsp:cNvSpPr/>
      </dsp:nvSpPr>
      <dsp:spPr>
        <a:xfrm>
          <a:off x="1546888" y="27346"/>
          <a:ext cx="1019209" cy="101920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Creative Thinking</a:t>
          </a:r>
          <a:endParaRPr lang="en-US" sz="1200" kern="1200" dirty="0"/>
        </a:p>
      </dsp:txBody>
      <dsp:txXfrm>
        <a:off x="1546888" y="27346"/>
        <a:ext cx="1019209" cy="1019209"/>
      </dsp:txXfrm>
    </dsp:sp>
    <dsp:sp modelId="{2FCBA9D6-6640-074C-B79B-C4115A99201E}">
      <dsp:nvSpPr>
        <dsp:cNvPr id="0" name=""/>
        <dsp:cNvSpPr/>
      </dsp:nvSpPr>
      <dsp:spPr>
        <a:xfrm>
          <a:off x="3091830" y="1572288"/>
          <a:ext cx="1019209" cy="1019209"/>
        </a:xfrm>
        <a:prstGeom prst="ellipse">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Lateral Thinking</a:t>
          </a:r>
          <a:endParaRPr lang="en-US" sz="1200" kern="1200" dirty="0"/>
        </a:p>
      </dsp:txBody>
      <dsp:txXfrm>
        <a:off x="3091830" y="1572288"/>
        <a:ext cx="1019209" cy="1019209"/>
      </dsp:txXfrm>
    </dsp:sp>
    <dsp:sp modelId="{4F576DA4-F79D-A844-B2BD-E8E3C5F42265}">
      <dsp:nvSpPr>
        <dsp:cNvPr id="0" name=""/>
        <dsp:cNvSpPr/>
      </dsp:nvSpPr>
      <dsp:spPr>
        <a:xfrm>
          <a:off x="1546888" y="3117231"/>
          <a:ext cx="1019209" cy="1019209"/>
        </a:xfrm>
        <a:prstGeom prst="ellipse">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Right Brained Thinking</a:t>
          </a:r>
          <a:endParaRPr lang="en-US" sz="1200" kern="1200" dirty="0"/>
        </a:p>
      </dsp:txBody>
      <dsp:txXfrm>
        <a:off x="1546888" y="3117231"/>
        <a:ext cx="1019209" cy="1019209"/>
      </dsp:txXfrm>
    </dsp:sp>
    <dsp:sp modelId="{690A1FE8-907E-5843-B196-1803D8B4E348}">
      <dsp:nvSpPr>
        <dsp:cNvPr id="0" name=""/>
        <dsp:cNvSpPr/>
      </dsp:nvSpPr>
      <dsp:spPr>
        <a:xfrm>
          <a:off x="1946" y="1572288"/>
          <a:ext cx="1019209" cy="1019209"/>
        </a:xfrm>
        <a:prstGeom prst="ellipse">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ts val="0"/>
            </a:spcAft>
          </a:pPr>
          <a:r>
            <a:rPr lang="en-US" sz="800" kern="1200" dirty="0" smtClean="0"/>
            <a:t>Associational </a:t>
          </a:r>
          <a:r>
            <a:rPr lang="en-US" sz="1200" kern="1200" dirty="0" smtClean="0"/>
            <a:t>Thinking</a:t>
          </a:r>
          <a:endParaRPr lang="en-US" sz="1200" kern="1200" dirty="0"/>
        </a:p>
      </dsp:txBody>
      <dsp:txXfrm>
        <a:off x="1946" y="1572288"/>
        <a:ext cx="1019209" cy="10192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924D2A-5257-45A3-AB31-C6248AD89D87}">
      <dsp:nvSpPr>
        <dsp:cNvPr id="0" name=""/>
        <dsp:cNvSpPr/>
      </dsp:nvSpPr>
      <dsp:spPr>
        <a:xfrm>
          <a:off x="5921044"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B0BCCB8-AF73-430B-8D1A-7628B152D294}">
      <dsp:nvSpPr>
        <dsp:cNvPr id="0" name=""/>
        <dsp:cNvSpPr/>
      </dsp:nvSpPr>
      <dsp:spPr>
        <a:xfrm>
          <a:off x="5600395"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177F9C4-68C5-4D9C-88D2-FF6784A930D8}">
      <dsp:nvSpPr>
        <dsp:cNvPr id="0" name=""/>
        <dsp:cNvSpPr/>
      </dsp:nvSpPr>
      <dsp:spPr>
        <a:xfrm>
          <a:off x="5279745"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7452CD5-F27C-4340-9107-D7CB95DAD0D5}">
      <dsp:nvSpPr>
        <dsp:cNvPr id="0" name=""/>
        <dsp:cNvSpPr/>
      </dsp:nvSpPr>
      <dsp:spPr>
        <a:xfrm>
          <a:off x="4959705"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0818113-BBEA-4AD9-8F25-B317D5ED5EC2}">
      <dsp:nvSpPr>
        <dsp:cNvPr id="0" name=""/>
        <dsp:cNvSpPr/>
      </dsp:nvSpPr>
      <dsp:spPr>
        <a:xfrm>
          <a:off x="4639056"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C396D0-A9BF-4062-BD03-1FC3B1EF7910}">
      <dsp:nvSpPr>
        <dsp:cNvPr id="0" name=""/>
        <dsp:cNvSpPr/>
      </dsp:nvSpPr>
      <dsp:spPr>
        <a:xfrm>
          <a:off x="4143451" y="2091564"/>
          <a:ext cx="349910" cy="35019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9E9133A-088F-48D3-8A56-794C06A8BF5D}">
      <dsp:nvSpPr>
        <dsp:cNvPr id="0" name=""/>
        <dsp:cNvSpPr/>
      </dsp:nvSpPr>
      <dsp:spPr>
        <a:xfrm>
          <a:off x="5635751" y="1817625"/>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DAB0C3-5057-4CC4-9402-C2D8124D4611}">
      <dsp:nvSpPr>
        <dsp:cNvPr id="0" name=""/>
        <dsp:cNvSpPr/>
      </dsp:nvSpPr>
      <dsp:spPr>
        <a:xfrm>
          <a:off x="5635751" y="2543045"/>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4E07F64-9FC0-414E-B109-470A57D29339}">
      <dsp:nvSpPr>
        <dsp:cNvPr id="0" name=""/>
        <dsp:cNvSpPr/>
      </dsp:nvSpPr>
      <dsp:spPr>
        <a:xfrm>
          <a:off x="5791809" y="197473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5EE61FD-2C83-47CC-8780-70B2670EA1F9}">
      <dsp:nvSpPr>
        <dsp:cNvPr id="0" name=""/>
        <dsp:cNvSpPr/>
      </dsp:nvSpPr>
      <dsp:spPr>
        <a:xfrm>
          <a:off x="5802172" y="2386796"/>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ACCEBC6-6CA4-40E4-8199-D0BB9D00E04F}">
      <dsp:nvSpPr>
        <dsp:cNvPr id="0" name=""/>
        <dsp:cNvSpPr/>
      </dsp:nvSpPr>
      <dsp:spPr>
        <a:xfrm>
          <a:off x="2168196" y="1408033"/>
          <a:ext cx="1888841" cy="1771681"/>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rPr>
            <a:t>Collaboration</a:t>
          </a:r>
          <a:endParaRPr lang="en-US" sz="1500" b="1" kern="1200" dirty="0">
            <a:effectLst/>
          </a:endParaRPr>
        </a:p>
      </dsp:txBody>
      <dsp:txXfrm>
        <a:off x="2168196" y="1408033"/>
        <a:ext cx="1888841" cy="1771681"/>
      </dsp:txXfrm>
    </dsp:sp>
    <dsp:sp modelId="{50FF7D32-A686-436A-A1B7-1A0577F2BEE9}">
      <dsp:nvSpPr>
        <dsp:cNvPr id="0" name=""/>
        <dsp:cNvSpPr/>
      </dsp:nvSpPr>
      <dsp:spPr>
        <a:xfrm>
          <a:off x="2094585" y="1229463"/>
          <a:ext cx="349910" cy="35019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63E3738-2F29-469E-BC2C-6451B60B03BD}">
      <dsp:nvSpPr>
        <dsp:cNvPr id="0" name=""/>
        <dsp:cNvSpPr/>
      </dsp:nvSpPr>
      <dsp:spPr>
        <a:xfrm>
          <a:off x="1870252" y="104472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02D3022-26DB-431C-A0C6-68CF79927FFC}">
      <dsp:nvSpPr>
        <dsp:cNvPr id="0" name=""/>
        <dsp:cNvSpPr/>
      </dsp:nvSpPr>
      <dsp:spPr>
        <a:xfrm>
          <a:off x="1496568" y="104472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5B55470-AE62-411A-BA20-2110EDA1D06C}">
      <dsp:nvSpPr>
        <dsp:cNvPr id="0" name=""/>
        <dsp:cNvSpPr/>
      </dsp:nvSpPr>
      <dsp:spPr>
        <a:xfrm>
          <a:off x="1122883" y="104472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6827E71-4147-4A49-B162-BAE54DDD9344}">
      <dsp:nvSpPr>
        <dsp:cNvPr id="0" name=""/>
        <dsp:cNvSpPr/>
      </dsp:nvSpPr>
      <dsp:spPr>
        <a:xfrm>
          <a:off x="749198" y="104472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B80ADEC-3234-431E-8F48-DE20A8586620}">
      <dsp:nvSpPr>
        <dsp:cNvPr id="0" name=""/>
        <dsp:cNvSpPr/>
      </dsp:nvSpPr>
      <dsp:spPr>
        <a:xfrm>
          <a:off x="374904" y="104472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9FA744-AEE2-45BB-9158-D455620A2AC9}">
      <dsp:nvSpPr>
        <dsp:cNvPr id="0" name=""/>
        <dsp:cNvSpPr/>
      </dsp:nvSpPr>
      <dsp:spPr>
        <a:xfrm>
          <a:off x="1219" y="1044727"/>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56DD8FC-0A2B-4E80-AF9C-17E28D2E5F76}">
      <dsp:nvSpPr>
        <dsp:cNvPr id="0" name=""/>
        <dsp:cNvSpPr/>
      </dsp:nvSpPr>
      <dsp:spPr>
        <a:xfrm>
          <a:off x="371893" y="461536"/>
          <a:ext cx="2050694" cy="45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n-US" sz="1400" b="1" kern="1200" dirty="0" smtClean="0">
              <a:solidFill>
                <a:schemeClr val="bg1"/>
              </a:solidFill>
              <a:effectLst/>
            </a:rPr>
            <a:t>Technology We Don’t Know About, Yet</a:t>
          </a:r>
          <a:endParaRPr lang="en-US" sz="1400" b="1" kern="1200" dirty="0">
            <a:solidFill>
              <a:schemeClr val="bg1"/>
            </a:solidFill>
            <a:effectLst/>
          </a:endParaRPr>
        </a:p>
      </dsp:txBody>
      <dsp:txXfrm>
        <a:off x="371893" y="461536"/>
        <a:ext cx="2050694" cy="450042"/>
      </dsp:txXfrm>
    </dsp:sp>
    <dsp:sp modelId="{A66937F2-367A-4BAD-ABC0-4A66EF284EAE}">
      <dsp:nvSpPr>
        <dsp:cNvPr id="0" name=""/>
        <dsp:cNvSpPr/>
      </dsp:nvSpPr>
      <dsp:spPr>
        <a:xfrm>
          <a:off x="1731264" y="2091564"/>
          <a:ext cx="349910" cy="35019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AB4A2C8-EA6C-48F0-8AED-556E0641AB4C}">
      <dsp:nvSpPr>
        <dsp:cNvPr id="0" name=""/>
        <dsp:cNvSpPr/>
      </dsp:nvSpPr>
      <dsp:spPr>
        <a:xfrm>
          <a:off x="1385011"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76AEC07-7543-4C1C-A73A-1A1849C9D1E1}">
      <dsp:nvSpPr>
        <dsp:cNvPr id="0" name=""/>
        <dsp:cNvSpPr/>
      </dsp:nvSpPr>
      <dsp:spPr>
        <a:xfrm>
          <a:off x="1039368"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449B162-9A52-4905-8ED5-BDB34CC5A5DE}">
      <dsp:nvSpPr>
        <dsp:cNvPr id="0" name=""/>
        <dsp:cNvSpPr/>
      </dsp:nvSpPr>
      <dsp:spPr>
        <a:xfrm>
          <a:off x="693115"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A5C244-8226-4744-B354-CF965FE9FD99}">
      <dsp:nvSpPr>
        <dsp:cNvPr id="0" name=""/>
        <dsp:cNvSpPr/>
      </dsp:nvSpPr>
      <dsp:spPr>
        <a:xfrm>
          <a:off x="347472"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9460D3-513E-45EA-BCE3-B45FE0F3DF7F}">
      <dsp:nvSpPr>
        <dsp:cNvPr id="0" name=""/>
        <dsp:cNvSpPr/>
      </dsp:nvSpPr>
      <dsp:spPr>
        <a:xfrm>
          <a:off x="1219" y="2179040"/>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35053E-375C-49D4-8752-4076FAF7DEED}">
      <dsp:nvSpPr>
        <dsp:cNvPr id="0" name=""/>
        <dsp:cNvSpPr/>
      </dsp:nvSpPr>
      <dsp:spPr>
        <a:xfrm>
          <a:off x="391039" y="1525307"/>
          <a:ext cx="1550822" cy="45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n-US" sz="1400" b="1" kern="1200" dirty="0" smtClean="0">
              <a:solidFill>
                <a:schemeClr val="bg1"/>
              </a:solidFill>
              <a:effectLst/>
            </a:rPr>
            <a:t>On-Time Delivery of Critical Equipment</a:t>
          </a:r>
          <a:endParaRPr lang="en-US" sz="1400" b="1" kern="1200" dirty="0">
            <a:solidFill>
              <a:schemeClr val="bg1"/>
            </a:solidFill>
            <a:effectLst/>
          </a:endParaRPr>
        </a:p>
      </dsp:txBody>
      <dsp:txXfrm>
        <a:off x="391039" y="1525307"/>
        <a:ext cx="1550822" cy="450042"/>
      </dsp:txXfrm>
    </dsp:sp>
    <dsp:sp modelId="{6EE814B5-5A78-4461-BE17-0B55A3A1DCD3}">
      <dsp:nvSpPr>
        <dsp:cNvPr id="0" name=""/>
        <dsp:cNvSpPr/>
      </dsp:nvSpPr>
      <dsp:spPr>
        <a:xfrm>
          <a:off x="2094585" y="2939278"/>
          <a:ext cx="349910" cy="35019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25C2ACB-2F60-4D53-8BCB-5CEACD6C546B}">
      <dsp:nvSpPr>
        <dsp:cNvPr id="0" name=""/>
        <dsp:cNvSpPr/>
      </dsp:nvSpPr>
      <dsp:spPr>
        <a:xfrm>
          <a:off x="1870252" y="3295801"/>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41FF9E2-8214-4CCA-B219-CAC655B596DF}">
      <dsp:nvSpPr>
        <dsp:cNvPr id="0" name=""/>
        <dsp:cNvSpPr/>
      </dsp:nvSpPr>
      <dsp:spPr>
        <a:xfrm>
          <a:off x="1496568" y="3295801"/>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0B8E716-0AE8-4CCF-BFDB-7CCBD0217CD0}">
      <dsp:nvSpPr>
        <dsp:cNvPr id="0" name=""/>
        <dsp:cNvSpPr/>
      </dsp:nvSpPr>
      <dsp:spPr>
        <a:xfrm>
          <a:off x="1122883" y="3295801"/>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B95BB46-6380-4EE5-9B12-78A5300EE841}">
      <dsp:nvSpPr>
        <dsp:cNvPr id="0" name=""/>
        <dsp:cNvSpPr/>
      </dsp:nvSpPr>
      <dsp:spPr>
        <a:xfrm>
          <a:off x="749198" y="3295801"/>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9E4522C-18E9-4FC3-A583-BD796ED5DA0B}">
      <dsp:nvSpPr>
        <dsp:cNvPr id="0" name=""/>
        <dsp:cNvSpPr/>
      </dsp:nvSpPr>
      <dsp:spPr>
        <a:xfrm>
          <a:off x="374904" y="3295801"/>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2DCB56B-339B-4D60-891E-685A19710618}">
      <dsp:nvSpPr>
        <dsp:cNvPr id="0" name=""/>
        <dsp:cNvSpPr/>
      </dsp:nvSpPr>
      <dsp:spPr>
        <a:xfrm>
          <a:off x="1219" y="3295801"/>
          <a:ext cx="174955" cy="174952"/>
        </a:xfrm>
        <a:prstGeom prst="ellipse">
          <a:avLst/>
        </a:prstGeom>
        <a:solidFill>
          <a:schemeClr val="lt1">
            <a:hueOff val="0"/>
            <a:satOff val="0"/>
            <a:lumOff val="0"/>
            <a:alphaOff val="0"/>
          </a:schemeClr>
        </a:solidFill>
        <a:ln w="2540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D6E7072-52ED-4E04-9DE9-66B2D1DB1771}">
      <dsp:nvSpPr>
        <dsp:cNvPr id="0" name=""/>
        <dsp:cNvSpPr/>
      </dsp:nvSpPr>
      <dsp:spPr>
        <a:xfrm>
          <a:off x="352821" y="2607931"/>
          <a:ext cx="2050694" cy="45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n-US" sz="1400" b="1" kern="1200" dirty="0" smtClean="0">
              <a:solidFill>
                <a:schemeClr val="bg1"/>
              </a:solidFill>
              <a:effectLst/>
            </a:rPr>
            <a:t>Trained, Certified, Competent People</a:t>
          </a:r>
          <a:endParaRPr lang="en-US" sz="1400" b="1" kern="1200" dirty="0">
            <a:solidFill>
              <a:schemeClr val="bg1"/>
            </a:solidFill>
            <a:effectLst/>
          </a:endParaRPr>
        </a:p>
      </dsp:txBody>
      <dsp:txXfrm>
        <a:off x="352821" y="2607931"/>
        <a:ext cx="2050694" cy="450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28BC2AF-1D10-44AB-8296-F051164EAB10}" type="datetimeFigureOut">
              <a:rPr lang="en-US" altLang="en-US"/>
              <a:pPr/>
              <a:t>02/10/2015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4F377D3-B918-4E07-A023-FDD6FA8C008A}" type="slidenum">
              <a:rPr lang="en-US" altLang="en-US"/>
              <a:pPr/>
              <a:t>‹#›</a:t>
            </a:fld>
            <a:endParaRPr lang="en-US" altLang="en-US"/>
          </a:p>
        </p:txBody>
      </p:sp>
    </p:spTree>
    <p:extLst>
      <p:ext uri="{BB962C8B-B14F-4D97-AF65-F5344CB8AC3E}">
        <p14:creationId xmlns:p14="http://schemas.microsoft.com/office/powerpoint/2010/main" xmlns="" val="2176892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Geneva" pitchFamily="-65" charset="-128"/>
        <a:cs typeface="+mn-cs"/>
      </a:defRPr>
    </a:lvl1pPr>
    <a:lvl2pPr marL="457200" algn="l" rtl="0" fontAlgn="base">
      <a:spcBef>
        <a:spcPct val="30000"/>
      </a:spcBef>
      <a:spcAft>
        <a:spcPct val="0"/>
      </a:spcAft>
      <a:defRPr sz="1200" kern="1200">
        <a:solidFill>
          <a:schemeClr val="tx1"/>
        </a:solidFill>
        <a:latin typeface="+mn-lt"/>
        <a:ea typeface="Geneva" pitchFamily="-65" charset="-128"/>
        <a:cs typeface="+mn-cs"/>
      </a:defRPr>
    </a:lvl2pPr>
    <a:lvl3pPr marL="914400" algn="l" rtl="0" fontAlgn="base">
      <a:spcBef>
        <a:spcPct val="30000"/>
      </a:spcBef>
      <a:spcAft>
        <a:spcPct val="0"/>
      </a:spcAft>
      <a:defRPr sz="1200" kern="1200">
        <a:solidFill>
          <a:schemeClr val="tx1"/>
        </a:solidFill>
        <a:latin typeface="+mn-lt"/>
        <a:ea typeface="Geneva" pitchFamily="-65" charset="-128"/>
        <a:cs typeface="+mn-cs"/>
      </a:defRPr>
    </a:lvl3pPr>
    <a:lvl4pPr marL="1371600" algn="l" rtl="0" fontAlgn="base">
      <a:spcBef>
        <a:spcPct val="30000"/>
      </a:spcBef>
      <a:spcAft>
        <a:spcPct val="0"/>
      </a:spcAft>
      <a:defRPr sz="1200" kern="1200">
        <a:solidFill>
          <a:schemeClr val="tx1"/>
        </a:solidFill>
        <a:latin typeface="+mn-lt"/>
        <a:ea typeface="Geneva" pitchFamily="-65" charset="-128"/>
        <a:cs typeface="+mn-cs"/>
      </a:defRPr>
    </a:lvl4pPr>
    <a:lvl5pPr marL="1828800" algn="l" rtl="0" fontAlgn="base">
      <a:spcBef>
        <a:spcPct val="30000"/>
      </a:spcBef>
      <a:spcAft>
        <a:spcPct val="0"/>
      </a:spcAft>
      <a:defRPr sz="1200" kern="1200">
        <a:solidFill>
          <a:schemeClr val="tx1"/>
        </a:solidFill>
        <a:latin typeface="+mn-lt"/>
        <a:ea typeface="Geneva"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99AC6A99-F8A0-4062-8BE0-BC5F7E16A0EC}"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500" smtClean="0">
                <a:solidFill>
                  <a:srgbClr val="000000"/>
                </a:solidFill>
              </a:rPr>
              <a:t>After more than 40years in the industry, I have seen technological innovation around three major themes make an enormous impact on our industry:  Horizontal Drilling, Deepwater Drilling and Unconventional Shales.  We as an industry are always quick to criticize our uptake of new technology but if one looks back over the past 50 years, it quickly becomes evident that we are among the most innovative and technologically progressive industries in the world.  It is this innovative spirit that has accelerated the growth of Unconventional Shales in North America and the same spirit that will open up similar opportunities in China and the rest of the world.</a:t>
            </a:r>
          </a:p>
          <a:p>
            <a:pPr>
              <a:spcBef>
                <a:spcPct val="0"/>
              </a:spcBef>
            </a:pPr>
            <a:endParaRPr lang="en-US" altLang="en-US" sz="1500" smtClean="0">
              <a:solidFill>
                <a:srgbClr val="000000"/>
              </a:solidFill>
            </a:endParaRPr>
          </a:p>
          <a:p>
            <a:pPr>
              <a:spcBef>
                <a:spcPct val="0"/>
              </a:spcBef>
            </a:pPr>
            <a:r>
              <a:rPr lang="en-US" altLang="en-US" sz="1500" smtClean="0">
                <a:solidFill>
                  <a:srgbClr val="000000"/>
                </a:solidFill>
              </a:rPr>
              <a:t>Sustainable Chemistry, High Performance Information, Advanced Measurement &amp;  Actuation, Designer Materials and HP/HT Electronics are just a few technologies that will make a major impact on Unconventional Shales as a sustainable hydrocarbon source for years to come.</a:t>
            </a:r>
            <a:endParaRPr lang="en-US" altLang="en-US"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949B43D5-A5C4-4E11-9906-14AFE73E1AE5}"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But the scope of innovation goes far beyond technology.</a:t>
            </a:r>
          </a:p>
          <a:p>
            <a:pPr>
              <a:spcBef>
                <a:spcPct val="0"/>
              </a:spcBef>
            </a:pPr>
            <a:endParaRPr lang="en-US" altLang="en-US" smtClean="0"/>
          </a:p>
          <a:p>
            <a:pPr>
              <a:spcBef>
                <a:spcPct val="0"/>
              </a:spcBef>
            </a:pPr>
            <a:r>
              <a:rPr lang="en-US" altLang="en-US" smtClean="0"/>
              <a:t>An example is Baker Hughes’ NextWave Production Rejuvenation solution for unconventional wells. NextWave is a new, strategic approach to unconventional development that spans the scope of innovation to help operators maximize value from wells that still have production to offer.</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1262ABCF-B45C-4E6C-9951-1F3CBB2C7AB9}"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6625">
              <a:spcBef>
                <a:spcPct val="0"/>
              </a:spcBef>
            </a:pPr>
            <a:r>
              <a:rPr lang="en-US" altLang="en-US" smtClean="0">
                <a:solidFill>
                  <a:srgbClr val="000000"/>
                </a:solidFill>
              </a:rPr>
              <a:t>But Knowledge alone is not Innovation.  There are other issues fueling innovation.  The key to successful innovation  starts with Vision, makes effective use of diversity, and creates an environment that fosters creativity. </a:t>
            </a:r>
          </a:p>
          <a:p>
            <a:pPr defTabSz="936625">
              <a:spcBef>
                <a:spcPct val="0"/>
              </a:spcBef>
            </a:pPr>
            <a:endParaRPr lang="en-US" altLang="en-US" smtClean="0">
              <a:solidFill>
                <a:srgbClr val="000000"/>
              </a:solidFill>
            </a:endParaRPr>
          </a:p>
          <a:p>
            <a:pPr defTabSz="936625">
              <a:spcBef>
                <a:spcPct val="0"/>
              </a:spcBef>
            </a:pPr>
            <a:r>
              <a:rPr lang="en-US" altLang="en-US" smtClean="0">
                <a:solidFill>
                  <a:srgbClr val="000000"/>
                </a:solidFill>
              </a:rPr>
              <a:t>It all starts with Vision.  The Big Picture, The Roadmap to Success.  I like to think Vision is the Root of Innovation.  People have to have ownership in that vision.  They have to feel that they are helping to paint that picture if innovation is to flourish.  It is Leaderships responsibility to create the Vision, communicate it effectively, and make sure the team members understand it and embellish it.  But that’s not as simple as it sounds.  In my experience this rarely occurs and it could very well be due to something I heard 10 years ago.  Our company had embarked on a Continuous Improvement Program and hired a professional facilitator.  He told us that if we wanted people to understand a message, they needed to hear it 12 times.  The first three times they are not paying attention,  3 to 6 they don’t understand it, 6 to 9 they don’t believe it and 9 to 12 they want to argue about it until the light suddenly appears. There are those who believe that Creativity can be taught.  What makes more sense to me is that all individuals have a certain level of creativity that lays dormant until stimulated.  The Work Environment is a great stimulus; a fun place to work, interesting projects, all the latest tools and toys.  Don’t ever discount the value in giving an individual a software package or instrument he thinks will make his work more productive.  It can really open the door to creativity.  </a:t>
            </a:r>
          </a:p>
          <a:p>
            <a:pPr defTabSz="936625">
              <a:spcBef>
                <a:spcPct val="0"/>
              </a:spcBef>
            </a:pPr>
            <a:endParaRPr lang="en-US" altLang="en-US" smtClean="0">
              <a:solidFill>
                <a:srgbClr val="000000"/>
              </a:solidFill>
            </a:endParaRPr>
          </a:p>
          <a:p>
            <a:pPr defTabSz="936625">
              <a:spcBef>
                <a:spcPct val="0"/>
              </a:spcBef>
            </a:pPr>
            <a:r>
              <a:rPr lang="en-US" altLang="en-US" smtClean="0">
                <a:solidFill>
                  <a:srgbClr val="000000"/>
                </a:solidFill>
              </a:rPr>
              <a:t>But the most powerful stimulus by far is Empowerment.  It motivates people like nothing I’ve seen before.  It unleashes creativity and fosters innovation  exponentially.  It makes people believe the vision is theirs and they are not just part of the big picture.  Creating a Risk Tolerant environment is yet another way to foster creativity.  Allowing individuals to fail occasionally and learn from their mistakes without retribution will establish an innovative culture.</a:t>
            </a:r>
          </a:p>
          <a:p>
            <a:pPr defTabSz="936625">
              <a:spcBef>
                <a:spcPct val="0"/>
              </a:spcBef>
            </a:pPr>
            <a:endParaRPr lang="en-US"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04390F3A-7C24-4772-8A82-A7FF92031CB4}"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896938">
              <a:spcBef>
                <a:spcPct val="0"/>
              </a:spcBef>
            </a:pPr>
            <a:r>
              <a:rPr lang="en-US" altLang="en-US" dirty="0" smtClean="0">
                <a:solidFill>
                  <a:srgbClr val="000000"/>
                </a:solidFill>
              </a:rPr>
              <a:t>1) </a:t>
            </a:r>
            <a:r>
              <a:rPr lang="en-US" altLang="en-US" dirty="0" smtClean="0">
                <a:solidFill>
                  <a:srgbClr val="FFFFFF"/>
                </a:solidFill>
              </a:rPr>
              <a:t>SOLVING OUR INDUSTRY’S CHALLENGE WILL REQUIRE A GLOBAL EFFORT</a:t>
            </a:r>
          </a:p>
          <a:p>
            <a:pPr defTabSz="896938">
              <a:spcBef>
                <a:spcPct val="0"/>
              </a:spcBef>
            </a:pPr>
            <a:r>
              <a:rPr lang="en-US" altLang="en-US" dirty="0" smtClean="0">
                <a:solidFill>
                  <a:srgbClr val="000000"/>
                </a:solidFill>
              </a:rPr>
              <a:t>We all know what the challenges are:</a:t>
            </a:r>
          </a:p>
          <a:p>
            <a:pPr marL="504825" lvl="1" indent="-55563" defTabSz="896938">
              <a:spcBef>
                <a:spcPct val="0"/>
              </a:spcBef>
              <a:buFontTx/>
              <a:buChar char="•"/>
            </a:pPr>
            <a:r>
              <a:rPr lang="en-US" altLang="en-US" dirty="0" smtClean="0">
                <a:solidFill>
                  <a:srgbClr val="000000"/>
                </a:solidFill>
              </a:rPr>
              <a:t>Water depths between 5,000’ and 10,000’</a:t>
            </a:r>
          </a:p>
          <a:p>
            <a:pPr marL="504825" lvl="1" indent="-55563" defTabSz="896938">
              <a:spcBef>
                <a:spcPct val="0"/>
              </a:spcBef>
              <a:buFontTx/>
              <a:buChar char="•"/>
            </a:pPr>
            <a:r>
              <a:rPr lang="en-US" altLang="en-US" dirty="0" smtClean="0">
                <a:solidFill>
                  <a:srgbClr val="000000"/>
                </a:solidFill>
              </a:rPr>
              <a:t>Well depths between 25,000’ and 30,000’ TVD</a:t>
            </a:r>
          </a:p>
          <a:p>
            <a:pPr marL="504825" lvl="1" indent="-55563" defTabSz="896938">
              <a:spcBef>
                <a:spcPct val="0"/>
              </a:spcBef>
              <a:buFontTx/>
              <a:buChar char="•"/>
            </a:pPr>
            <a:r>
              <a:rPr lang="en-US" altLang="en-US" dirty="0" smtClean="0">
                <a:solidFill>
                  <a:srgbClr val="000000"/>
                </a:solidFill>
              </a:rPr>
              <a:t>Reservoir pressures &gt;25,000 psi</a:t>
            </a:r>
          </a:p>
          <a:p>
            <a:pPr marL="504825" lvl="1" indent="-55563" defTabSz="896938">
              <a:spcBef>
                <a:spcPct val="0"/>
              </a:spcBef>
              <a:buFontTx/>
              <a:buChar char="•"/>
            </a:pPr>
            <a:r>
              <a:rPr lang="en-US" altLang="en-US" dirty="0" smtClean="0">
                <a:solidFill>
                  <a:srgbClr val="000000"/>
                </a:solidFill>
              </a:rPr>
              <a:t>Reservoir temperatures up to &gt;300°F  moving to &gt;400°F</a:t>
            </a:r>
          </a:p>
          <a:p>
            <a:pPr marL="504825" lvl="1" indent="-55563" defTabSz="896938">
              <a:spcBef>
                <a:spcPct val="0"/>
              </a:spcBef>
              <a:buFontTx/>
              <a:buChar char="•"/>
            </a:pPr>
            <a:r>
              <a:rPr lang="en-US" altLang="en-US" dirty="0" smtClean="0">
                <a:solidFill>
                  <a:srgbClr val="000000"/>
                </a:solidFill>
              </a:rPr>
              <a:t>Zone lengths as long as 3,000’</a:t>
            </a:r>
          </a:p>
          <a:p>
            <a:pPr marL="504825" lvl="1" indent="-55563" defTabSz="896938">
              <a:spcBef>
                <a:spcPct val="0"/>
              </a:spcBef>
            </a:pPr>
            <a:r>
              <a:rPr lang="en-US" altLang="en-US" dirty="0" smtClean="0">
                <a:solidFill>
                  <a:srgbClr val="000000"/>
                </a:solidFill>
              </a:rPr>
              <a:t>These challenges exist to some degree in all the world’s </a:t>
            </a:r>
            <a:r>
              <a:rPr lang="en-US" altLang="en-US" dirty="0" err="1" smtClean="0">
                <a:solidFill>
                  <a:srgbClr val="000000"/>
                </a:solidFill>
              </a:rPr>
              <a:t>deepwater</a:t>
            </a:r>
            <a:r>
              <a:rPr lang="en-US" altLang="en-US" dirty="0" smtClean="0">
                <a:solidFill>
                  <a:srgbClr val="000000"/>
                </a:solidFill>
              </a:rPr>
              <a:t> reservoirs</a:t>
            </a:r>
          </a:p>
          <a:p>
            <a:pPr defTabSz="896938">
              <a:spcBef>
                <a:spcPct val="0"/>
              </a:spcBef>
            </a:pPr>
            <a:r>
              <a:rPr lang="en-US" altLang="en-US" sz="1100" dirty="0" smtClean="0">
                <a:solidFill>
                  <a:srgbClr val="000000"/>
                </a:solidFill>
              </a:rPr>
              <a:t>2) WHAT WE DO ANYWHERE WILL SET THE PACE FOR WHAT HAPPENS IN THE REST OF THE WORLD</a:t>
            </a:r>
          </a:p>
          <a:p>
            <a:pPr marL="504825" lvl="1" indent="-55563" defTabSz="896938">
              <a:spcBef>
                <a:spcPct val="0"/>
              </a:spcBef>
              <a:buFontTx/>
              <a:buChar char="•"/>
            </a:pPr>
            <a:r>
              <a:rPr lang="en-US" altLang="en-US" sz="1100" dirty="0" smtClean="0">
                <a:solidFill>
                  <a:srgbClr val="000000"/>
                </a:solidFill>
              </a:rPr>
              <a:t>And in looking forward at these very daunting challenges, I can tell you that a few very critical components will make or break our endeavors</a:t>
            </a:r>
          </a:p>
          <a:p>
            <a:pPr defTabSz="896938">
              <a:spcBef>
                <a:spcPct val="0"/>
              </a:spcBef>
              <a:buClr>
                <a:srgbClr val="0070C0"/>
              </a:buClr>
              <a:buFontTx/>
              <a:buChar char="•"/>
            </a:pPr>
            <a:r>
              <a:rPr lang="en-US" altLang="en-US" sz="1000" dirty="0" smtClean="0">
                <a:solidFill>
                  <a:srgbClr val="000000"/>
                </a:solidFill>
              </a:rPr>
              <a:t>3) TECHNOLOGY WE DON’T KNOW ABOUT YET</a:t>
            </a:r>
          </a:p>
          <a:p>
            <a:pPr marL="504825" lvl="1" indent="-55563" defTabSz="896938">
              <a:spcBef>
                <a:spcPct val="0"/>
              </a:spcBef>
              <a:buClr>
                <a:srgbClr val="0070C0"/>
              </a:buClr>
              <a:buFontTx/>
              <a:buChar char="•"/>
            </a:pPr>
            <a:r>
              <a:rPr lang="en-US" altLang="en-US" sz="1000" dirty="0" smtClean="0">
                <a:solidFill>
                  <a:srgbClr val="000000"/>
                </a:solidFill>
              </a:rPr>
              <a:t>Intimate reservoir knowledge</a:t>
            </a:r>
          </a:p>
          <a:p>
            <a:pPr marL="504825" lvl="1" indent="-55563" defTabSz="896938">
              <a:spcBef>
                <a:spcPct val="0"/>
              </a:spcBef>
              <a:buClr>
                <a:srgbClr val="0070C0"/>
              </a:buClr>
              <a:buFontTx/>
              <a:buChar char="•"/>
            </a:pPr>
            <a:r>
              <a:rPr lang="en-US" altLang="en-US" sz="1000" dirty="0" smtClean="0">
                <a:solidFill>
                  <a:srgbClr val="000000"/>
                </a:solidFill>
              </a:rPr>
              <a:t>Reliable and high-quality technology to withstand the harsh environment </a:t>
            </a:r>
          </a:p>
          <a:p>
            <a:pPr marL="504825" lvl="1" indent="-55563" defTabSz="896938">
              <a:spcBef>
                <a:spcPct val="0"/>
              </a:spcBef>
              <a:buClr>
                <a:srgbClr val="0070C0"/>
              </a:buClr>
              <a:buFontTx/>
              <a:buChar char="•"/>
            </a:pPr>
            <a:r>
              <a:rPr lang="en-US" altLang="en-US" sz="1000" dirty="0" smtClean="0">
                <a:solidFill>
                  <a:srgbClr val="000000"/>
                </a:solidFill>
              </a:rPr>
              <a:t>A systems approach</a:t>
            </a:r>
          </a:p>
          <a:p>
            <a:pPr marL="504825" lvl="1" indent="-55563" defTabSz="896938">
              <a:spcBef>
                <a:spcPct val="0"/>
              </a:spcBef>
              <a:buClr>
                <a:srgbClr val="0070C0"/>
              </a:buClr>
              <a:buFontTx/>
              <a:buChar char="•"/>
            </a:pPr>
            <a:r>
              <a:rPr lang="en-US" altLang="en-US" sz="1000" dirty="0" smtClean="0">
                <a:solidFill>
                  <a:srgbClr val="000000"/>
                </a:solidFill>
              </a:rPr>
              <a:t>Better surveillance, monitoring and control</a:t>
            </a:r>
          </a:p>
          <a:p>
            <a:pPr marL="504825" lvl="1" indent="-55563" defTabSz="896938">
              <a:spcBef>
                <a:spcPct val="0"/>
              </a:spcBef>
              <a:buClr>
                <a:srgbClr val="0070C0"/>
              </a:buClr>
              <a:buFontTx/>
              <a:buChar char="•"/>
            </a:pPr>
            <a:r>
              <a:rPr lang="en-US" altLang="en-US" sz="1000" dirty="0" smtClean="0">
                <a:solidFill>
                  <a:srgbClr val="000000"/>
                </a:solidFill>
              </a:rPr>
              <a:t>State-of-the-art R&amp;D facilities, labs, technology centers</a:t>
            </a:r>
          </a:p>
          <a:p>
            <a:pPr marL="504825" lvl="1" indent="-55563" defTabSz="896938">
              <a:spcBef>
                <a:spcPct val="0"/>
              </a:spcBef>
              <a:buClr>
                <a:srgbClr val="0070C0"/>
              </a:buClr>
              <a:buFontTx/>
              <a:buChar char="•"/>
            </a:pPr>
            <a:r>
              <a:rPr lang="en-US" altLang="en-US" sz="1000" dirty="0" smtClean="0">
                <a:solidFill>
                  <a:srgbClr val="000000"/>
                </a:solidFill>
              </a:rPr>
              <a:t>Stimulation vessels that handle enough </a:t>
            </a:r>
            <a:r>
              <a:rPr lang="en-US" altLang="en-US" sz="1000" dirty="0" err="1" smtClean="0">
                <a:solidFill>
                  <a:srgbClr val="000000"/>
                </a:solidFill>
              </a:rPr>
              <a:t>proppant</a:t>
            </a:r>
            <a:r>
              <a:rPr lang="en-US" altLang="en-US" sz="1000" dirty="0" smtClean="0">
                <a:solidFill>
                  <a:srgbClr val="000000"/>
                </a:solidFill>
              </a:rPr>
              <a:t> in a single load</a:t>
            </a:r>
          </a:p>
          <a:p>
            <a:pPr defTabSz="896938">
              <a:spcBef>
                <a:spcPct val="0"/>
              </a:spcBef>
              <a:buClr>
                <a:srgbClr val="0070C0"/>
              </a:buClr>
            </a:pPr>
            <a:r>
              <a:rPr lang="en-US" altLang="en-US" sz="1100" dirty="0" smtClean="0">
                <a:solidFill>
                  <a:srgbClr val="FFFFFF"/>
                </a:solidFill>
              </a:rPr>
              <a:t>     ON-TIME DELIVERY OF CRITICAL EQUIPMENT</a:t>
            </a:r>
          </a:p>
          <a:p>
            <a:pPr marL="504825" lvl="1" indent="-55563" defTabSz="896938">
              <a:spcBef>
                <a:spcPct val="0"/>
              </a:spcBef>
              <a:buClr>
                <a:srgbClr val="0070C0"/>
              </a:buClr>
              <a:buFontTx/>
              <a:buChar char="•"/>
            </a:pPr>
            <a:r>
              <a:rPr lang="en-US" altLang="en-US" sz="1000" dirty="0" smtClean="0">
                <a:solidFill>
                  <a:srgbClr val="000000"/>
                </a:solidFill>
              </a:rPr>
              <a:t>Supply chain</a:t>
            </a:r>
          </a:p>
          <a:p>
            <a:pPr marL="617538" lvl="2" indent="-55563" defTabSz="896938">
              <a:spcBef>
                <a:spcPct val="0"/>
              </a:spcBef>
              <a:buClr>
                <a:srgbClr val="0070C0"/>
              </a:buClr>
              <a:buFont typeface="Calibri" pitchFamily="34" charset="0"/>
              <a:buChar char="‒"/>
            </a:pPr>
            <a:r>
              <a:rPr lang="en-US" altLang="en-US" sz="1000" dirty="0" smtClean="0">
                <a:solidFill>
                  <a:srgbClr val="000000"/>
                </a:solidFill>
              </a:rPr>
              <a:t>Equipment availability</a:t>
            </a:r>
          </a:p>
          <a:p>
            <a:pPr marL="617538" lvl="2" indent="-55563" defTabSz="896938">
              <a:spcBef>
                <a:spcPct val="0"/>
              </a:spcBef>
              <a:buClr>
                <a:srgbClr val="0070C0"/>
              </a:buClr>
              <a:buFont typeface="Calibri" pitchFamily="34" charset="0"/>
              <a:buChar char="‒"/>
            </a:pPr>
            <a:r>
              <a:rPr lang="en-US" altLang="en-US" sz="1000" dirty="0" smtClean="0">
                <a:solidFill>
                  <a:srgbClr val="000000"/>
                </a:solidFill>
              </a:rPr>
              <a:t>Traceability</a:t>
            </a:r>
          </a:p>
          <a:p>
            <a:pPr marL="617538" lvl="2" indent="-55563" defTabSz="896938">
              <a:spcBef>
                <a:spcPct val="0"/>
              </a:spcBef>
              <a:buClr>
                <a:srgbClr val="0070C0"/>
              </a:buClr>
              <a:buFont typeface="Calibri" pitchFamily="34" charset="0"/>
              <a:buChar char="‒"/>
            </a:pPr>
            <a:r>
              <a:rPr lang="en-US" altLang="en-US" sz="1000" dirty="0" smtClean="0">
                <a:solidFill>
                  <a:srgbClr val="000000"/>
                </a:solidFill>
              </a:rPr>
              <a:t>Delivery methods</a:t>
            </a:r>
          </a:p>
          <a:p>
            <a:pPr marL="504825" lvl="1" indent="-55563" defTabSz="896938">
              <a:spcBef>
                <a:spcPct val="0"/>
              </a:spcBef>
              <a:buClr>
                <a:srgbClr val="0070C0"/>
              </a:buClr>
              <a:buFontTx/>
              <a:buChar char="•"/>
            </a:pPr>
            <a:r>
              <a:rPr lang="en-US" altLang="en-US" sz="1000" dirty="0" smtClean="0">
                <a:solidFill>
                  <a:srgbClr val="000000"/>
                </a:solidFill>
              </a:rPr>
              <a:t>Better manufacturing capabilities</a:t>
            </a:r>
          </a:p>
          <a:p>
            <a:pPr marL="504825" lvl="1" indent="-55563" defTabSz="896938">
              <a:spcBef>
                <a:spcPct val="0"/>
              </a:spcBef>
              <a:buClr>
                <a:srgbClr val="0070C0"/>
              </a:buClr>
              <a:buFontTx/>
              <a:buChar char="•"/>
            </a:pPr>
            <a:r>
              <a:rPr lang="en-US" altLang="en-US" sz="1000" dirty="0" smtClean="0">
                <a:solidFill>
                  <a:srgbClr val="000000"/>
                </a:solidFill>
              </a:rPr>
              <a:t>Better manufacturing practices</a:t>
            </a:r>
          </a:p>
          <a:p>
            <a:pPr defTabSz="896938">
              <a:spcBef>
                <a:spcPct val="0"/>
              </a:spcBef>
              <a:buClr>
                <a:srgbClr val="0070C0"/>
              </a:buClr>
            </a:pPr>
            <a:r>
              <a:rPr lang="en-US" altLang="en-US" sz="1100" dirty="0" smtClean="0">
                <a:solidFill>
                  <a:srgbClr val="000000"/>
                </a:solidFill>
              </a:rPr>
              <a:t>    TRAINED, CERTIFIED, AND COMPETENT PEOPLE</a:t>
            </a:r>
          </a:p>
          <a:p>
            <a:pPr marL="504825" lvl="1" indent="-55563" defTabSz="896938">
              <a:spcBef>
                <a:spcPct val="0"/>
              </a:spcBef>
              <a:buFontTx/>
              <a:buChar char="•"/>
            </a:pPr>
            <a:r>
              <a:rPr lang="en-US" altLang="en-US" sz="1100" dirty="0" smtClean="0">
                <a:solidFill>
                  <a:srgbClr val="000000"/>
                </a:solidFill>
              </a:rPr>
              <a:t>Reservoir experts</a:t>
            </a:r>
          </a:p>
          <a:p>
            <a:pPr marL="504825" lvl="1" indent="-55563" defTabSz="896938">
              <a:spcBef>
                <a:spcPct val="0"/>
              </a:spcBef>
              <a:buFontTx/>
              <a:buChar char="•"/>
            </a:pPr>
            <a:r>
              <a:rPr lang="en-US" altLang="en-US" sz="1100" dirty="0" smtClean="0">
                <a:solidFill>
                  <a:srgbClr val="000000"/>
                </a:solidFill>
              </a:rPr>
              <a:t>Engineers</a:t>
            </a:r>
          </a:p>
          <a:p>
            <a:pPr marL="504825" lvl="1" indent="-55563" defTabSz="896938">
              <a:spcBef>
                <a:spcPct val="0"/>
              </a:spcBef>
              <a:buFontTx/>
              <a:buChar char="•"/>
            </a:pPr>
            <a:r>
              <a:rPr lang="en-US" altLang="en-US" sz="1100" dirty="0" smtClean="0">
                <a:solidFill>
                  <a:srgbClr val="000000"/>
                </a:solidFill>
              </a:rPr>
              <a:t>Technologists</a:t>
            </a:r>
          </a:p>
          <a:p>
            <a:pPr marL="504825" lvl="1" indent="-55563" defTabSz="896938">
              <a:spcBef>
                <a:spcPct val="0"/>
              </a:spcBef>
              <a:buFontTx/>
              <a:buChar char="•"/>
            </a:pPr>
            <a:r>
              <a:rPr lang="en-US" altLang="en-US" sz="1100" dirty="0" smtClean="0">
                <a:solidFill>
                  <a:srgbClr val="000000"/>
                </a:solidFill>
              </a:rPr>
              <a:t>Mathematicians</a:t>
            </a:r>
          </a:p>
          <a:p>
            <a:pPr marL="504825" lvl="1" indent="-55563" defTabSz="896938">
              <a:spcBef>
                <a:spcPct val="0"/>
              </a:spcBef>
              <a:buFontTx/>
              <a:buChar char="•"/>
            </a:pPr>
            <a:r>
              <a:rPr lang="en-US" altLang="en-US" sz="1100" dirty="0" smtClean="0">
                <a:solidFill>
                  <a:srgbClr val="000000"/>
                </a:solidFill>
              </a:rPr>
              <a:t>Strategies to recruit the best talent</a:t>
            </a:r>
          </a:p>
          <a:p>
            <a:pPr marL="504825" lvl="1" indent="-55563" defTabSz="896938">
              <a:spcBef>
                <a:spcPct val="0"/>
              </a:spcBef>
              <a:buFontTx/>
              <a:buChar char="•"/>
            </a:pPr>
            <a:r>
              <a:rPr lang="en-US" altLang="en-US" sz="1100" dirty="0" smtClean="0">
                <a:solidFill>
                  <a:srgbClr val="000000"/>
                </a:solidFill>
              </a:rPr>
              <a:t>An innovative culture</a:t>
            </a:r>
          </a:p>
          <a:p>
            <a:pPr marL="504825" lvl="1" indent="-55563" defTabSz="896938">
              <a:spcBef>
                <a:spcPct val="0"/>
              </a:spcBef>
              <a:buFontTx/>
              <a:buChar char="•"/>
            </a:pPr>
            <a:r>
              <a:rPr lang="en-US" altLang="en-US" sz="1100" dirty="0" smtClean="0">
                <a:solidFill>
                  <a:srgbClr val="000000"/>
                </a:solidFill>
              </a:rPr>
              <a:t>A safety culture</a:t>
            </a:r>
          </a:p>
          <a:p>
            <a:pPr marL="504825" lvl="1" indent="-55563" defTabSz="896938">
              <a:spcBef>
                <a:spcPct val="0"/>
              </a:spcBef>
              <a:buFontTx/>
              <a:buChar char="•"/>
            </a:pPr>
            <a:r>
              <a:rPr lang="en-US" altLang="en-US" sz="1100" dirty="0" smtClean="0">
                <a:solidFill>
                  <a:srgbClr val="000000"/>
                </a:solidFill>
              </a:rPr>
              <a:t>Training programs</a:t>
            </a:r>
          </a:p>
          <a:p>
            <a:pPr marL="504825" lvl="1" indent="-55563" defTabSz="896938">
              <a:spcBef>
                <a:spcPct val="0"/>
              </a:spcBef>
              <a:buFontTx/>
              <a:buChar char="•"/>
            </a:pPr>
            <a:r>
              <a:rPr lang="en-US" altLang="en-US" sz="1100" dirty="0" smtClean="0">
                <a:solidFill>
                  <a:srgbClr val="000000"/>
                </a:solidFill>
              </a:rPr>
              <a:t>Certifications from the Regulatory Agencies like BESSE, ASTM, NACE, API, and ISO.</a:t>
            </a:r>
          </a:p>
          <a:p>
            <a:pPr defTabSz="896938">
              <a:spcBef>
                <a:spcPct val="0"/>
              </a:spcBef>
            </a:pPr>
            <a:r>
              <a:rPr lang="en-US" altLang="en-US" sz="1100" dirty="0" smtClean="0">
                <a:solidFill>
                  <a:srgbClr val="000000"/>
                </a:solidFill>
              </a:rPr>
              <a:t>4) AND ONE MORE THING - COLLABORATION</a:t>
            </a:r>
          </a:p>
          <a:p>
            <a:pPr defTabSz="896938">
              <a:spcBef>
                <a:spcPct val="0"/>
              </a:spcBef>
            </a:pPr>
            <a:r>
              <a:rPr lang="en-US" altLang="en-US" sz="1100" dirty="0" smtClean="0">
                <a:solidFill>
                  <a:srgbClr val="000000"/>
                </a:solidFill>
              </a:rPr>
              <a:t>Given the unknowns ahead, it makes sense for us to </a:t>
            </a:r>
            <a:r>
              <a:rPr lang="en-US" altLang="en-US" dirty="0" smtClean="0">
                <a:solidFill>
                  <a:srgbClr val="0070C0"/>
                </a:solidFill>
              </a:rPr>
              <a:t>team up</a:t>
            </a:r>
            <a:r>
              <a:rPr lang="en-US" altLang="en-US" sz="1100" dirty="0" smtClean="0">
                <a:solidFill>
                  <a:srgbClr val="000000"/>
                </a:solidFill>
              </a:rPr>
              <a:t>, apply our </a:t>
            </a:r>
            <a:r>
              <a:rPr lang="en-US" altLang="en-US" dirty="0" smtClean="0">
                <a:solidFill>
                  <a:srgbClr val="0070C0"/>
                </a:solidFill>
              </a:rPr>
              <a:t>own respective strengths, </a:t>
            </a:r>
            <a:r>
              <a:rPr lang="en-US" altLang="en-US" sz="1100" dirty="0" smtClean="0">
                <a:solidFill>
                  <a:srgbClr val="000000"/>
                </a:solidFill>
              </a:rPr>
              <a:t>and cross that frontier </a:t>
            </a:r>
            <a:r>
              <a:rPr lang="en-US" altLang="en-US" dirty="0" smtClean="0">
                <a:solidFill>
                  <a:srgbClr val="0070C0"/>
                </a:solidFill>
              </a:rPr>
              <a:t>together</a:t>
            </a:r>
            <a:r>
              <a:rPr lang="en-US" altLang="en-US" sz="1100" dirty="0" smtClean="0">
                <a:solidFill>
                  <a:srgbClr val="000000"/>
                </a:solidFill>
              </a:rPr>
              <a:t>. It make sense for us to use what we do know to mitigate the traps that might be ahead of us. That’s why Baker Hughes’ focus is on </a:t>
            </a:r>
            <a:r>
              <a:rPr lang="en-US" altLang="en-US" dirty="0" smtClean="0">
                <a:solidFill>
                  <a:srgbClr val="0070C0"/>
                </a:solidFill>
              </a:rPr>
              <a:t>collaborating with our customers, academia, consortia, and other industries </a:t>
            </a:r>
            <a:r>
              <a:rPr lang="en-US" altLang="en-US" sz="1100" dirty="0" smtClean="0">
                <a:solidFill>
                  <a:srgbClr val="000000"/>
                </a:solidFill>
              </a:rPr>
              <a:t>to meet these challenges head on, before they happen.</a:t>
            </a:r>
          </a:p>
          <a:p>
            <a:pPr defTabSz="896938">
              <a:spcBef>
                <a:spcPct val="0"/>
              </a:spcBef>
            </a:pPr>
            <a:endParaRPr lang="en-US" altLang="en-US" sz="1100" dirty="0" smtClean="0">
              <a:solidFill>
                <a:srgbClr val="000000"/>
              </a:solidFill>
            </a:endParaRPr>
          </a:p>
          <a:p>
            <a:pPr defTabSz="896938">
              <a:spcBef>
                <a:spcPct val="0"/>
              </a:spcBef>
            </a:pPr>
            <a:r>
              <a:rPr lang="en-US" altLang="en-US" sz="1100" dirty="0" smtClean="0">
                <a:solidFill>
                  <a:srgbClr val="000000"/>
                </a:solidFill>
              </a:rPr>
              <a:t>In view of these challenges, let’s review some of these Needs in more detail.</a:t>
            </a:r>
          </a:p>
          <a:p>
            <a:pPr defTabSz="896938">
              <a:spcBef>
                <a:spcPct val="0"/>
              </a:spcBef>
            </a:pPr>
            <a:endParaRPr lang="en-US" altLang="en-US" sz="1100" dirty="0" smtClean="0">
              <a:solidFill>
                <a:srgbClr val="000000"/>
              </a:solidFill>
            </a:endParaRPr>
          </a:p>
          <a:p>
            <a:pPr marL="504825" lvl="1" indent="-55563" defTabSz="896938">
              <a:spcBef>
                <a:spcPct val="0"/>
              </a:spcBef>
            </a:pPr>
            <a:endParaRPr lang="en-US" altLang="en-US" dirty="0" smtClean="0">
              <a:solidFill>
                <a:srgbClr val="000000"/>
              </a:solidFill>
            </a:endParaRPr>
          </a:p>
          <a:p>
            <a:pPr defTabSz="896938">
              <a:spcBef>
                <a:spcPct val="0"/>
              </a:spcBef>
            </a:pPr>
            <a:endParaRPr lang="en-US" altLang="en-US" dirty="0" smtClean="0">
              <a:latin typeface="Arial" pitchFamily="34" charset="0"/>
              <a:ea typeface="MS PGothic" pitchFamily="34"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5AA8FF8B-984C-4F0C-AC3E-C30C90931924}"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B697EA21-5E9F-40EA-9971-1FFEE7E5C3EC}" type="slidenum">
              <a:rPr lang="en-US" altLang="en-US"/>
              <a:pPr/>
              <a:t>14</a:t>
            </a:fld>
            <a:endParaRPr lang="en-US" alt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2813">
              <a:spcBef>
                <a:spcPct val="0"/>
              </a:spcBef>
            </a:pPr>
            <a:r>
              <a:rPr lang="en-US" altLang="en-US" sz="1400" smtClean="0"/>
              <a:t>3 technologies have made Unconventional Resources economically viable:  horizontal drilling, hydraulic fracturing, and multistage isolation</a:t>
            </a:r>
          </a:p>
          <a:p>
            <a:pPr defTabSz="912813">
              <a:spcBef>
                <a:spcPct val="0"/>
              </a:spcBef>
            </a:pPr>
            <a:endParaRPr lang="en-US" altLang="en-US" sz="1400" smtClean="0"/>
          </a:p>
          <a:p>
            <a:pPr defTabSz="912813">
              <a:spcBef>
                <a:spcPct val="0"/>
              </a:spcBef>
            </a:pPr>
            <a:r>
              <a:rPr lang="en-US" altLang="en-US" sz="1400" smtClean="0"/>
              <a:t>In the past, the typical natural gas well was drilled vertically and then completed and fractured in one zone, as illustrated on the left.</a:t>
            </a:r>
          </a:p>
          <a:p>
            <a:pPr defTabSz="912813">
              <a:spcBef>
                <a:spcPct val="0"/>
              </a:spcBef>
            </a:pPr>
            <a:endParaRPr lang="en-US" altLang="en-US" sz="1400" smtClean="0"/>
          </a:p>
          <a:p>
            <a:pPr defTabSz="912813">
              <a:spcBef>
                <a:spcPct val="0"/>
              </a:spcBef>
            </a:pPr>
            <a:r>
              <a:rPr lang="en-US" altLang="en-US" sz="1400" smtClean="0"/>
              <a:t>Today, unconventional gas wells are drilled horizontally with geosteering technology to keep the lateral section in the productive zone.  </a:t>
            </a:r>
          </a:p>
          <a:p>
            <a:pPr defTabSz="912813">
              <a:spcBef>
                <a:spcPct val="0"/>
              </a:spcBef>
            </a:pPr>
            <a:endParaRPr lang="en-US" altLang="en-US" sz="1400" smtClean="0"/>
          </a:p>
          <a:p>
            <a:pPr defTabSz="912813">
              <a:spcBef>
                <a:spcPct val="0"/>
              </a:spcBef>
            </a:pPr>
            <a:r>
              <a:rPr lang="en-US" altLang="en-US" sz="1400" smtClean="0"/>
              <a:t>The horizontal sections are then completed and fractured in stages to produce from multiple zones extending thousands of feet. </a:t>
            </a:r>
          </a:p>
          <a:p>
            <a:pPr defTabSz="912813">
              <a:spcBef>
                <a:spcPct val="0"/>
              </a:spcBef>
            </a:pPr>
            <a:endParaRPr lang="en-US" altLang="en-US" sz="1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There is so much innovation occurring around the globe that focusing within ones’ own organization or industry is a recipe for failure.  My own company has been leveraging technologies from other industries for the past 10 years and the benefits are huge.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355D24C7-C981-4F7C-A085-FB6E5C4219AE}"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3AE37028-0C19-49B4-87B9-3480F9342D66}"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98108099-B8BF-444B-A68A-56F243F87926}"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Talk about Pumps &amp; Pipes – oil and gas, medicine, now aerospace. EoM, TMH and BHI involved since the beginning.</a:t>
            </a:r>
          </a:p>
          <a:p>
            <a:pPr>
              <a:spcBef>
                <a:spcPct val="0"/>
              </a:spcBef>
            </a:pPr>
            <a:r>
              <a:rPr lang="en-US" altLang="en-US" smtClean="0"/>
              <a:t>SPE facilitates collaboration within our industry.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74C25E7C-D2DA-4D14-92FE-9BE1E366C7D9}" type="slidenum">
              <a:rPr lang="en-US" altLang="en-US"/>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solidFill>
                  <a:srgbClr val="000000"/>
                </a:solidFill>
              </a:rPr>
              <a:t>Baker Hughes is very proud to be the recipient of the SPE Gulf Coast Section’s Top Donor Award for 2014. But, the way we look at it, SPE is a top donor…</a:t>
            </a:r>
          </a:p>
          <a:p>
            <a:pPr>
              <a:spcBef>
                <a:spcPct val="0"/>
              </a:spcBef>
            </a:pPr>
            <a:endParaRPr lang="en-US" altLang="en-US" dirty="0" smtClean="0">
              <a:solidFill>
                <a:srgbClr val="000000"/>
              </a:solidFill>
            </a:endParaRPr>
          </a:p>
          <a:p>
            <a:pPr>
              <a:spcBef>
                <a:spcPct val="0"/>
              </a:spcBef>
            </a:pPr>
            <a:r>
              <a:rPr lang="en-US" altLang="en-US" dirty="0" smtClean="0">
                <a:solidFill>
                  <a:srgbClr val="000000"/>
                </a:solidFill>
              </a:rPr>
              <a:t>… to our industry, </a:t>
            </a:r>
          </a:p>
          <a:p>
            <a:pPr>
              <a:spcBef>
                <a:spcPct val="0"/>
              </a:spcBef>
            </a:pPr>
            <a:endParaRPr lang="en-US" altLang="en-US" dirty="0" smtClean="0">
              <a:solidFill>
                <a:srgbClr val="000000"/>
              </a:solidFill>
            </a:endParaRPr>
          </a:p>
          <a:p>
            <a:pPr>
              <a:spcBef>
                <a:spcPct val="0"/>
              </a:spcBef>
            </a:pPr>
            <a:r>
              <a:rPr lang="en-US" altLang="en-US" dirty="0" smtClean="0">
                <a:solidFill>
                  <a:srgbClr val="000000"/>
                </a:solidFill>
              </a:rPr>
              <a:t>… to our companies,</a:t>
            </a:r>
          </a:p>
          <a:p>
            <a:pPr>
              <a:spcBef>
                <a:spcPct val="0"/>
              </a:spcBef>
            </a:pPr>
            <a:endParaRPr lang="en-US" altLang="en-US" dirty="0" smtClean="0">
              <a:solidFill>
                <a:srgbClr val="000000"/>
              </a:solidFill>
            </a:endParaRPr>
          </a:p>
          <a:p>
            <a:pPr>
              <a:spcBef>
                <a:spcPct val="0"/>
              </a:spcBef>
            </a:pPr>
            <a:r>
              <a:rPr lang="en-US" altLang="en-US" dirty="0" smtClean="0">
                <a:solidFill>
                  <a:srgbClr val="000000"/>
                </a:solidFill>
              </a:rPr>
              <a:t>… and to us as individuals. </a:t>
            </a:r>
          </a:p>
          <a:p>
            <a:pPr>
              <a:spcBef>
                <a:spcPct val="0"/>
              </a:spcBef>
            </a:pPr>
            <a:endParaRPr lang="en-US" altLang="en-US" dirty="0" smtClean="0">
              <a:solidFill>
                <a:srgbClr val="000000"/>
              </a:solidFill>
            </a:endParaRPr>
          </a:p>
          <a:p>
            <a:pPr>
              <a:spcBef>
                <a:spcPct val="0"/>
              </a:spcBef>
            </a:pPr>
            <a:r>
              <a:rPr lang="en-US" altLang="en-US" dirty="0" smtClean="0">
                <a:solidFill>
                  <a:srgbClr val="000000"/>
                </a:solidFill>
              </a:rPr>
              <a:t>Here is why.</a:t>
            </a:r>
          </a:p>
          <a:p>
            <a:pPr>
              <a:spcBef>
                <a:spcPct val="0"/>
              </a:spcBef>
            </a:pPr>
            <a:endParaRPr lang="en-US" altLang="en-US" dirty="0" smtClean="0">
              <a:solidFill>
                <a:srgbClr val="000000"/>
              </a:solidFill>
            </a:endParaRPr>
          </a:p>
          <a:p>
            <a:pPr>
              <a:spcBef>
                <a:spcPct val="0"/>
              </a:spcBef>
            </a:pPr>
            <a:r>
              <a:rPr lang="en-US" altLang="en-US" dirty="0" smtClean="0">
                <a:solidFill>
                  <a:srgbClr val="000000"/>
                </a:solidFill>
              </a:rPr>
              <a:t>There is really only one degree of separation between each of us and someone or something that can spark “the next big innovation” that will carry our industry forward.  </a:t>
            </a:r>
            <a:r>
              <a:rPr lang="en-US" altLang="en-US" b="1" dirty="0" smtClean="0">
                <a:solidFill>
                  <a:srgbClr val="C00000"/>
                </a:solidFill>
              </a:rPr>
              <a:t>SPE is a network of bridges that connect people, companies and ideas, and enable the collaboration that fuels innovation. </a:t>
            </a:r>
            <a:r>
              <a:rPr lang="en-US" altLang="en-US" dirty="0" smtClean="0">
                <a:solidFill>
                  <a:srgbClr val="000000"/>
                </a:solidFill>
              </a:rPr>
              <a:t>And, that connection and collaboration is never more important than during downturns such as the one we are experiencing now.</a:t>
            </a:r>
          </a:p>
          <a:p>
            <a:pPr>
              <a:spcBef>
                <a:spcPct val="0"/>
              </a:spcBef>
            </a:pPr>
            <a:endParaRPr lang="en-US" altLang="en-US"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FFD5F20A-0A72-4494-BE45-F474DF451D1E}"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40EF347F-D48E-4949-AE1B-38B9A311DC72}"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solidFill>
                  <a:srgbClr val="000000"/>
                </a:solidFill>
              </a:rPr>
              <a:t>Now, on top of the ongoing challenges we face as an industry, we have to contend with low prices.</a:t>
            </a:r>
          </a:p>
          <a:p>
            <a:pPr>
              <a:spcBef>
                <a:spcPct val="0"/>
              </a:spcBef>
            </a:pPr>
            <a:endParaRPr lang="en-US" altLang="en-US" dirty="0" smtClean="0">
              <a:solidFill>
                <a:srgbClr val="000000"/>
              </a:solidFill>
            </a:endParaRPr>
          </a:p>
          <a:p>
            <a:pPr>
              <a:spcBef>
                <a:spcPct val="0"/>
              </a:spcBef>
            </a:pPr>
            <a:r>
              <a:rPr lang="en-US" altLang="en-US" sz="1600" dirty="0" smtClean="0">
                <a:solidFill>
                  <a:srgbClr val="000000"/>
                </a:solidFill>
              </a:rPr>
              <a:t>Consider this – from 2015 SPE president Helge </a:t>
            </a:r>
            <a:r>
              <a:rPr lang="en-US" altLang="en-US" sz="1600" dirty="0" err="1" smtClean="0">
                <a:solidFill>
                  <a:srgbClr val="000000"/>
                </a:solidFill>
              </a:rPr>
              <a:t>Haldorsen’s</a:t>
            </a:r>
            <a:r>
              <a:rPr lang="en-US" altLang="en-US" sz="1600" dirty="0" smtClean="0">
                <a:solidFill>
                  <a:srgbClr val="000000"/>
                </a:solidFill>
              </a:rPr>
              <a:t> December JPT column. The buzz at last April’s CERA week in Houston was that, with cost exceeding income in a growing number of E&amp;P projects, hundred-dollar oil was the new 20-dollar oil, so $100 / </a:t>
            </a:r>
            <a:r>
              <a:rPr lang="en-US" altLang="en-US" sz="1600" dirty="0" err="1" smtClean="0">
                <a:solidFill>
                  <a:srgbClr val="000000"/>
                </a:solidFill>
              </a:rPr>
              <a:t>bbl</a:t>
            </a:r>
            <a:r>
              <a:rPr lang="en-US" altLang="en-US" sz="1600" dirty="0" smtClean="0">
                <a:solidFill>
                  <a:srgbClr val="000000"/>
                </a:solidFill>
              </a:rPr>
              <a:t> was what was needed for field development projects to fly. Imagine! Today we have no idea when or whether we will next see hundred-dollar oil!  But we still have to deliver the 90 million barrels a day of oil and the 350 billion cubic feet of gas needed by the 7.2 billion people on our planet. And, we have to do it more safely, more cheaply, more quickly and more sustainably. We can’t compete – or, in some cases even survive – doing business as usual. </a:t>
            </a:r>
            <a:endParaRPr lang="en-US" altLang="en-US" sz="1600" dirty="0"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684EA735-D012-492B-A1F4-584E185D209C}"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B04E3C98-0460-4E8C-882A-C7307EAFF0D7}" type="slidenum">
              <a:rPr lang="en-US" altLang="en-US">
                <a:latin typeface="Arial" pitchFamily="34" charset="0"/>
              </a:rPr>
              <a:pPr/>
              <a:t>5</a:t>
            </a:fld>
            <a:endParaRPr lang="en-US" altLang="en-US">
              <a:latin typeface="Arial" pitchFamily="34"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Rectangle 3"/>
          <p:cNvSpPr>
            <a:spLocks noGrp="1" noChangeArrowheads="1"/>
          </p:cNvSpPr>
          <p:nvPr>
            <p:ph type="body" idx="1"/>
          </p:nvPr>
        </p:nvSpPr>
        <p:spPr>
          <a:ln/>
        </p:spPr>
        <p:txBody>
          <a:bodyPr wrap="square" numCol="1" anchor="t" anchorCtr="0" compatLnSpc="1">
            <a:prstTxWarp prst="textNoShape">
              <a:avLst/>
            </a:prstTxWarp>
          </a:bodyPr>
          <a:lstStyle/>
          <a:p>
            <a:pPr defTabSz="898525">
              <a:spcBef>
                <a:spcPct val="0"/>
              </a:spcBef>
            </a:pPr>
            <a:r>
              <a:rPr lang="en-US" altLang="en-US" smtClean="0">
                <a:latin typeface="Arial" pitchFamily="34" charset="0"/>
                <a:ea typeface="MS PGothic" pitchFamily="34" charset="-128"/>
              </a:rPr>
              <a:t>Let us review the our challenges and opportunities for Innovation and Technology which will be the heart of our future.</a:t>
            </a:r>
          </a:p>
          <a:p>
            <a:pPr defTabSz="898525">
              <a:spcBef>
                <a:spcPct val="0"/>
              </a:spcBef>
            </a:pPr>
            <a:endParaRPr lang="en-US" altLang="en-US" smtClean="0">
              <a:latin typeface="Arial" pitchFamily="34" charset="0"/>
              <a:ea typeface="MS PGothic" pitchFamily="34" charset="-128"/>
            </a:endParaRPr>
          </a:p>
          <a:p>
            <a:pPr defTabSz="898525">
              <a:spcBef>
                <a:spcPct val="0"/>
              </a:spcBef>
              <a:buFontTx/>
              <a:buAutoNum type="arabicParenR"/>
            </a:pPr>
            <a:r>
              <a:rPr lang="en-US" altLang="en-US" smtClean="0">
                <a:latin typeface="Arial" pitchFamily="34" charset="0"/>
                <a:ea typeface="MS PGothic" pitchFamily="34" charset="-128"/>
              </a:rPr>
              <a:t>And a big 1….is the operator’s dilemma…every asset is a marginal asset…..from $1 million to $1 billion ….. each asset must provide acceptable ROI. </a:t>
            </a:r>
          </a:p>
          <a:p>
            <a:pPr defTabSz="898525">
              <a:spcBef>
                <a:spcPct val="0"/>
              </a:spcBef>
            </a:pPr>
            <a:r>
              <a:rPr lang="en-US" altLang="en-US" smtClean="0">
                <a:latin typeface="Arial" pitchFamily="34" charset="0"/>
                <a:ea typeface="MS PGothic" pitchFamily="34" charset="-128"/>
              </a:rPr>
              <a:t>     The technologies required to provide acceptable returns will vary, but ROI is key. We all get paid from the profitable access and recovery of hydrocarbons.</a:t>
            </a:r>
          </a:p>
          <a:p>
            <a:pPr defTabSz="898525">
              <a:spcBef>
                <a:spcPct val="0"/>
              </a:spcBef>
            </a:pPr>
            <a:r>
              <a:rPr lang="en-US" altLang="en-US" smtClean="0">
                <a:latin typeface="Arial" pitchFamily="34" charset="0"/>
                <a:ea typeface="MS PGothic" pitchFamily="34" charset="-128"/>
              </a:rPr>
              <a:t>     To achieve this goal will require more than advances in hardware, sensors, or software; it will require strep changes in processes and procedures.</a:t>
            </a:r>
          </a:p>
          <a:p>
            <a:pPr defTabSz="898525">
              <a:spcBef>
                <a:spcPct val="0"/>
              </a:spcBef>
            </a:pPr>
            <a:endParaRPr lang="en-US" altLang="en-US" smtClean="0">
              <a:latin typeface="Arial" pitchFamily="34" charset="0"/>
              <a:ea typeface="MS PGothic" pitchFamily="34" charset="-128"/>
            </a:endParaRPr>
          </a:p>
          <a:p>
            <a:pPr defTabSz="898525">
              <a:spcBef>
                <a:spcPct val="0"/>
              </a:spcBef>
              <a:buFontTx/>
              <a:buAutoNum type="arabicParenR" startAt="2"/>
            </a:pPr>
            <a:r>
              <a:rPr lang="en-US" altLang="en-US" smtClean="0">
                <a:latin typeface="Arial" pitchFamily="34" charset="0"/>
                <a:ea typeface="MS PGothic" pitchFamily="34" charset="-128"/>
              </a:rPr>
              <a:t>The only way we can achieve these changes is to work together seamlessly. Understanding what is possible, what changes can we make to impact ROI.</a:t>
            </a:r>
          </a:p>
          <a:p>
            <a:pPr defTabSz="898525">
              <a:spcBef>
                <a:spcPct val="0"/>
              </a:spcBef>
              <a:buFontTx/>
              <a:buAutoNum type="arabicParenR" startAt="2"/>
            </a:pPr>
            <a:endParaRPr lang="en-US" altLang="en-US" smtClean="0">
              <a:latin typeface="Arial" pitchFamily="34" charset="0"/>
              <a:ea typeface="MS PGothic" pitchFamily="34" charset="-128"/>
            </a:endParaRPr>
          </a:p>
          <a:p>
            <a:pPr defTabSz="898525">
              <a:spcBef>
                <a:spcPct val="0"/>
              </a:spcBef>
              <a:buFontTx/>
              <a:buAutoNum type="arabicParenR" startAt="2"/>
            </a:pPr>
            <a:r>
              <a:rPr lang="en-US" altLang="en-US" smtClean="0">
                <a:latin typeface="Arial" pitchFamily="34" charset="0"/>
                <a:ea typeface="MS PGothic" pitchFamily="34" charset="-128"/>
              </a:rPr>
              <a:t>By working together we achieve alignment between Maximizing Asset Management and Value and the required innovations or technologies to pursue.</a:t>
            </a:r>
          </a:p>
          <a:p>
            <a:pPr defTabSz="898525">
              <a:spcBef>
                <a:spcPct val="0"/>
              </a:spcBef>
              <a:buFontTx/>
              <a:buAutoNum type="arabicParenR" startAt="2"/>
            </a:pPr>
            <a:endParaRPr lang="en-US" altLang="en-US" smtClean="0">
              <a:latin typeface="Arial" pitchFamily="34" charset="0"/>
              <a:ea typeface="MS PGothic" pitchFamily="34" charset="-128"/>
            </a:endParaRPr>
          </a:p>
          <a:p>
            <a:pPr defTabSz="898525">
              <a:spcBef>
                <a:spcPct val="0"/>
              </a:spcBef>
              <a:buFontTx/>
              <a:buAutoNum type="arabicParenR" startAt="2"/>
            </a:pPr>
            <a:r>
              <a:rPr lang="en-US" altLang="en-US" smtClean="0">
                <a:latin typeface="Arial" pitchFamily="34" charset="0"/>
                <a:ea typeface="MS PGothic" pitchFamily="34" charset="-128"/>
              </a:rPr>
              <a:t>By having a seamless integration and alignment, we can implement change more rapidly and effectively. Everyone knows, appreciates, jointly identified acceptance criteria for the acceptance and application of new innovations and technologies.  We need to shorten the cycle time for acceptance of new innovations and new technologies which will require a significant paradigm shift in our industry.</a:t>
            </a:r>
          </a:p>
          <a:p>
            <a:pPr defTabSz="898525">
              <a:spcBef>
                <a:spcPct val="0"/>
              </a:spcBef>
              <a:buFontTx/>
              <a:buAutoNum type="arabicParenR" startAt="2"/>
            </a:pPr>
            <a:endParaRPr lang="en-US" altLang="en-US" smtClean="0">
              <a:latin typeface="Arial" pitchFamily="34" charset="0"/>
              <a:ea typeface="MS PGothic" pitchFamily="34" charset="-128"/>
            </a:endParaRPr>
          </a:p>
          <a:p>
            <a:pPr defTabSz="898525">
              <a:spcBef>
                <a:spcPct val="0"/>
              </a:spcBef>
              <a:buFontTx/>
              <a:buAutoNum type="arabicParenR" startAt="2"/>
            </a:pPr>
            <a:r>
              <a:rPr lang="en-US" altLang="en-US" smtClean="0">
                <a:latin typeface="Arial" pitchFamily="34" charset="0"/>
                <a:ea typeface="MS PGothic" pitchFamily="34" charset="-128"/>
              </a:rPr>
              <a:t>Technology and innovation must be used to impact our industry, </a:t>
            </a:r>
          </a:p>
          <a:p>
            <a:pPr marL="684213" lvl="1" indent="-227013" defTabSz="898525">
              <a:spcBef>
                <a:spcPct val="0"/>
              </a:spcBef>
              <a:buFontTx/>
              <a:buAutoNum type="arabicParenR" startAt="2"/>
            </a:pPr>
            <a:r>
              <a:rPr lang="en-US" altLang="en-US" smtClean="0">
                <a:latin typeface="Arial" pitchFamily="34" charset="0"/>
                <a:ea typeface="MS PGothic" pitchFamily="34" charset="-128"/>
              </a:rPr>
              <a:t>we have to find it; it can come from any where from Aerospace to Medicine to Automotive</a:t>
            </a:r>
          </a:p>
          <a:p>
            <a:pPr marL="684213" lvl="1" indent="-227013" defTabSz="898525">
              <a:spcBef>
                <a:spcPct val="0"/>
              </a:spcBef>
              <a:buFontTx/>
              <a:buAutoNum type="arabicParenR" startAt="2"/>
            </a:pPr>
            <a:r>
              <a:rPr lang="en-US" altLang="en-US" smtClean="0">
                <a:latin typeface="Arial" pitchFamily="34" charset="0"/>
                <a:ea typeface="MS PGothic" pitchFamily="34" charset="-128"/>
              </a:rPr>
              <a:t>We have to deliver it so that it is fit for purpose and impacts our industry</a:t>
            </a:r>
          </a:p>
          <a:p>
            <a:pPr marL="684213" lvl="1" indent="-227013" defTabSz="898525">
              <a:spcBef>
                <a:spcPct val="0"/>
              </a:spcBef>
              <a:buFontTx/>
              <a:buAutoNum type="arabicParenR" startAt="2"/>
            </a:pPr>
            <a:r>
              <a:rPr lang="en-US" altLang="en-US" smtClean="0">
                <a:latin typeface="Arial" pitchFamily="34" charset="0"/>
                <a:ea typeface="MS PGothic" pitchFamily="34" charset="-128"/>
              </a:rPr>
              <a:t>We have to ensure a reliable supply of quality innovative products, services, and processes across our global community. </a:t>
            </a:r>
          </a:p>
          <a:p>
            <a:pPr defTabSz="898525">
              <a:spcBef>
                <a:spcPct val="0"/>
              </a:spcBef>
              <a:buFontTx/>
              <a:buAutoNum type="arabicParenR" startAt="2"/>
            </a:pPr>
            <a:endParaRPr lang="en-US" altLang="en-US" smtClean="0">
              <a:latin typeface="Arial" pitchFamily="34" charset="0"/>
              <a:ea typeface="MS PGothic" pitchFamily="34" charset="-128"/>
            </a:endParaRPr>
          </a:p>
          <a:p>
            <a:pPr defTabSz="898525">
              <a:spcBef>
                <a:spcPct val="0"/>
              </a:spcBef>
              <a:buFontTx/>
              <a:buAutoNum type="arabicParenR" startAt="2"/>
            </a:pPr>
            <a:r>
              <a:rPr lang="en-US" altLang="en-US" smtClean="0">
                <a:latin typeface="Arial" pitchFamily="34" charset="0"/>
                <a:ea typeface="MS PGothic" pitchFamily="34" charset="-128"/>
              </a:rPr>
              <a:t>New innovations and new technologies can change the game across the board from exploration to abandonment. Change is a hard thing to accept, we have all experienced it. To achieve faster quicker uptake of the new, we must learn to manage innovation and technology change more effectively.</a:t>
            </a:r>
          </a:p>
          <a:p>
            <a:pPr defTabSz="898525">
              <a:spcBef>
                <a:spcPct val="0"/>
              </a:spcBef>
              <a:buFontTx/>
              <a:buAutoNum type="arabicParenR" startAt="2"/>
            </a:pPr>
            <a:endParaRPr lang="en-US" altLang="en-US" smtClean="0">
              <a:latin typeface="Arial" pitchFamily="34" charset="0"/>
              <a:ea typeface="MS PGothic" pitchFamily="34" charset="-128"/>
            </a:endParaRPr>
          </a:p>
          <a:p>
            <a:pPr defTabSz="898525">
              <a:spcBef>
                <a:spcPct val="0"/>
              </a:spcBef>
              <a:buFontTx/>
              <a:buAutoNum type="arabicParenR" startAt="2"/>
            </a:pPr>
            <a:r>
              <a:rPr lang="en-US" altLang="en-US" smtClean="0">
                <a:latin typeface="Arial" pitchFamily="34" charset="0"/>
                <a:ea typeface="MS PGothic" pitchFamily="34" charset="-128"/>
              </a:rPr>
              <a:t>Can we establish a culture within our industry to embrace new ways of working together, can we make it work?</a:t>
            </a:r>
          </a:p>
          <a:p>
            <a:pPr defTabSz="898525">
              <a:spcBef>
                <a:spcPct val="0"/>
              </a:spcBef>
            </a:pPr>
            <a:r>
              <a:rPr lang="en-US" altLang="en-US" smtClean="0">
                <a:latin typeface="Arial" pitchFamily="34" charset="0"/>
                <a:ea typeface="MS PGothic" pitchFamily="34" charset="-128"/>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smtClean="0"/>
              <a:t>There is no question that our industry is going through stormy times. But, there is a silver lining. And, that is that </a:t>
            </a:r>
            <a:r>
              <a:rPr lang="en-US" altLang="en-US" sz="1100" b="1" smtClean="0">
                <a:solidFill>
                  <a:srgbClr val="FF0000"/>
                </a:solidFill>
              </a:rPr>
              <a:t>innovation, which drives our industry forward, has an opportunity to flourish during this market downturn. That is not as counterintuitive as  it might sound.</a:t>
            </a:r>
          </a:p>
          <a:p>
            <a:pPr>
              <a:spcBef>
                <a:spcPct val="0"/>
              </a:spcBef>
            </a:pPr>
            <a:endParaRPr lang="en-US" altLang="en-US" sz="1100" smtClean="0"/>
          </a:p>
          <a:p>
            <a:pPr>
              <a:spcBef>
                <a:spcPct val="0"/>
              </a:spcBef>
            </a:pPr>
            <a:r>
              <a:rPr lang="en-US" altLang="en-US" sz="1100" smtClean="0"/>
              <a:t>Innovation involves </a:t>
            </a:r>
            <a:r>
              <a:rPr lang="en-US" altLang="en-US" sz="1100" b="1" smtClean="0">
                <a:solidFill>
                  <a:srgbClr val="FF0000"/>
                </a:solidFill>
              </a:rPr>
              <a:t>disruptive technologies and processes</a:t>
            </a:r>
            <a:r>
              <a:rPr lang="en-US" altLang="en-US" sz="1100" smtClean="0"/>
              <a:t>. And, as Helge talked about in his December 2014 JPT column, “creative destruction”. </a:t>
            </a:r>
          </a:p>
          <a:p>
            <a:pPr>
              <a:spcBef>
                <a:spcPct val="0"/>
              </a:spcBef>
            </a:pPr>
            <a:endParaRPr lang="en-US" altLang="en-US" sz="1100" smtClean="0"/>
          </a:p>
          <a:p>
            <a:pPr>
              <a:spcBef>
                <a:spcPct val="0"/>
              </a:spcBef>
            </a:pPr>
            <a:r>
              <a:rPr lang="en-US" altLang="en-US" sz="1100" smtClean="0"/>
              <a:t>During good times, people tend to be opposed to disruption. Who wants to rock the boat and threaten a good thing? We’ve all heard the saying, “Why fix something if it isn’t broken?”</a:t>
            </a:r>
          </a:p>
          <a:p>
            <a:pPr>
              <a:spcBef>
                <a:spcPct val="0"/>
              </a:spcBef>
            </a:pPr>
            <a:endParaRPr lang="en-US" altLang="en-US" sz="1100" smtClean="0"/>
          </a:p>
          <a:p>
            <a:pPr>
              <a:spcBef>
                <a:spcPct val="0"/>
              </a:spcBef>
            </a:pPr>
            <a:r>
              <a:rPr lang="en-US" altLang="en-US" sz="1100" smtClean="0"/>
              <a:t>But when the going gets tough, the tough innovate. </a:t>
            </a:r>
            <a:r>
              <a:rPr lang="en-US" altLang="en-US" sz="1100" b="1" smtClean="0">
                <a:solidFill>
                  <a:srgbClr val="FF0000"/>
                </a:solidFill>
              </a:rPr>
              <a:t>The same people who were averse to disruptions during the good times become far more willing during a downturn to consider creative destruction of what is broken and incremental or even radically disruptive ways of fixing it.</a:t>
            </a:r>
          </a:p>
          <a:p>
            <a:pPr>
              <a:spcBef>
                <a:spcPct val="0"/>
              </a:spcBef>
            </a:pPr>
            <a:endParaRPr lang="en-US" altLang="en-US" sz="1100" smtClean="0"/>
          </a:p>
          <a:p>
            <a:pPr>
              <a:spcBef>
                <a:spcPct val="0"/>
              </a:spcBef>
            </a:pPr>
            <a:r>
              <a:rPr lang="en-US" altLang="en-US" sz="1100" smtClean="0"/>
              <a:t>That’s why it is so important to keep the wheels of innovation turning when prices are low. As we have seen numerous times before – and we will certainly see again –  the </a:t>
            </a:r>
            <a:r>
              <a:rPr lang="en-US" altLang="en-US" sz="1100" b="1" smtClean="0">
                <a:solidFill>
                  <a:srgbClr val="FF0000"/>
                </a:solidFill>
              </a:rPr>
              <a:t>innovations that carry us through the storm help us emerge stronger than before</a:t>
            </a:r>
            <a:r>
              <a:rPr lang="en-US" altLang="en-US" sz="1100" smtClean="0"/>
              <a:t>.</a:t>
            </a:r>
          </a:p>
          <a:p>
            <a:pPr>
              <a:spcBef>
                <a:spcPct val="0"/>
              </a:spcBef>
            </a:pPr>
            <a:endParaRPr lang="en-US" altLang="en-US" sz="1100" smtClean="0"/>
          </a:p>
          <a:p>
            <a:pPr>
              <a:spcBef>
                <a:spcPct val="0"/>
              </a:spcBef>
            </a:pPr>
            <a:r>
              <a:rPr lang="en-US" altLang="en-US" sz="1100" smtClean="0"/>
              <a:t>That is also why active </a:t>
            </a:r>
            <a:r>
              <a:rPr lang="en-US" altLang="en-US" sz="1100" b="1" smtClean="0">
                <a:solidFill>
                  <a:srgbClr val="FF0000"/>
                </a:solidFill>
              </a:rPr>
              <a:t>involvement in associations such as SPE is even more important </a:t>
            </a:r>
            <a:r>
              <a:rPr lang="en-US" altLang="en-US" sz="1100" smtClean="0"/>
              <a:t>in times like these than when we’re riding high. Because it is pivotal in helping erase the degrees of separation that stand between companies and individuals, and the efficiencies, differentiation and commercial success they are looking for going forward</a:t>
            </a:r>
            <a:r>
              <a:rPr lang="en-US" altLang="en-US" smtClean="0"/>
              <a:t>.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80056EF7-CE0C-42A1-AF04-DF844CFA8F8E}"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000000"/>
                </a:solidFill>
              </a:rPr>
              <a:t>As we’ve already discussed, innovation is disruptive. It’s also commercial. In fact, it is commerciality that distinguishes innovation from invention. </a:t>
            </a:r>
          </a:p>
          <a:p>
            <a:pPr>
              <a:spcBef>
                <a:spcPct val="0"/>
              </a:spcBef>
            </a:pPr>
            <a:endParaRPr lang="en-US" altLang="en-US" smtClean="0">
              <a:solidFill>
                <a:srgbClr val="000000"/>
              </a:solidFill>
            </a:endParaRPr>
          </a:p>
          <a:p>
            <a:pPr>
              <a:spcBef>
                <a:spcPct val="0"/>
              </a:spcBef>
            </a:pPr>
            <a:r>
              <a:rPr lang="en-US" altLang="en-US" smtClean="0">
                <a:solidFill>
                  <a:srgbClr val="000000"/>
                </a:solidFill>
              </a:rPr>
              <a:t>What makes innovation commercial is its desirability to users,</a:t>
            </a:r>
          </a:p>
          <a:p>
            <a:pPr>
              <a:spcBef>
                <a:spcPct val="0"/>
              </a:spcBef>
            </a:pPr>
            <a:r>
              <a:rPr lang="en-US" altLang="en-US" smtClean="0">
                <a:solidFill>
                  <a:srgbClr val="000000"/>
                </a:solidFill>
              </a:rPr>
              <a:t>… its viability in the marketplace,</a:t>
            </a:r>
          </a:p>
          <a:p>
            <a:pPr>
              <a:spcBef>
                <a:spcPct val="0"/>
              </a:spcBef>
            </a:pPr>
            <a:r>
              <a:rPr lang="en-US" altLang="en-US" smtClean="0">
                <a:solidFill>
                  <a:srgbClr val="000000"/>
                </a:solidFill>
              </a:rPr>
              <a:t>… its economic soundness,</a:t>
            </a:r>
          </a:p>
          <a:p>
            <a:pPr>
              <a:spcBef>
                <a:spcPct val="0"/>
              </a:spcBef>
            </a:pPr>
            <a:r>
              <a:rPr lang="en-US" altLang="en-US" smtClean="0">
                <a:solidFill>
                  <a:srgbClr val="000000"/>
                </a:solidFill>
              </a:rPr>
              <a:t>… and its basis in viable technology.</a:t>
            </a:r>
          </a:p>
          <a:p>
            <a:pPr>
              <a:spcBef>
                <a:spcPct val="0"/>
              </a:spcBef>
            </a:pPr>
            <a:endParaRPr lang="en-US" altLang="en-US" smtClean="0">
              <a:solidFill>
                <a:srgbClr val="000000"/>
              </a:solidFill>
            </a:endParaRPr>
          </a:p>
          <a:p>
            <a:pPr>
              <a:spcBef>
                <a:spcPct val="0"/>
              </a:spcBef>
            </a:pPr>
            <a:r>
              <a:rPr lang="en-US" altLang="en-US" smtClean="0">
                <a:solidFill>
                  <a:srgbClr val="000000"/>
                </a:solidFill>
              </a:rPr>
              <a:t>This is another reason why keeping the wheels of innovation turning is more critical now than ever before. And, why the role of SPE is so pivotal.</a:t>
            </a:r>
          </a:p>
          <a:p>
            <a:pPr>
              <a:spcBef>
                <a:spcPct val="0"/>
              </a:spcBef>
            </a:pPr>
            <a:endParaRPr lang="en-US" altLang="en-US" smtClean="0">
              <a:solidFill>
                <a:srgbClr val="000000"/>
              </a:solidFill>
            </a:endParaRPr>
          </a:p>
          <a:p>
            <a:pPr>
              <a:spcBef>
                <a:spcPct val="0"/>
              </a:spcBef>
            </a:pPr>
            <a:r>
              <a:rPr lang="en-US" altLang="en-US" smtClean="0">
                <a:solidFill>
                  <a:srgbClr val="000000"/>
                </a:solidFill>
              </a:rPr>
              <a:t>Consider this – again from Helge’s December JPT column. The buzz at last April’s CERA week in Houston was that, with cost exceeding income in a growing number of E&amp;P projects, hundred-dollar oil was the new 20-dollar oil, so $100 / bbl was what was needed for field development projects to fly. Imagine!Today we have no idea when or whether we will next see hundred-dollar oil!  But we still have to deliver the 90 million barrels a day of oil and the 350 billion cubic feet of gas needed by the 7.2 billion people on our planet. And, we have to do it more safely, more cheaply, more quickly and more sustainably. We can’t compete – or, in some cases even survive – doing business as usual. We need disruptive change. We need innovation. We need SPE.</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EC84FC5E-A7E7-4D3E-8964-D2F922267EDA}"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000000"/>
                </a:solidFill>
              </a:rPr>
              <a:t>To “Think Different” So what exactly are creativity skills?   They are generally defined as the ability to connect seemingly unrelated ideas, thereby producing something that is novel or original.    The term we are going to use for this cognitive ability is “Associating,” though other terms that have been used include Creative Thinking, Lateral thinking, Right Brained Thinking, or Associational Thinking.    We like the term Associating or Associational Thinking.</a:t>
            </a:r>
          </a:p>
          <a:p>
            <a:pPr>
              <a:spcBef>
                <a:spcPct val="0"/>
              </a:spcBef>
            </a:pPr>
            <a:endParaRPr lang="en-US" alt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4F0E332F-5FDD-411A-A2F0-A1C60A09D68D}"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000000"/>
                </a:solidFill>
              </a:rPr>
              <a:t>So where is knowledge today.  It’s everywhere, thanks in part to computers and the internet.  It’s in other departments, agencies, universities, different geographies and different disciplines. </a:t>
            </a:r>
          </a:p>
          <a:p>
            <a:pPr>
              <a:spcBef>
                <a:spcPct val="0"/>
              </a:spcBef>
            </a:pPr>
            <a:endParaRPr lang="en-US" altLang="en-US" smtClean="0">
              <a:solidFill>
                <a:srgbClr val="000000"/>
              </a:solidFill>
            </a:endParaRPr>
          </a:p>
          <a:p>
            <a:pPr>
              <a:spcBef>
                <a:spcPct val="0"/>
              </a:spcBef>
            </a:pPr>
            <a:r>
              <a:rPr lang="en-US" altLang="en-US" smtClean="0">
                <a:solidFill>
                  <a:srgbClr val="000000"/>
                </a:solidFill>
              </a:rPr>
              <a:t>The </a:t>
            </a:r>
            <a:r>
              <a:rPr lang="en-US" altLang="en-US" b="1" smtClean="0">
                <a:solidFill>
                  <a:srgbClr val="FF0000"/>
                </a:solidFill>
              </a:rPr>
              <a:t>vision of SPE is to enable the global oil and gas E&amp;P industry to share technical knowledge needed to meet the world’s energy needs in a safe and environmentally responsible manner. </a:t>
            </a:r>
            <a:r>
              <a:rPr lang="en-US" altLang="en-US" smtClean="0">
                <a:solidFill>
                  <a:srgbClr val="000000"/>
                </a:solidFill>
              </a:rPr>
              <a:t>With </a:t>
            </a:r>
            <a:r>
              <a:rPr lang="en-US" altLang="en-US" b="1" smtClean="0">
                <a:solidFill>
                  <a:srgbClr val="FF0000"/>
                </a:solidFill>
              </a:rPr>
              <a:t>124,000 members and staff</a:t>
            </a:r>
            <a:r>
              <a:rPr lang="en-US" altLang="en-US" smtClean="0">
                <a:solidFill>
                  <a:srgbClr val="000000"/>
                </a:solidFill>
              </a:rPr>
              <a:t>, SPE’s font of knowledge is wide and deep. And, its reach and focus are </a:t>
            </a:r>
            <a:r>
              <a:rPr lang="en-US" altLang="en-US" b="1" smtClean="0">
                <a:solidFill>
                  <a:srgbClr val="FF0000"/>
                </a:solidFill>
              </a:rPr>
              <a:t>global.</a:t>
            </a:r>
            <a:r>
              <a:rPr lang="en-US" altLang="en-US" smtClean="0">
                <a:solidFill>
                  <a:srgbClr val="000000"/>
                </a:solidFill>
              </a:rPr>
              <a:t> No wonder it is where so many of us come to share and expand our knowledge!</a:t>
            </a: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fld id="{79F3610D-9BA7-4D4C-92C4-7CF62015438E}"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descr="Baker.Hughes_White.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680200" y="2446338"/>
            <a:ext cx="1373188"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603250" y="1039813"/>
            <a:ext cx="6137275" cy="16510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549275" y="4584700"/>
            <a:ext cx="8315325" cy="400050"/>
          </a:xfrm>
          <a:prstGeom prst="rect">
            <a:avLst/>
          </a:prstGeom>
          <a:noFill/>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fontAlgn="base">
              <a:spcBef>
                <a:spcPct val="0"/>
              </a:spcBef>
              <a:spcAft>
                <a:spcPct val="0"/>
              </a:spcAft>
              <a:defRPr>
                <a:solidFill>
                  <a:schemeClr val="tx1"/>
                </a:solidFill>
                <a:latin typeface="Calibri" pitchFamily="34" charset="0"/>
                <a:ea typeface="Geneva" pitchFamily="-65" charset="-128"/>
              </a:defRPr>
            </a:lvl6pPr>
            <a:lvl7pPr marL="2971800" indent="-228600" fontAlgn="base">
              <a:spcBef>
                <a:spcPct val="0"/>
              </a:spcBef>
              <a:spcAft>
                <a:spcPct val="0"/>
              </a:spcAft>
              <a:defRPr>
                <a:solidFill>
                  <a:schemeClr val="tx1"/>
                </a:solidFill>
                <a:latin typeface="Calibri" pitchFamily="34" charset="0"/>
                <a:ea typeface="Geneva" pitchFamily="-65" charset="-128"/>
              </a:defRPr>
            </a:lvl7pPr>
            <a:lvl8pPr marL="3429000" indent="-228600" fontAlgn="base">
              <a:spcBef>
                <a:spcPct val="0"/>
              </a:spcBef>
              <a:spcAft>
                <a:spcPct val="0"/>
              </a:spcAft>
              <a:defRPr>
                <a:solidFill>
                  <a:schemeClr val="tx1"/>
                </a:solidFill>
                <a:latin typeface="Calibri" pitchFamily="34" charset="0"/>
                <a:ea typeface="Geneva" pitchFamily="-65" charset="-128"/>
              </a:defRPr>
            </a:lvl8pPr>
            <a:lvl9pPr marL="3886200" indent="-228600" fontAlgn="base">
              <a:spcBef>
                <a:spcPct val="0"/>
              </a:spcBef>
              <a:spcAft>
                <a:spcPct val="0"/>
              </a:spcAft>
              <a:defRPr>
                <a:solidFill>
                  <a:schemeClr val="tx1"/>
                </a:solidFill>
                <a:latin typeface="Calibri" pitchFamily="34" charset="0"/>
                <a:ea typeface="Geneva" pitchFamily="-65" charset="-128"/>
              </a:defRPr>
            </a:lvl9pPr>
          </a:lstStyle>
          <a:p>
            <a:pPr defTabSz="914400"/>
            <a:r>
              <a:rPr lang="en-US" altLang="en-US" sz="500">
                <a:latin typeface="Arial Narrow" pitchFamily="34" charset="0"/>
              </a:rPr>
              <a:t>© 2015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sp>
        <p:nvSpPr>
          <p:cNvPr id="2" name="Title 1"/>
          <p:cNvSpPr>
            <a:spLocks noGrp="1"/>
          </p:cNvSpPr>
          <p:nvPr>
            <p:ph type="ctrTitle"/>
          </p:nvPr>
        </p:nvSpPr>
        <p:spPr>
          <a:xfrm>
            <a:off x="510371" y="2122231"/>
            <a:ext cx="5940048" cy="827862"/>
          </a:xfrm>
        </p:spPr>
        <p:txBody>
          <a:bodyPr>
            <a:normAutofit/>
          </a:bodyPr>
          <a:lstStyle>
            <a:lvl1pPr>
              <a:defRPr sz="3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0552" y="2855580"/>
            <a:ext cx="5929867" cy="794932"/>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490434720"/>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1704927532"/>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410575" y="4681538"/>
            <a:ext cx="504825"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9662" y="2049933"/>
            <a:ext cx="7772400" cy="554946"/>
          </a:xfrm>
        </p:spPr>
        <p:txBody>
          <a:bodyPr anchor="t">
            <a:normAutofit/>
          </a:bodyPr>
          <a:lstStyle>
            <a:lvl1pPr algn="l">
              <a:defRPr sz="3000" b="0" cap="none">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0"/>
          </p:nvPr>
        </p:nvSpPr>
        <p:spPr>
          <a:xfrm>
            <a:off x="517369" y="2617579"/>
            <a:ext cx="7772400" cy="376601"/>
          </a:xfrm>
        </p:spPr>
        <p:txBody>
          <a:bodyPr/>
          <a:lstStyle>
            <a:lvl1pPr marL="0" indent="0">
              <a:buNone/>
              <a:defRPr sz="2000" spc="5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699463202"/>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00113"/>
            <a:ext cx="4038600" cy="2545556"/>
          </a:xfrm>
        </p:spPr>
        <p:txBody>
          <a:bodyPr>
            <a:normAutofit/>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900113"/>
            <a:ext cx="4038600" cy="2545556"/>
          </a:xfrm>
        </p:spPr>
        <p:txBody>
          <a:bodyPr>
            <a:normAutofit/>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2849649344"/>
      </p:ext>
    </p:extLst>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205979"/>
            <a:ext cx="8229600" cy="448056"/>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462722463"/>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204045095"/>
      </p:ext>
    </p:extLst>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8335229"/>
      </p:ext>
    </p:extLst>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00235888"/>
      </p:ext>
    </p:extLst>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539750" y="5006975"/>
            <a:ext cx="2895600" cy="138113"/>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 2012 Baker Hughes Incorporated. All Rights Reserved. </a:t>
            </a:r>
          </a:p>
        </p:txBody>
      </p:sp>
      <p:sp>
        <p:nvSpPr>
          <p:cNvPr id="4" name="Rectangle 6"/>
          <p:cNvSpPr>
            <a:spLocks noGrp="1" noChangeArrowheads="1"/>
          </p:cNvSpPr>
          <p:nvPr>
            <p:ph type="sldNum" sz="quarter" idx="11"/>
          </p:nvPr>
        </p:nvSpPr>
        <p:spPr>
          <a:xfrm>
            <a:off x="287338" y="5005388"/>
            <a:ext cx="342900" cy="138112"/>
          </a:xfrm>
          <a:prstGeom prst="rect">
            <a:avLst/>
          </a:prstGeom>
        </p:spPr>
        <p:txBody>
          <a:bodyPr vert="horz" wrap="square" lIns="91440" tIns="45720" rIns="91440" bIns="45720" numCol="1" anchor="t" anchorCtr="0" compatLnSpc="1">
            <a:prstTxWarp prst="textNoShape">
              <a:avLst/>
            </a:prstTxWarp>
          </a:bodyPr>
          <a:lstStyle>
            <a:lvl1pPr>
              <a:defRPr/>
            </a:lvl1pPr>
          </a:lstStyle>
          <a:p>
            <a:fld id="{671631B3-FEA4-48BD-A652-2C28A50C2558}" type="slidenum">
              <a:rPr lang="en-US" altLang="en-US"/>
              <a:pPr/>
              <a:t>‹#›</a:t>
            </a:fld>
            <a:endParaRPr lang="en-US" altLang="en-US"/>
          </a:p>
        </p:txBody>
      </p:sp>
    </p:spTree>
    <p:extLst>
      <p:ext uri="{BB962C8B-B14F-4D97-AF65-F5344CB8AC3E}">
        <p14:creationId xmlns:p14="http://schemas.microsoft.com/office/powerpoint/2010/main" xmlns="" val="811089506"/>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 name="Rectangle 10"/>
          <p:cNvSpPr/>
          <p:nvPr/>
        </p:nvSpPr>
        <p:spPr>
          <a:xfrm>
            <a:off x="0" y="4822825"/>
            <a:ext cx="141288" cy="119063"/>
          </a:xfrm>
          <a:prstGeom prst="rect">
            <a:avLst/>
          </a:prstGeom>
          <a:solidFill>
            <a:srgbClr val="0072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515938" y="206375"/>
            <a:ext cx="82296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98475" y="792163"/>
            <a:ext cx="8170863" cy="341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9" name="Slide Number Placeholder 4"/>
          <p:cNvSpPr txBox="1">
            <a:spLocks/>
          </p:cNvSpPr>
          <p:nvPr/>
        </p:nvSpPr>
        <p:spPr bwMode="auto">
          <a:xfrm>
            <a:off x="98425" y="4757738"/>
            <a:ext cx="550863"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fontAlgn="base">
              <a:spcBef>
                <a:spcPct val="0"/>
              </a:spcBef>
              <a:spcAft>
                <a:spcPct val="0"/>
              </a:spcAft>
              <a:defRPr>
                <a:solidFill>
                  <a:schemeClr val="tx1"/>
                </a:solidFill>
                <a:latin typeface="Calibri" pitchFamily="34" charset="0"/>
                <a:ea typeface="Geneva" pitchFamily="-65" charset="-128"/>
              </a:defRPr>
            </a:lvl6pPr>
            <a:lvl7pPr marL="2971800" indent="-228600" fontAlgn="base">
              <a:spcBef>
                <a:spcPct val="0"/>
              </a:spcBef>
              <a:spcAft>
                <a:spcPct val="0"/>
              </a:spcAft>
              <a:defRPr>
                <a:solidFill>
                  <a:schemeClr val="tx1"/>
                </a:solidFill>
                <a:latin typeface="Calibri" pitchFamily="34" charset="0"/>
                <a:ea typeface="Geneva" pitchFamily="-65" charset="-128"/>
              </a:defRPr>
            </a:lvl7pPr>
            <a:lvl8pPr marL="3429000" indent="-228600" fontAlgn="base">
              <a:spcBef>
                <a:spcPct val="0"/>
              </a:spcBef>
              <a:spcAft>
                <a:spcPct val="0"/>
              </a:spcAft>
              <a:defRPr>
                <a:solidFill>
                  <a:schemeClr val="tx1"/>
                </a:solidFill>
                <a:latin typeface="Calibri" pitchFamily="34" charset="0"/>
                <a:ea typeface="Geneva" pitchFamily="-65" charset="-128"/>
              </a:defRPr>
            </a:lvl8pPr>
            <a:lvl9pPr marL="3886200" indent="-228600" fontAlgn="base">
              <a:spcBef>
                <a:spcPct val="0"/>
              </a:spcBef>
              <a:spcAft>
                <a:spcPct val="0"/>
              </a:spcAft>
              <a:defRPr>
                <a:solidFill>
                  <a:schemeClr val="tx1"/>
                </a:solidFill>
                <a:latin typeface="Calibri" pitchFamily="34" charset="0"/>
                <a:ea typeface="Geneva" pitchFamily="-65" charset="-128"/>
              </a:defRPr>
            </a:lvl9pPr>
          </a:lstStyle>
          <a:p>
            <a:pPr defTabSz="914400"/>
            <a:fld id="{F9AA75C4-95AD-4632-8A27-C38B17B77166}" type="slidenum">
              <a:rPr lang="en-US" altLang="en-US" sz="1000">
                <a:solidFill>
                  <a:srgbClr val="A6A6A6"/>
                </a:solidFill>
                <a:latin typeface="Arial Narrow" pitchFamily="34" charset="0"/>
              </a:rPr>
              <a:pPr defTabSz="914400"/>
              <a:t>‹#›</a:t>
            </a:fld>
            <a:endParaRPr lang="en-US" altLang="en-US" sz="1000">
              <a:solidFill>
                <a:srgbClr val="A6A6A6"/>
              </a:solidFill>
              <a:latin typeface="Arial Narrow" pitchFamily="34" charset="0"/>
            </a:endParaRPr>
          </a:p>
        </p:txBody>
      </p:sp>
      <p:sp>
        <p:nvSpPr>
          <p:cNvPr id="1030" name="TextBox 8"/>
          <p:cNvSpPr txBox="1">
            <a:spLocks noChangeArrowheads="1"/>
          </p:cNvSpPr>
          <p:nvPr/>
        </p:nvSpPr>
        <p:spPr bwMode="auto">
          <a:xfrm rot="-5400000">
            <a:off x="-878681" y="3799681"/>
            <a:ext cx="18954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500">
                <a:solidFill>
                  <a:srgbClr val="A6A6A6"/>
                </a:solidFill>
                <a:latin typeface="Arial Narrow" pitchFamily="34" charset="0"/>
              </a:rPr>
              <a:t>© 2015 Baker Hughes Incorporated. All Rights Reserved. </a:t>
            </a:r>
          </a:p>
        </p:txBody>
      </p:sp>
      <p:sp>
        <p:nvSpPr>
          <p:cNvPr id="4" name="Rectangle 3"/>
          <p:cNvSpPr/>
          <p:nvPr/>
        </p:nvSpPr>
        <p:spPr>
          <a:xfrm>
            <a:off x="603250" y="-4763"/>
            <a:ext cx="5187950" cy="165101"/>
          </a:xfrm>
          <a:prstGeom prst="rect">
            <a:avLst/>
          </a:prstGeom>
          <a:solidFill>
            <a:srgbClr val="0072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9"/>
          <p:cNvPicPr>
            <a:picLocks noChangeAspect="1"/>
          </p:cNvPicPr>
          <p:nvPr/>
        </p:nvPicPr>
        <p:blipFill>
          <a:blip r:embed="rId11">
            <a:lum bright="100000" contrast="-100000"/>
            <a:extLst>
              <a:ext uri="{28A0092B-C50C-407E-A947-70E740481C1C}">
                <a14:useLocalDpi xmlns:a14="http://schemas.microsoft.com/office/drawing/2010/main" xmlns="" val="0"/>
              </a:ext>
            </a:extLst>
          </a:blip>
          <a:srcRect/>
          <a:stretch>
            <a:fillRect/>
          </a:stretch>
        </p:blipFill>
        <p:spPr bwMode="auto">
          <a:xfrm>
            <a:off x="8410575" y="4681538"/>
            <a:ext cx="504825"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2" r:id="rId2"/>
    <p:sldLayoutId id="2147483669" r:id="rId3"/>
    <p:sldLayoutId id="2147483663" r:id="rId4"/>
    <p:sldLayoutId id="2147483664" r:id="rId5"/>
    <p:sldLayoutId id="2147483665" r:id="rId6"/>
    <p:sldLayoutId id="2147483666" r:id="rId7"/>
    <p:sldLayoutId id="2147483667" r:id="rId8"/>
    <p:sldLayoutId id="2147483670" r:id="rId9"/>
  </p:sldLayoutIdLst>
  <p:transition spd="slow">
    <p:checker/>
  </p:transition>
  <p:timing>
    <p:tnLst>
      <p:par>
        <p:cTn id="1" dur="indefinite" restart="never" nodeType="tmRoot"/>
      </p:par>
    </p:tnLst>
  </p:timing>
  <p:txStyles>
    <p:titleStyle>
      <a:lvl1pPr algn="l" defTabSz="457200" rtl="0" fontAlgn="base">
        <a:spcBef>
          <a:spcPct val="0"/>
        </a:spcBef>
        <a:spcAft>
          <a:spcPct val="0"/>
        </a:spcAft>
        <a:defRPr sz="2800" kern="1200">
          <a:solidFill>
            <a:schemeClr val="bg1"/>
          </a:solidFill>
          <a:latin typeface="Arial Narrow"/>
          <a:ea typeface="Geneva" pitchFamily="-65" charset="-128"/>
          <a:cs typeface="Arial Narrow"/>
        </a:defRPr>
      </a:lvl1pPr>
      <a:lvl2pPr algn="l" defTabSz="457200" rtl="0" fontAlgn="base">
        <a:spcBef>
          <a:spcPct val="0"/>
        </a:spcBef>
        <a:spcAft>
          <a:spcPct val="0"/>
        </a:spcAft>
        <a:defRPr sz="2800">
          <a:solidFill>
            <a:schemeClr val="bg1"/>
          </a:solidFill>
          <a:latin typeface="Arial Narrow" pitchFamily="34" charset="0"/>
          <a:ea typeface="Geneva" pitchFamily="-65" charset="-128"/>
        </a:defRPr>
      </a:lvl2pPr>
      <a:lvl3pPr algn="l" defTabSz="457200" rtl="0" fontAlgn="base">
        <a:spcBef>
          <a:spcPct val="0"/>
        </a:spcBef>
        <a:spcAft>
          <a:spcPct val="0"/>
        </a:spcAft>
        <a:defRPr sz="2800">
          <a:solidFill>
            <a:schemeClr val="bg1"/>
          </a:solidFill>
          <a:latin typeface="Arial Narrow" pitchFamily="34" charset="0"/>
          <a:ea typeface="Geneva" pitchFamily="-65" charset="-128"/>
        </a:defRPr>
      </a:lvl3pPr>
      <a:lvl4pPr algn="l" defTabSz="457200" rtl="0" fontAlgn="base">
        <a:spcBef>
          <a:spcPct val="0"/>
        </a:spcBef>
        <a:spcAft>
          <a:spcPct val="0"/>
        </a:spcAft>
        <a:defRPr sz="2800">
          <a:solidFill>
            <a:schemeClr val="bg1"/>
          </a:solidFill>
          <a:latin typeface="Arial Narrow" pitchFamily="34" charset="0"/>
          <a:ea typeface="Geneva" pitchFamily="-65" charset="-128"/>
        </a:defRPr>
      </a:lvl4pPr>
      <a:lvl5pPr algn="l" defTabSz="457200" rtl="0" fontAlgn="base">
        <a:spcBef>
          <a:spcPct val="0"/>
        </a:spcBef>
        <a:spcAft>
          <a:spcPct val="0"/>
        </a:spcAft>
        <a:defRPr sz="2800">
          <a:solidFill>
            <a:schemeClr val="bg1"/>
          </a:solidFill>
          <a:latin typeface="Arial Narrow" pitchFamily="34" charset="0"/>
          <a:ea typeface="Geneva" pitchFamily="-65" charset="-128"/>
        </a:defRPr>
      </a:lvl5pPr>
      <a:lvl6pPr marL="457200" algn="l" defTabSz="457200" rtl="0" fontAlgn="base">
        <a:spcBef>
          <a:spcPct val="0"/>
        </a:spcBef>
        <a:spcAft>
          <a:spcPct val="0"/>
        </a:spcAft>
        <a:defRPr sz="2800">
          <a:solidFill>
            <a:schemeClr val="bg1"/>
          </a:solidFill>
          <a:latin typeface="Arial Narrow" pitchFamily="34" charset="0"/>
          <a:ea typeface="Geneva" pitchFamily="-65" charset="-128"/>
        </a:defRPr>
      </a:lvl6pPr>
      <a:lvl7pPr marL="914400" algn="l" defTabSz="457200" rtl="0" fontAlgn="base">
        <a:spcBef>
          <a:spcPct val="0"/>
        </a:spcBef>
        <a:spcAft>
          <a:spcPct val="0"/>
        </a:spcAft>
        <a:defRPr sz="2800">
          <a:solidFill>
            <a:schemeClr val="bg1"/>
          </a:solidFill>
          <a:latin typeface="Arial Narrow" pitchFamily="34" charset="0"/>
          <a:ea typeface="Geneva" pitchFamily="-65" charset="-128"/>
        </a:defRPr>
      </a:lvl7pPr>
      <a:lvl8pPr marL="1371600" algn="l" defTabSz="457200" rtl="0" fontAlgn="base">
        <a:spcBef>
          <a:spcPct val="0"/>
        </a:spcBef>
        <a:spcAft>
          <a:spcPct val="0"/>
        </a:spcAft>
        <a:defRPr sz="2800">
          <a:solidFill>
            <a:schemeClr val="bg1"/>
          </a:solidFill>
          <a:latin typeface="Arial Narrow" pitchFamily="34" charset="0"/>
          <a:ea typeface="Geneva" pitchFamily="-65" charset="-128"/>
        </a:defRPr>
      </a:lvl8pPr>
      <a:lvl9pPr marL="1828800" algn="l" defTabSz="457200" rtl="0" fontAlgn="base">
        <a:spcBef>
          <a:spcPct val="0"/>
        </a:spcBef>
        <a:spcAft>
          <a:spcPct val="0"/>
        </a:spcAft>
        <a:defRPr sz="2800">
          <a:solidFill>
            <a:schemeClr val="bg1"/>
          </a:solidFill>
          <a:latin typeface="Arial Narrow" pitchFamily="34" charset="0"/>
          <a:ea typeface="Geneva" pitchFamily="-65" charset="-128"/>
        </a:defRPr>
      </a:lvl9pPr>
    </p:titleStyle>
    <p:bodyStyle>
      <a:lvl1pPr marL="171450" indent="-171450" algn="l" defTabSz="457200" rtl="0" fontAlgn="base">
        <a:spcBef>
          <a:spcPct val="20000"/>
        </a:spcBef>
        <a:spcAft>
          <a:spcPct val="0"/>
        </a:spcAft>
        <a:buClr>
          <a:srgbClr val="FFCD00"/>
        </a:buClr>
        <a:buFont typeface="Lucida Grande" pitchFamily="-65" charset="0"/>
        <a:buChar char="￭"/>
        <a:defRPr sz="2000" kern="1200">
          <a:solidFill>
            <a:schemeClr val="bg1"/>
          </a:solidFill>
          <a:latin typeface="Arial Narrow"/>
          <a:ea typeface="Geneva" pitchFamily="-65" charset="-128"/>
          <a:cs typeface="Arial Narrow"/>
        </a:defRPr>
      </a:lvl1pPr>
      <a:lvl2pPr marL="401638" indent="-230188" algn="l" defTabSz="457200" rtl="0" fontAlgn="base">
        <a:spcBef>
          <a:spcPct val="20000"/>
        </a:spcBef>
        <a:spcAft>
          <a:spcPct val="0"/>
        </a:spcAft>
        <a:buFont typeface="Arial" pitchFamily="34" charset="0"/>
        <a:buChar char="–"/>
        <a:tabLst>
          <a:tab pos="401638" algn="l"/>
        </a:tabLst>
        <a:defRPr sz="2000" kern="1200">
          <a:solidFill>
            <a:schemeClr val="bg1"/>
          </a:solidFill>
          <a:latin typeface="Arial Narrow"/>
          <a:ea typeface="Geneva" pitchFamily="-65" charset="-128"/>
          <a:cs typeface="Arial Narrow"/>
        </a:defRPr>
      </a:lvl2pPr>
      <a:lvl3pPr marL="573088" indent="-174625" algn="l" defTabSz="457200" rtl="0" fontAlgn="base">
        <a:spcBef>
          <a:spcPct val="20000"/>
        </a:spcBef>
        <a:spcAft>
          <a:spcPct val="0"/>
        </a:spcAft>
        <a:buClr>
          <a:srgbClr val="FFCD00"/>
        </a:buClr>
        <a:buFont typeface="Lucida Grande" pitchFamily="-65" charset="0"/>
        <a:buChar char="￭"/>
        <a:defRPr kern="1200">
          <a:solidFill>
            <a:schemeClr val="bg1"/>
          </a:solidFill>
          <a:latin typeface="Arial Narrow"/>
          <a:ea typeface="Geneva" pitchFamily="-65" charset="-128"/>
          <a:cs typeface="Arial Narrow"/>
        </a:defRPr>
      </a:lvl3pPr>
      <a:lvl4pPr marL="857250" indent="-228600" algn="l" defTabSz="457200" rtl="0" fontAlgn="base">
        <a:spcBef>
          <a:spcPct val="20000"/>
        </a:spcBef>
        <a:spcAft>
          <a:spcPct val="0"/>
        </a:spcAft>
        <a:buFont typeface="Arial" pitchFamily="34" charset="0"/>
        <a:buChar char="–"/>
        <a:defRPr kern="1200">
          <a:solidFill>
            <a:schemeClr val="bg1"/>
          </a:solidFill>
          <a:latin typeface="Arial Narrow"/>
          <a:ea typeface="Geneva" pitchFamily="-65" charset="-128"/>
          <a:cs typeface="Arial Narrow"/>
        </a:defRPr>
      </a:lvl4pPr>
      <a:lvl5pPr marL="2057400" indent="-228600" algn="l" defTabSz="457200" rtl="0" fontAlgn="base">
        <a:spcBef>
          <a:spcPct val="20000"/>
        </a:spcBef>
        <a:spcAft>
          <a:spcPct val="0"/>
        </a:spcAft>
        <a:buFont typeface="Arial" pitchFamily="34" charset="0"/>
        <a:buChar char="»"/>
        <a:defRPr sz="2000" kern="1200">
          <a:solidFill>
            <a:schemeClr val="bg1"/>
          </a:solidFill>
          <a:latin typeface="Arial Narrow"/>
          <a:ea typeface="Geneva" pitchFamily="-65"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6.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hyperlink" Target="file:///\\localhost\upload.wikimedia.org\wikipedia\en\9\98\King_Fahd_University_of_Petroleum_&amp;_Minerals_Logo.svg" TargetMode="External"/><Relationship Id="rId11" Type="http://schemas.openxmlformats.org/officeDocument/2006/relationships/image" Target="../media/image38.jpe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519113" y="1485107"/>
            <a:ext cx="5940425" cy="404812"/>
          </a:xfrm>
        </p:spPr>
        <p:txBody>
          <a:bodyPr>
            <a:noAutofit/>
          </a:bodyPr>
          <a:lstStyle/>
          <a:p>
            <a:r>
              <a:rPr lang="en-US" altLang="en-US" sz="4000" dirty="0" smtClean="0">
                <a:latin typeface="Arial Narrow" pitchFamily="34" charset="0"/>
              </a:rPr>
              <a:t>One Degree of Separation</a:t>
            </a:r>
          </a:p>
        </p:txBody>
      </p:sp>
      <p:sp>
        <p:nvSpPr>
          <p:cNvPr id="5122" name="Subtitle 2"/>
          <p:cNvSpPr>
            <a:spLocks noGrp="1"/>
          </p:cNvSpPr>
          <p:nvPr>
            <p:ph type="subTitle" idx="1"/>
          </p:nvPr>
        </p:nvSpPr>
        <p:spPr>
          <a:xfrm>
            <a:off x="331818" y="2128837"/>
            <a:ext cx="7518220" cy="2253381"/>
          </a:xfrm>
        </p:spPr>
        <p:txBody>
          <a:bodyPr>
            <a:normAutofit lnSpcReduction="10000"/>
          </a:bodyPr>
          <a:lstStyle/>
          <a:p>
            <a:r>
              <a:rPr lang="en-US" altLang="en-US" sz="1800" dirty="0" smtClean="0">
                <a:latin typeface="Arial Narrow" pitchFamily="34" charset="0"/>
              </a:rPr>
              <a:t>SPE’s Pivotal Role in Keeping the Wheels of Innovation Turning During $50 Oil</a:t>
            </a:r>
          </a:p>
          <a:p>
            <a:endParaRPr lang="en-US" altLang="en-US" sz="1200" dirty="0" smtClean="0">
              <a:latin typeface="Arial Narrow" pitchFamily="34" charset="0"/>
            </a:endParaRPr>
          </a:p>
          <a:p>
            <a:endParaRPr lang="en-US" altLang="en-US" sz="1200" dirty="0" smtClean="0">
              <a:latin typeface="Arial Narrow" pitchFamily="34" charset="0"/>
            </a:endParaRPr>
          </a:p>
          <a:p>
            <a:endParaRPr lang="en-US" altLang="en-US" sz="1200" dirty="0">
              <a:latin typeface="Arial Narrow" pitchFamily="34" charset="0"/>
            </a:endParaRPr>
          </a:p>
          <a:p>
            <a:r>
              <a:rPr lang="en-US" altLang="en-US" sz="1600" b="1" dirty="0" smtClean="0">
                <a:latin typeface="Arial Narrow" pitchFamily="34" charset="0"/>
              </a:rPr>
              <a:t>Rustom K. Mody  P.E</a:t>
            </a:r>
          </a:p>
          <a:p>
            <a:r>
              <a:rPr lang="en-US" altLang="en-US" sz="1600" b="1" dirty="0" smtClean="0">
                <a:latin typeface="Arial Narrow" pitchFamily="34" charset="0"/>
              </a:rPr>
              <a:t>Vice President  </a:t>
            </a:r>
            <a:r>
              <a:rPr lang="en-US" altLang="en-US" sz="1600" b="1" dirty="0">
                <a:latin typeface="Arial Narrow" pitchFamily="34" charset="0"/>
              </a:rPr>
              <a:t>/</a:t>
            </a:r>
            <a:r>
              <a:rPr lang="en-US" altLang="en-US" sz="1600" b="1" dirty="0" smtClean="0">
                <a:latin typeface="Arial Narrow" pitchFamily="34" charset="0"/>
              </a:rPr>
              <a:t> Chief Engineer – Enterprise Technology</a:t>
            </a:r>
          </a:p>
          <a:p>
            <a:r>
              <a:rPr lang="en-US" altLang="en-US" sz="1600" b="1" dirty="0" smtClean="0">
                <a:latin typeface="Arial Narrow" pitchFamily="34" charset="0"/>
              </a:rPr>
              <a:t>Baker Hughes </a:t>
            </a:r>
            <a:r>
              <a:rPr lang="en-US" altLang="en-US" sz="1600" b="1" dirty="0" err="1" smtClean="0">
                <a:latin typeface="Arial Narrow" pitchFamily="34" charset="0"/>
              </a:rPr>
              <a:t>Inc</a:t>
            </a:r>
            <a:endParaRPr lang="en-US" altLang="en-US" sz="1600" b="1" dirty="0" smtClean="0">
              <a:latin typeface="Arial Narrow" pitchFamily="34" charset="0"/>
            </a:endParaRPr>
          </a:p>
          <a:p>
            <a:endParaRPr lang="en-US" altLang="en-US" sz="1200" dirty="0">
              <a:latin typeface="Arial Narrow" pitchFamily="34" charset="0"/>
            </a:endParaRPr>
          </a:p>
          <a:p>
            <a:r>
              <a:rPr lang="en-US" altLang="en-US" sz="1200" dirty="0">
                <a:latin typeface="Arial Narrow" pitchFamily="34" charset="0"/>
              </a:rPr>
              <a:t>February 11, 2015</a:t>
            </a:r>
          </a:p>
          <a:p>
            <a:endParaRPr lang="en-US" altLang="en-US" sz="1200" dirty="0" smtClean="0">
              <a:latin typeface="Arial Narrow" pitchFamily="34" charset="0"/>
            </a:endParaRPr>
          </a:p>
        </p:txBody>
      </p:sp>
      <p:sp>
        <p:nvSpPr>
          <p:cNvPr id="5123" name="TextBox 4"/>
          <p:cNvSpPr txBox="1">
            <a:spLocks noChangeArrowheads="1"/>
          </p:cNvSpPr>
          <p:nvPr/>
        </p:nvSpPr>
        <p:spPr bwMode="auto">
          <a:xfrm>
            <a:off x="-725488" y="2239963"/>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sp>
        <p:nvSpPr>
          <p:cNvPr id="5124" name="TextBox 5"/>
          <p:cNvSpPr txBox="1">
            <a:spLocks noChangeArrowheads="1"/>
          </p:cNvSpPr>
          <p:nvPr/>
        </p:nvSpPr>
        <p:spPr bwMode="auto">
          <a:xfrm>
            <a:off x="-398463" y="25400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sp>
        <p:nvSpPr>
          <p:cNvPr id="2" name="Rectangle 1"/>
          <p:cNvSpPr/>
          <p:nvPr/>
        </p:nvSpPr>
        <p:spPr>
          <a:xfrm>
            <a:off x="0" y="0"/>
            <a:ext cx="9144000" cy="10372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smtClean="0">
                <a:latin typeface="Arial Narrow" pitchFamily="34" charset="0"/>
              </a:rPr>
              <a:t>Creating Value Through Technology Innovation </a:t>
            </a:r>
          </a:p>
        </p:txBody>
      </p:sp>
      <p:sp>
        <p:nvSpPr>
          <p:cNvPr id="3" name="Content Placeholder 2"/>
          <p:cNvSpPr>
            <a:spLocks noGrp="1"/>
          </p:cNvSpPr>
          <p:nvPr>
            <p:ph sz="half" idx="1"/>
          </p:nvPr>
        </p:nvSpPr>
        <p:spPr>
          <a:xfrm>
            <a:off x="527050" y="1123950"/>
            <a:ext cx="4038600" cy="446088"/>
          </a:xfrm>
        </p:spPr>
        <p:txBody>
          <a:bodyPr>
            <a:normAutofit fontScale="77500" lnSpcReduction="20000"/>
          </a:bodyPr>
          <a:lstStyle/>
          <a:p>
            <a:r>
              <a:rPr lang="en-US" altLang="en-US" sz="2600" dirty="0">
                <a:latin typeface="Arial Narrow" pitchFamily="34" charset="0"/>
                <a:cs typeface="+mn-cs"/>
              </a:rPr>
              <a:t>Unlock market potential </a:t>
            </a:r>
            <a:r>
              <a:rPr lang="en-US" altLang="en-US" sz="2000" dirty="0" smtClean="0">
                <a:latin typeface="Arial Narrow" pitchFamily="34" charset="0"/>
              </a:rPr>
              <a:t>       </a:t>
            </a:r>
            <a:r>
              <a:rPr lang="en-US" altLang="en-US" sz="3600" b="1" dirty="0" smtClean="0">
                <a:solidFill>
                  <a:srgbClr val="FFFF00"/>
                </a:solidFill>
                <a:latin typeface="Arial Narrow" pitchFamily="34" charset="0"/>
              </a:rPr>
              <a:t>$$</a:t>
            </a:r>
          </a:p>
        </p:txBody>
      </p:sp>
      <p:sp>
        <p:nvSpPr>
          <p:cNvPr id="5" name="Freeform 4"/>
          <p:cNvSpPr/>
          <p:nvPr/>
        </p:nvSpPr>
        <p:spPr>
          <a:xfrm>
            <a:off x="2460625" y="1993900"/>
            <a:ext cx="2070100" cy="635000"/>
          </a:xfrm>
          <a:custGeom>
            <a:avLst/>
            <a:gdLst>
              <a:gd name="connsiteX0" fmla="*/ 0 w 2311400"/>
              <a:gd name="connsiteY0" fmla="*/ 802217 h 808567"/>
              <a:gd name="connsiteX1" fmla="*/ 704850 w 2311400"/>
              <a:gd name="connsiteY1" fmla="*/ 535517 h 808567"/>
              <a:gd name="connsiteX2" fmla="*/ 1187450 w 2311400"/>
              <a:gd name="connsiteY2" fmla="*/ 8467 h 808567"/>
              <a:gd name="connsiteX3" fmla="*/ 1714500 w 2311400"/>
              <a:gd name="connsiteY3" fmla="*/ 586317 h 808567"/>
              <a:gd name="connsiteX4" fmla="*/ 2311400 w 2311400"/>
              <a:gd name="connsiteY4" fmla="*/ 808567 h 8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808567">
                <a:moveTo>
                  <a:pt x="0" y="802217"/>
                </a:moveTo>
                <a:cubicBezTo>
                  <a:pt x="253471" y="735013"/>
                  <a:pt x="506942" y="667809"/>
                  <a:pt x="704850" y="535517"/>
                </a:cubicBezTo>
                <a:cubicBezTo>
                  <a:pt x="902758" y="403225"/>
                  <a:pt x="1019175" y="0"/>
                  <a:pt x="1187450" y="8467"/>
                </a:cubicBezTo>
                <a:cubicBezTo>
                  <a:pt x="1355725" y="16934"/>
                  <a:pt x="1527175" y="452967"/>
                  <a:pt x="1714500" y="586317"/>
                </a:cubicBezTo>
                <a:cubicBezTo>
                  <a:pt x="1901825" y="719667"/>
                  <a:pt x="2311400" y="808567"/>
                  <a:pt x="2311400" y="808567"/>
                </a:cubicBezTo>
              </a:path>
            </a:pathLst>
          </a:custGeom>
          <a:solidFill>
            <a:srgbClr val="005ABB">
              <a:lumMod val="20000"/>
              <a:lumOff val="80000"/>
            </a:srgbClr>
          </a:solidFill>
          <a:ln w="38100" cap="flat" cmpd="sng" algn="ctr">
            <a:solidFill>
              <a:srgbClr val="FF6600"/>
            </a:solidFill>
            <a:prstDash val="solid"/>
            <a:round/>
            <a:headEnd type="none" w="med" len="med"/>
            <a:tailEnd type="none" w="med" len="med"/>
          </a:ln>
          <a:effectLst/>
        </p:spPr>
        <p:txBody>
          <a:bodyPr anchor="ctr"/>
          <a:lstStyle/>
          <a:p>
            <a:pPr algn="ctr" defTabSz="914400" fontAlgn="auto">
              <a:spcBef>
                <a:spcPts val="0"/>
              </a:spcBef>
              <a:spcAft>
                <a:spcPts val="0"/>
              </a:spcAft>
              <a:defRPr/>
            </a:pPr>
            <a:endParaRPr lang="en-US" b="1" kern="0">
              <a:solidFill>
                <a:prstClr val="black"/>
              </a:solidFill>
              <a:latin typeface="Calibri"/>
              <a:ea typeface="+mn-ea"/>
            </a:endParaRP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t="3474"/>
          <a:stretch>
            <a:fillRect/>
          </a:stretch>
        </p:blipFill>
        <p:spPr>
          <a:xfrm>
            <a:off x="4572000" y="1138238"/>
            <a:ext cx="4360863" cy="29448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5327650" y="3544888"/>
            <a:ext cx="3173413" cy="276225"/>
          </a:xfrm>
          <a:prstGeom prst="rect">
            <a:avLst/>
          </a:prstGeom>
          <a:noFill/>
          <a:ln>
            <a:noFill/>
          </a:ln>
          <a:effectLst>
            <a:outerShdw dist="38100" dir="2700000" rotWithShape="0">
              <a:srgbClr val="808080">
                <a:alpha val="67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r>
              <a:rPr lang="en-US" altLang="en-US" sz="1200">
                <a:solidFill>
                  <a:srgbClr val="FFC001"/>
                </a:solidFill>
                <a:latin typeface="Arial" pitchFamily="34" charset="0"/>
                <a:cs typeface="Arial" pitchFamily="34" charset="0"/>
              </a:rPr>
              <a:t>Advanced Measurement &amp; Actuation</a:t>
            </a:r>
          </a:p>
        </p:txBody>
      </p:sp>
      <p:sp>
        <p:nvSpPr>
          <p:cNvPr id="8" name="TextBox 7"/>
          <p:cNvSpPr txBox="1">
            <a:spLocks noChangeArrowheads="1"/>
          </p:cNvSpPr>
          <p:nvPr/>
        </p:nvSpPr>
        <p:spPr bwMode="auto">
          <a:xfrm>
            <a:off x="6278563" y="1958975"/>
            <a:ext cx="1493837" cy="460375"/>
          </a:xfrm>
          <a:prstGeom prst="rect">
            <a:avLst/>
          </a:prstGeom>
          <a:noFill/>
          <a:ln>
            <a:noFill/>
          </a:ln>
          <a:effectLst>
            <a:outerShdw dist="38100" dir="2700000" rotWithShape="0">
              <a:srgbClr val="808080">
                <a:alpha val="67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r>
              <a:rPr lang="en-US" altLang="en-US" sz="1200">
                <a:solidFill>
                  <a:srgbClr val="FFC001"/>
                </a:solidFill>
                <a:latin typeface="Arial" pitchFamily="34" charset="0"/>
                <a:cs typeface="Arial" pitchFamily="34" charset="0"/>
              </a:rPr>
              <a:t>High Performance Information</a:t>
            </a:r>
          </a:p>
        </p:txBody>
      </p:sp>
      <p:sp>
        <p:nvSpPr>
          <p:cNvPr id="9" name="TextBox 8"/>
          <p:cNvSpPr txBox="1">
            <a:spLocks noChangeArrowheads="1"/>
          </p:cNvSpPr>
          <p:nvPr/>
        </p:nvSpPr>
        <p:spPr bwMode="auto">
          <a:xfrm>
            <a:off x="7791450" y="2025650"/>
            <a:ext cx="971550" cy="461963"/>
          </a:xfrm>
          <a:prstGeom prst="rect">
            <a:avLst/>
          </a:prstGeom>
          <a:noFill/>
          <a:ln>
            <a:noFill/>
          </a:ln>
          <a:effectLst>
            <a:outerShdw dist="38100" dir="2700000" rotWithShape="0">
              <a:srgbClr val="808080">
                <a:alpha val="67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r>
              <a:rPr lang="en-US" altLang="en-US" sz="1200">
                <a:solidFill>
                  <a:srgbClr val="FFC001"/>
                </a:solidFill>
                <a:latin typeface="Arial" pitchFamily="34" charset="0"/>
                <a:cs typeface="Arial" pitchFamily="34" charset="0"/>
              </a:rPr>
              <a:t>Designer Materials</a:t>
            </a:r>
          </a:p>
        </p:txBody>
      </p:sp>
      <p:sp>
        <p:nvSpPr>
          <p:cNvPr id="10" name="TextBox 9"/>
          <p:cNvSpPr txBox="1">
            <a:spLocks noChangeArrowheads="1"/>
          </p:cNvSpPr>
          <p:nvPr/>
        </p:nvSpPr>
        <p:spPr bwMode="auto">
          <a:xfrm>
            <a:off x="5083175" y="1393825"/>
            <a:ext cx="1570038" cy="461963"/>
          </a:xfrm>
          <a:prstGeom prst="rect">
            <a:avLst/>
          </a:prstGeom>
          <a:noFill/>
          <a:ln>
            <a:noFill/>
          </a:ln>
          <a:effectLst>
            <a:outerShdw dist="38100" dir="2700000" rotWithShape="0">
              <a:srgbClr val="808080">
                <a:alpha val="67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r>
              <a:rPr lang="en-US" altLang="en-US" sz="1200" dirty="0">
                <a:solidFill>
                  <a:srgbClr val="FFC001"/>
                </a:solidFill>
                <a:latin typeface="Arial" pitchFamily="34" charset="0"/>
                <a:cs typeface="Arial" pitchFamily="34" charset="0"/>
              </a:rPr>
              <a:t>Sustainable Chemistry</a:t>
            </a:r>
          </a:p>
        </p:txBody>
      </p:sp>
      <p:sp>
        <p:nvSpPr>
          <p:cNvPr id="11" name="Rectangle 10"/>
          <p:cNvSpPr/>
          <p:nvPr/>
        </p:nvSpPr>
        <p:spPr>
          <a:xfrm>
            <a:off x="2593975" y="3035300"/>
            <a:ext cx="1854200" cy="898525"/>
          </a:xfrm>
          <a:prstGeom prst="rect">
            <a:avLst/>
          </a:prstGeom>
          <a:solidFill>
            <a:schemeClr val="bg1">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12" name="Freeform 11"/>
          <p:cNvSpPr/>
          <p:nvPr/>
        </p:nvSpPr>
        <p:spPr>
          <a:xfrm>
            <a:off x="2798763" y="3116263"/>
            <a:ext cx="1497012" cy="677862"/>
          </a:xfrm>
          <a:custGeom>
            <a:avLst/>
            <a:gdLst>
              <a:gd name="connsiteX0" fmla="*/ 0 w 2165350"/>
              <a:gd name="connsiteY0" fmla="*/ 0 h 977900"/>
              <a:gd name="connsiteX1" fmla="*/ 628650 w 2165350"/>
              <a:gd name="connsiteY1" fmla="*/ 742950 h 977900"/>
              <a:gd name="connsiteX2" fmla="*/ 2165350 w 2165350"/>
              <a:gd name="connsiteY2" fmla="*/ 977900 h 977900"/>
            </a:gdLst>
            <a:ahLst/>
            <a:cxnLst>
              <a:cxn ang="0">
                <a:pos x="connsiteX0" y="connsiteY0"/>
              </a:cxn>
              <a:cxn ang="0">
                <a:pos x="connsiteX1" y="connsiteY1"/>
              </a:cxn>
              <a:cxn ang="0">
                <a:pos x="connsiteX2" y="connsiteY2"/>
              </a:cxn>
            </a:cxnLst>
            <a:rect l="l" t="t" r="r" b="b"/>
            <a:pathLst>
              <a:path w="2165350" h="977900">
                <a:moveTo>
                  <a:pt x="0" y="0"/>
                </a:moveTo>
                <a:cubicBezTo>
                  <a:pt x="133879" y="289983"/>
                  <a:pt x="267758" y="579967"/>
                  <a:pt x="628650" y="742950"/>
                </a:cubicBezTo>
                <a:cubicBezTo>
                  <a:pt x="989542" y="905933"/>
                  <a:pt x="2165350" y="977900"/>
                  <a:pt x="2165350" y="977900"/>
                </a:cubicBezTo>
              </a:path>
            </a:pathLst>
          </a:custGeom>
          <a:ln w="38100"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b="1"/>
          </a:p>
        </p:txBody>
      </p:sp>
      <p:sp>
        <p:nvSpPr>
          <p:cNvPr id="16" name="Content Placeholder 2"/>
          <p:cNvSpPr txBox="1">
            <a:spLocks/>
          </p:cNvSpPr>
          <p:nvPr/>
        </p:nvSpPr>
        <p:spPr bwMode="auto">
          <a:xfrm>
            <a:off x="527050" y="2205038"/>
            <a:ext cx="397192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dirty="0">
                <a:solidFill>
                  <a:schemeClr val="bg1"/>
                </a:solidFill>
                <a:latin typeface="Arial Narrow" pitchFamily="34" charset="0"/>
              </a:rPr>
              <a:t>Reduce risk vector</a:t>
            </a:r>
          </a:p>
        </p:txBody>
      </p:sp>
      <p:sp>
        <p:nvSpPr>
          <p:cNvPr id="17" name="Content Placeholder 2"/>
          <p:cNvSpPr txBox="1">
            <a:spLocks/>
          </p:cNvSpPr>
          <p:nvPr/>
        </p:nvSpPr>
        <p:spPr bwMode="auto">
          <a:xfrm>
            <a:off x="527050" y="3262313"/>
            <a:ext cx="4038600"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Increase efficiency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smtClean="0">
                <a:latin typeface="Arial Narrow" pitchFamily="34" charset="0"/>
              </a:rPr>
              <a:t>Scope of Innovation – Beyond Technology</a:t>
            </a:r>
          </a:p>
        </p:txBody>
      </p:sp>
      <p:sp>
        <p:nvSpPr>
          <p:cNvPr id="3" name="Content Placeholder 2"/>
          <p:cNvSpPr>
            <a:spLocks noGrp="1"/>
          </p:cNvSpPr>
          <p:nvPr>
            <p:ph idx="1"/>
          </p:nvPr>
        </p:nvSpPr>
        <p:spPr>
          <a:xfrm>
            <a:off x="527050" y="1171707"/>
            <a:ext cx="1712913" cy="376237"/>
          </a:xfrm>
        </p:spPr>
        <p:txBody>
          <a:bodyPr/>
          <a:lstStyle/>
          <a:p>
            <a:r>
              <a:rPr lang="en-US" altLang="en-US" sz="1600" dirty="0" smtClean="0">
                <a:latin typeface="Arial Narrow" pitchFamily="34" charset="0"/>
              </a:rPr>
              <a:t>Technology</a:t>
            </a:r>
          </a:p>
          <a:p>
            <a:endParaRPr lang="en-US" altLang="en-US" sz="1600" dirty="0" smtClean="0">
              <a:latin typeface="Arial Narrow" pitchFamily="34" charset="0"/>
            </a:endParaRPr>
          </a:p>
        </p:txBody>
      </p:sp>
      <p:sp>
        <p:nvSpPr>
          <p:cNvPr id="7" name="Content Placeholder 2"/>
          <p:cNvSpPr txBox="1">
            <a:spLocks/>
          </p:cNvSpPr>
          <p:nvPr/>
        </p:nvSpPr>
        <p:spPr bwMode="auto">
          <a:xfrm>
            <a:off x="527050" y="1598744"/>
            <a:ext cx="1712913"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a:solidFill>
                  <a:schemeClr val="bg1"/>
                </a:solidFill>
                <a:latin typeface="Arial Narrow" pitchFamily="34" charset="0"/>
              </a:rPr>
              <a:t>Product</a:t>
            </a:r>
          </a:p>
          <a:p>
            <a:pPr>
              <a:spcBef>
                <a:spcPct val="20000"/>
              </a:spcBef>
              <a:buClr>
                <a:srgbClr val="FFCD00"/>
              </a:buClr>
              <a:buFont typeface="Lucida Grande" pitchFamily="-65" charset="0"/>
              <a:buChar char="￭"/>
            </a:pPr>
            <a:endParaRPr lang="en-US" altLang="en-US" sz="1600">
              <a:solidFill>
                <a:schemeClr val="bg1"/>
              </a:solidFill>
              <a:latin typeface="Arial Narrow" pitchFamily="34" charset="0"/>
            </a:endParaRPr>
          </a:p>
        </p:txBody>
      </p:sp>
      <p:sp>
        <p:nvSpPr>
          <p:cNvPr id="8" name="Content Placeholder 2"/>
          <p:cNvSpPr txBox="1">
            <a:spLocks/>
          </p:cNvSpPr>
          <p:nvPr/>
        </p:nvSpPr>
        <p:spPr>
          <a:xfrm>
            <a:off x="527050" y="2038482"/>
            <a:ext cx="1712913" cy="384175"/>
          </a:xfrm>
          <a:prstGeom prst="rect">
            <a:avLst/>
          </a:prstGeom>
        </p:spPr>
        <p:txBody>
          <a:bodyPr>
            <a:normAutofit/>
          </a:bodyPr>
          <a:lstStyle>
            <a:lvl1pPr marL="171450" indent="-171450" algn="l" defTabSz="457200" rtl="0" eaLnBrk="1" latinLnBrk="0" hangingPunct="1">
              <a:spcBef>
                <a:spcPct val="20000"/>
              </a:spcBef>
              <a:buClr>
                <a:srgbClr val="FFCD00"/>
              </a:buClr>
              <a:buFont typeface="Lucida Grande"/>
              <a:buChar char="￭"/>
              <a:tabLst/>
              <a:defRPr sz="2000" kern="1200">
                <a:solidFill>
                  <a:schemeClr val="bg1"/>
                </a:solidFill>
                <a:latin typeface="Arial Narrow"/>
                <a:ea typeface="+mn-ea"/>
                <a:cs typeface="Arial Narrow"/>
              </a:defRPr>
            </a:lvl1pPr>
            <a:lvl2pPr marL="401638" indent="-230188" algn="l" defTabSz="457200" rtl="0" eaLnBrk="1" latinLnBrk="0" hangingPunct="1">
              <a:spcBef>
                <a:spcPct val="20000"/>
              </a:spcBef>
              <a:buFont typeface="Arial"/>
              <a:buChar char="–"/>
              <a:tabLst>
                <a:tab pos="401638" algn="l"/>
              </a:tabLst>
              <a:defRPr sz="2000" kern="1200">
                <a:solidFill>
                  <a:schemeClr val="bg1"/>
                </a:solidFill>
                <a:latin typeface="Arial Narrow"/>
                <a:ea typeface="+mn-ea"/>
                <a:cs typeface="Arial Narrow"/>
              </a:defRPr>
            </a:lvl2pPr>
            <a:lvl3pPr marL="573088" indent="-174625" algn="l" defTabSz="457200" rtl="0" eaLnBrk="1" latinLnBrk="0" hangingPunct="1">
              <a:spcBef>
                <a:spcPct val="20000"/>
              </a:spcBef>
              <a:buClr>
                <a:srgbClr val="FFCD00"/>
              </a:buClr>
              <a:buFont typeface="Lucida Grande"/>
              <a:buChar char="￭"/>
              <a:defRPr sz="1800" kern="1200">
                <a:solidFill>
                  <a:schemeClr val="bg1"/>
                </a:solidFill>
                <a:latin typeface="Arial Narrow"/>
                <a:ea typeface="+mn-ea"/>
                <a:cs typeface="Arial Narrow"/>
              </a:defRPr>
            </a:lvl3pPr>
            <a:lvl4pPr marL="857250" indent="-228600" algn="l" defTabSz="457200" rtl="0" eaLnBrk="1" latinLnBrk="0" hangingPunct="1">
              <a:spcBef>
                <a:spcPct val="20000"/>
              </a:spcBef>
              <a:buFont typeface="Arial"/>
              <a:buChar char="–"/>
              <a:defRPr sz="18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600" b="1" dirty="0">
                <a:solidFill>
                  <a:schemeClr val="tx2">
                    <a:lumMod val="60000"/>
                    <a:lumOff val="40000"/>
                  </a:schemeClr>
                </a:solidFill>
              </a:rPr>
              <a:t>Service</a:t>
            </a:r>
            <a:endParaRPr lang="en-US" sz="1600" dirty="0" smtClean="0">
              <a:solidFill>
                <a:schemeClr val="tx2">
                  <a:lumMod val="60000"/>
                  <a:lumOff val="40000"/>
                </a:schemeClr>
              </a:solidFill>
            </a:endParaRPr>
          </a:p>
          <a:p>
            <a:pPr fontAlgn="auto">
              <a:spcAft>
                <a:spcPts val="0"/>
              </a:spcAft>
              <a:defRPr/>
            </a:pPr>
            <a:endParaRPr lang="en-US" sz="1600" dirty="0"/>
          </a:p>
        </p:txBody>
      </p:sp>
      <p:sp>
        <p:nvSpPr>
          <p:cNvPr id="9" name="Content Placeholder 2"/>
          <p:cNvSpPr txBox="1">
            <a:spLocks/>
          </p:cNvSpPr>
          <p:nvPr/>
        </p:nvSpPr>
        <p:spPr bwMode="auto">
          <a:xfrm>
            <a:off x="527050" y="2478219"/>
            <a:ext cx="1712913"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a:solidFill>
                  <a:schemeClr val="bg1"/>
                </a:solidFill>
                <a:latin typeface="Arial Narrow" pitchFamily="34" charset="0"/>
              </a:rPr>
              <a:t>Operational</a:t>
            </a:r>
          </a:p>
          <a:p>
            <a:pPr>
              <a:spcBef>
                <a:spcPct val="20000"/>
              </a:spcBef>
              <a:buClr>
                <a:srgbClr val="FFCD00"/>
              </a:buClr>
              <a:buFont typeface="Lucida Grande" pitchFamily="-65" charset="0"/>
              <a:buChar char="￭"/>
            </a:pPr>
            <a:endParaRPr lang="en-US" altLang="en-US" sz="1600">
              <a:solidFill>
                <a:schemeClr val="bg1"/>
              </a:solidFill>
              <a:latin typeface="Arial Narrow" pitchFamily="34" charset="0"/>
            </a:endParaRPr>
          </a:p>
        </p:txBody>
      </p:sp>
      <p:sp>
        <p:nvSpPr>
          <p:cNvPr id="10" name="Content Placeholder 2"/>
          <p:cNvSpPr txBox="1">
            <a:spLocks/>
          </p:cNvSpPr>
          <p:nvPr/>
        </p:nvSpPr>
        <p:spPr bwMode="auto">
          <a:xfrm>
            <a:off x="527050" y="2903669"/>
            <a:ext cx="1712913"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a:solidFill>
                  <a:schemeClr val="bg1"/>
                </a:solidFill>
                <a:latin typeface="Arial Narrow" pitchFamily="34" charset="0"/>
              </a:rPr>
              <a:t>Economic</a:t>
            </a:r>
          </a:p>
          <a:p>
            <a:pPr>
              <a:spcBef>
                <a:spcPct val="20000"/>
              </a:spcBef>
              <a:buClr>
                <a:srgbClr val="FFCD00"/>
              </a:buClr>
              <a:buFont typeface="Lucida Grande" pitchFamily="-65" charset="0"/>
              <a:buChar char="￭"/>
            </a:pPr>
            <a:endParaRPr lang="en-US" altLang="en-US" sz="1600">
              <a:solidFill>
                <a:schemeClr val="bg1"/>
              </a:solidFill>
              <a:latin typeface="Arial Narrow" pitchFamily="34" charset="0"/>
            </a:endParaRPr>
          </a:p>
        </p:txBody>
      </p:sp>
      <p:sp>
        <p:nvSpPr>
          <p:cNvPr id="12" name="Content Placeholder 2"/>
          <p:cNvSpPr txBox="1">
            <a:spLocks/>
          </p:cNvSpPr>
          <p:nvPr/>
        </p:nvSpPr>
        <p:spPr bwMode="auto">
          <a:xfrm>
            <a:off x="527050" y="3254506"/>
            <a:ext cx="1712913"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dirty="0">
                <a:solidFill>
                  <a:schemeClr val="bg1"/>
                </a:solidFill>
                <a:latin typeface="Arial Narrow" pitchFamily="34" charset="0"/>
              </a:rPr>
              <a:t>Management</a:t>
            </a:r>
          </a:p>
          <a:p>
            <a:pPr>
              <a:spcBef>
                <a:spcPct val="20000"/>
              </a:spcBef>
              <a:buClr>
                <a:srgbClr val="FFCD00"/>
              </a:buClr>
              <a:buFont typeface="Lucida Grande" pitchFamily="-65" charset="0"/>
              <a:buChar char="￭"/>
            </a:pPr>
            <a:endParaRPr lang="en-US" altLang="en-US" sz="1600" dirty="0">
              <a:solidFill>
                <a:schemeClr val="bg1"/>
              </a:solidFill>
              <a:latin typeface="Arial Narrow" pitchFamily="34" charset="0"/>
            </a:endParaRPr>
          </a:p>
        </p:txBody>
      </p:sp>
      <p:sp>
        <p:nvSpPr>
          <p:cNvPr id="13" name="Content Placeholder 2"/>
          <p:cNvSpPr txBox="1">
            <a:spLocks/>
          </p:cNvSpPr>
          <p:nvPr/>
        </p:nvSpPr>
        <p:spPr>
          <a:xfrm>
            <a:off x="527050" y="3694244"/>
            <a:ext cx="1712913" cy="384175"/>
          </a:xfrm>
          <a:prstGeom prst="rect">
            <a:avLst/>
          </a:prstGeom>
        </p:spPr>
        <p:txBody>
          <a:bodyPr>
            <a:normAutofit/>
          </a:bodyPr>
          <a:lstStyle>
            <a:lvl1pPr marL="171450" indent="-171450" algn="l" defTabSz="457200" rtl="0" eaLnBrk="1" latinLnBrk="0" hangingPunct="1">
              <a:spcBef>
                <a:spcPct val="20000"/>
              </a:spcBef>
              <a:buClr>
                <a:srgbClr val="FFCD00"/>
              </a:buClr>
              <a:buFont typeface="Lucida Grande"/>
              <a:buChar char="￭"/>
              <a:tabLst/>
              <a:defRPr sz="2000" kern="1200">
                <a:solidFill>
                  <a:schemeClr val="bg1"/>
                </a:solidFill>
                <a:latin typeface="Arial Narrow"/>
                <a:ea typeface="+mn-ea"/>
                <a:cs typeface="Arial Narrow"/>
              </a:defRPr>
            </a:lvl1pPr>
            <a:lvl2pPr marL="401638" indent="-230188" algn="l" defTabSz="457200" rtl="0" eaLnBrk="1" latinLnBrk="0" hangingPunct="1">
              <a:spcBef>
                <a:spcPct val="20000"/>
              </a:spcBef>
              <a:buFont typeface="Arial"/>
              <a:buChar char="–"/>
              <a:tabLst>
                <a:tab pos="401638" algn="l"/>
              </a:tabLst>
              <a:defRPr sz="2000" kern="1200">
                <a:solidFill>
                  <a:schemeClr val="bg1"/>
                </a:solidFill>
                <a:latin typeface="Arial Narrow"/>
                <a:ea typeface="+mn-ea"/>
                <a:cs typeface="Arial Narrow"/>
              </a:defRPr>
            </a:lvl2pPr>
            <a:lvl3pPr marL="573088" indent="-174625" algn="l" defTabSz="457200" rtl="0" eaLnBrk="1" latinLnBrk="0" hangingPunct="1">
              <a:spcBef>
                <a:spcPct val="20000"/>
              </a:spcBef>
              <a:buClr>
                <a:srgbClr val="FFCD00"/>
              </a:buClr>
              <a:buFont typeface="Lucida Grande"/>
              <a:buChar char="￭"/>
              <a:defRPr sz="1800" kern="1200">
                <a:solidFill>
                  <a:schemeClr val="bg1"/>
                </a:solidFill>
                <a:latin typeface="Arial Narrow"/>
                <a:ea typeface="+mn-ea"/>
                <a:cs typeface="Arial Narrow"/>
              </a:defRPr>
            </a:lvl3pPr>
            <a:lvl4pPr marL="857250" indent="-228600" algn="l" defTabSz="457200" rtl="0" eaLnBrk="1" latinLnBrk="0" hangingPunct="1">
              <a:spcBef>
                <a:spcPct val="20000"/>
              </a:spcBef>
              <a:buFont typeface="Arial"/>
              <a:buChar char="–"/>
              <a:defRPr sz="18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600" b="1" dirty="0">
                <a:solidFill>
                  <a:schemeClr val="tx2">
                    <a:lumMod val="60000"/>
                    <a:lumOff val="40000"/>
                  </a:schemeClr>
                </a:solidFill>
              </a:rPr>
              <a:t>Business </a:t>
            </a:r>
            <a:r>
              <a:rPr lang="en-US" sz="1600" b="1" dirty="0" smtClean="0">
                <a:solidFill>
                  <a:schemeClr val="tx2">
                    <a:lumMod val="60000"/>
                    <a:lumOff val="40000"/>
                  </a:schemeClr>
                </a:solidFill>
              </a:rPr>
              <a:t>model</a:t>
            </a:r>
            <a:endParaRPr lang="en-US" sz="1600" dirty="0" smtClean="0">
              <a:solidFill>
                <a:schemeClr val="tx2">
                  <a:lumMod val="60000"/>
                  <a:lumOff val="40000"/>
                </a:schemeClr>
              </a:solidFill>
            </a:endParaRPr>
          </a:p>
          <a:p>
            <a:pPr fontAlgn="auto">
              <a:spcAft>
                <a:spcPts val="0"/>
              </a:spcAft>
              <a:defRPr/>
            </a:pPr>
            <a:endParaRPr lang="en-US" sz="1600" dirty="0"/>
          </a:p>
        </p:txBody>
      </p:sp>
      <p:sp>
        <p:nvSpPr>
          <p:cNvPr id="14" name="Content Placeholder 2"/>
          <p:cNvSpPr txBox="1">
            <a:spLocks/>
          </p:cNvSpPr>
          <p:nvPr/>
        </p:nvSpPr>
        <p:spPr bwMode="auto">
          <a:xfrm>
            <a:off x="527050" y="4133981"/>
            <a:ext cx="1712913"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a:solidFill>
                  <a:schemeClr val="bg1"/>
                </a:solidFill>
                <a:latin typeface="Arial Narrow" pitchFamily="34" charset="0"/>
              </a:rPr>
              <a:t>Industry</a:t>
            </a:r>
          </a:p>
          <a:p>
            <a:pPr>
              <a:spcBef>
                <a:spcPct val="20000"/>
              </a:spcBef>
              <a:buClr>
                <a:srgbClr val="FFCD00"/>
              </a:buClr>
              <a:buFont typeface="Lucida Grande" pitchFamily="-65" charset="0"/>
              <a:buChar char="￭"/>
            </a:pPr>
            <a:endParaRPr lang="en-US" altLang="en-US" sz="1600">
              <a:solidFill>
                <a:schemeClr val="bg1"/>
              </a:solidFill>
              <a:latin typeface="Arial Narrow" pitchFamily="34" charset="0"/>
            </a:endParaRPr>
          </a:p>
        </p:txBody>
      </p:sp>
      <p:pic>
        <p:nvPicPr>
          <p:cNvPr id="4" name="Picture 3" descr="flowchart.jpg"/>
          <p:cNvPicPr>
            <a:picLocks noChangeAspect="1"/>
          </p:cNvPicPr>
          <p:nvPr/>
        </p:nvPicPr>
        <p:blipFill>
          <a:blip r:embed="rId3">
            <a:extLst>
              <a:ext uri="{28A0092B-C50C-407E-A947-70E740481C1C}">
                <a14:useLocalDpi xmlns:a14="http://schemas.microsoft.com/office/drawing/2010/main" xmlns="" val="0"/>
              </a:ext>
            </a:extLst>
          </a:blip>
          <a:srcRect l="3270" t="4033" r="3270" b="3230"/>
          <a:stretch>
            <a:fillRect/>
          </a:stretch>
        </p:blipFill>
        <p:spPr bwMode="auto">
          <a:xfrm>
            <a:off x="2239963" y="876300"/>
            <a:ext cx="4244975" cy="3641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3200" y="876300"/>
            <a:ext cx="2111375" cy="158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553200" y="2530475"/>
            <a:ext cx="211137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b="1" smtClean="0">
                <a:latin typeface="Arial Narrow" pitchFamily="34" charset="0"/>
              </a:rPr>
              <a:t>Innovation is More Than Knowledge</a:t>
            </a:r>
          </a:p>
        </p:txBody>
      </p:sp>
      <p:sp>
        <p:nvSpPr>
          <p:cNvPr id="3" name="Content Placeholder 2"/>
          <p:cNvSpPr>
            <a:spLocks noGrp="1"/>
          </p:cNvSpPr>
          <p:nvPr>
            <p:ph idx="1"/>
          </p:nvPr>
        </p:nvSpPr>
        <p:spPr>
          <a:xfrm>
            <a:off x="603250" y="801688"/>
            <a:ext cx="884238" cy="311150"/>
          </a:xfrm>
        </p:spPr>
        <p:txBody>
          <a:bodyPr rtlCol="0">
            <a:noAutofit/>
          </a:bodyPr>
          <a:lstStyle/>
          <a:p>
            <a:pPr marL="0" indent="0" fontAlgn="auto">
              <a:spcAft>
                <a:spcPts val="0"/>
              </a:spcAft>
              <a:buFont typeface="Lucida Grande"/>
              <a:buNone/>
              <a:defRPr/>
            </a:pPr>
            <a:r>
              <a:rPr lang="en-US" b="1" dirty="0" smtClean="0">
                <a:solidFill>
                  <a:srgbClr val="FFFF00"/>
                </a:solidFill>
                <a:ea typeface="+mn-ea"/>
              </a:rPr>
              <a:t>Vision</a:t>
            </a:r>
          </a:p>
          <a:p>
            <a:pPr fontAlgn="auto">
              <a:spcAft>
                <a:spcPts val="0"/>
              </a:spcAft>
              <a:buFont typeface="Lucida Grande"/>
              <a:buChar char="￭"/>
              <a:defRPr/>
            </a:pPr>
            <a:endParaRPr lang="en-US" dirty="0">
              <a:ea typeface="+mn-ea"/>
            </a:endParaRPr>
          </a:p>
        </p:txBody>
      </p:sp>
      <p:sp>
        <p:nvSpPr>
          <p:cNvPr id="5" name="Rectangle 4"/>
          <p:cNvSpPr>
            <a:spLocks noChangeArrowheads="1"/>
          </p:cNvSpPr>
          <p:nvPr/>
        </p:nvSpPr>
        <p:spPr bwMode="auto">
          <a:xfrm>
            <a:off x="2578100" y="1238250"/>
            <a:ext cx="1809750" cy="3314700"/>
          </a:xfrm>
          <a:prstGeom prst="rect">
            <a:avLst/>
          </a:prstGeom>
          <a:gradFill rotWithShape="1">
            <a:gsLst>
              <a:gs pos="0">
                <a:srgbClr val="8DABFF"/>
              </a:gs>
              <a:gs pos="100000">
                <a:srgbClr val="0059D7"/>
              </a:gs>
            </a:gsLst>
            <a:lin ang="5400000"/>
          </a:gradFill>
          <a:ln w="9525">
            <a:solidFill>
              <a:srgbClr val="0058BB"/>
            </a:solidFill>
            <a:miter lim="800000"/>
            <a:headEnd/>
            <a:tailEnd/>
          </a:ln>
          <a:effectLst>
            <a:outerShdw blurRad="40000" dist="23000" dir="5400000" rotWithShape="0">
              <a:srgbClr val="808080">
                <a:alpha val="34999"/>
              </a:srgbClr>
            </a:outerShdw>
          </a:effectLst>
        </p:spPr>
        <p:txBody>
          <a:bodyPr tIns="182880"/>
          <a:lstStyle/>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Culture</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Gender</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Age</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Academic</a:t>
            </a:r>
          </a:p>
          <a:p>
            <a:pPr defTabSz="914400" fontAlgn="auto">
              <a:lnSpc>
                <a:spcPct val="80000"/>
              </a:lnSpc>
              <a:spcBef>
                <a:spcPts val="0"/>
              </a:spcBef>
              <a:spcAft>
                <a:spcPts val="0"/>
              </a:spcAft>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Discipline/Expertise</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Research Model</a:t>
            </a:r>
          </a:p>
          <a:p>
            <a:pPr marL="171450" indent="-171450" defTabSz="914400" fontAlgn="auto">
              <a:lnSpc>
                <a:spcPct val="80000"/>
              </a:lnSpc>
              <a:spcBef>
                <a:spcPts val="0"/>
              </a:spcBef>
              <a:spcAft>
                <a:spcPts val="0"/>
              </a:spcAft>
              <a:buFont typeface="Arial"/>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Internal</a:t>
            </a:r>
          </a:p>
          <a:p>
            <a:pPr marL="171450" indent="-171450" defTabSz="914400" fontAlgn="auto">
              <a:lnSpc>
                <a:spcPct val="80000"/>
              </a:lnSpc>
              <a:spcBef>
                <a:spcPts val="0"/>
              </a:spcBef>
              <a:spcAft>
                <a:spcPts val="0"/>
              </a:spcAft>
              <a:buFont typeface="Arial"/>
              <a:buChar char="•"/>
              <a:defRPr/>
            </a:pPr>
            <a:endParaRPr lang="en-US" sz="1200" b="1" kern="0" dirty="0">
              <a:solidFill>
                <a:schemeClr val="tx2">
                  <a:lumMod val="75000"/>
                </a:schemeClr>
              </a:solidFill>
              <a:latin typeface="Calibri"/>
              <a:ea typeface="+mn-ea"/>
            </a:endParaRPr>
          </a:p>
          <a:p>
            <a:pPr marL="171450" lvl="1"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External</a:t>
            </a:r>
          </a:p>
        </p:txBody>
      </p:sp>
      <p:sp>
        <p:nvSpPr>
          <p:cNvPr id="7" name="Rectangle 6"/>
          <p:cNvSpPr>
            <a:spLocks noChangeArrowheads="1"/>
          </p:cNvSpPr>
          <p:nvPr/>
        </p:nvSpPr>
        <p:spPr bwMode="auto">
          <a:xfrm>
            <a:off x="6967538" y="1238250"/>
            <a:ext cx="1701800" cy="3314700"/>
          </a:xfrm>
          <a:prstGeom prst="rect">
            <a:avLst/>
          </a:prstGeom>
          <a:gradFill rotWithShape="1">
            <a:gsLst>
              <a:gs pos="0">
                <a:srgbClr val="8DABFF"/>
              </a:gs>
              <a:gs pos="100000">
                <a:srgbClr val="0059D7"/>
              </a:gs>
            </a:gsLst>
            <a:lin ang="5400000"/>
          </a:gradFill>
          <a:ln w="9525">
            <a:solidFill>
              <a:srgbClr val="0058BB"/>
            </a:solidFill>
            <a:miter lim="800000"/>
            <a:headEnd/>
            <a:tailEnd/>
          </a:ln>
          <a:effectLst>
            <a:outerShdw blurRad="40000" dist="23000" dir="5400000" rotWithShape="0">
              <a:srgbClr val="808080">
                <a:alpha val="34999"/>
              </a:srgbClr>
            </a:outerShdw>
          </a:effectLst>
        </p:spPr>
        <p:txBody>
          <a:bodyPr anchor="ctr"/>
          <a:lstStyle/>
          <a:p>
            <a:pPr algn="ctr" defTabSz="914400" fontAlgn="auto">
              <a:spcBef>
                <a:spcPts val="0"/>
              </a:spcBef>
              <a:spcAft>
                <a:spcPts val="0"/>
              </a:spcAft>
              <a:defRPr/>
            </a:pPr>
            <a:r>
              <a:rPr lang="en-US" sz="10000" b="1" kern="0" dirty="0">
                <a:solidFill>
                  <a:srgbClr val="D2FF0F"/>
                </a:solidFill>
                <a:latin typeface="Calibri"/>
                <a:ea typeface="+mn-ea"/>
              </a:rPr>
              <a:t>$</a:t>
            </a:r>
          </a:p>
        </p:txBody>
      </p:sp>
      <p:sp>
        <p:nvSpPr>
          <p:cNvPr id="10" name="Rectangle 9"/>
          <p:cNvSpPr>
            <a:spLocks noChangeArrowheads="1"/>
          </p:cNvSpPr>
          <p:nvPr/>
        </p:nvSpPr>
        <p:spPr bwMode="auto">
          <a:xfrm>
            <a:off x="603250" y="1238250"/>
            <a:ext cx="1809750" cy="3314700"/>
          </a:xfrm>
          <a:prstGeom prst="rect">
            <a:avLst/>
          </a:prstGeom>
          <a:gradFill rotWithShape="1">
            <a:gsLst>
              <a:gs pos="0">
                <a:srgbClr val="8DABFF"/>
              </a:gs>
              <a:gs pos="100000">
                <a:srgbClr val="0059D7"/>
              </a:gs>
            </a:gsLst>
            <a:lin ang="5400000"/>
          </a:gradFill>
          <a:ln w="9525">
            <a:solidFill>
              <a:srgbClr val="0058BB"/>
            </a:solidFill>
            <a:miter lim="800000"/>
            <a:headEnd/>
            <a:tailEnd/>
          </a:ln>
          <a:effectLst>
            <a:outerShdw blurRad="40000" dist="23000" dir="5400000" rotWithShape="0">
              <a:srgbClr val="808080">
                <a:alpha val="34999"/>
              </a:srgbClr>
            </a:outerShdw>
          </a:effectLst>
        </p:spPr>
        <p:txBody>
          <a:bodyPr tIns="182880"/>
          <a:lstStyle/>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Should be concrete</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Differentiate</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Define success</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Establish what/when</a:t>
            </a:r>
          </a:p>
          <a:p>
            <a:pPr defTabSz="914400" fontAlgn="auto">
              <a:lnSpc>
                <a:spcPct val="80000"/>
              </a:lnSpc>
              <a:spcBef>
                <a:spcPts val="0"/>
              </a:spcBef>
              <a:spcAft>
                <a:spcPts val="0"/>
              </a:spcAft>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Creates a roadmap to success</a:t>
            </a: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Aligns all team members</a:t>
            </a:r>
          </a:p>
          <a:p>
            <a:pPr marL="171450" indent="-171450" defTabSz="914400" fontAlgn="auto">
              <a:lnSpc>
                <a:spcPct val="80000"/>
              </a:lnSpc>
              <a:spcBef>
                <a:spcPts val="0"/>
              </a:spcBef>
              <a:spcAft>
                <a:spcPts val="0"/>
              </a:spcAft>
              <a:buFont typeface="Arial"/>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Drives ownership</a:t>
            </a:r>
          </a:p>
          <a:p>
            <a:pPr marL="171450" indent="-171450" defTabSz="914400" fontAlgn="auto">
              <a:lnSpc>
                <a:spcPct val="80000"/>
              </a:lnSpc>
              <a:spcBef>
                <a:spcPts val="0"/>
              </a:spcBef>
              <a:spcAft>
                <a:spcPts val="0"/>
              </a:spcAft>
              <a:buFont typeface="Arial"/>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Calibri"/>
                <a:ea typeface="+mn-ea"/>
              </a:rPr>
              <a:t>Produce results</a:t>
            </a:r>
          </a:p>
        </p:txBody>
      </p:sp>
      <p:sp>
        <p:nvSpPr>
          <p:cNvPr id="11" name="Rectangle 10"/>
          <p:cNvSpPr>
            <a:spLocks noChangeArrowheads="1"/>
          </p:cNvSpPr>
          <p:nvPr/>
        </p:nvSpPr>
        <p:spPr bwMode="auto">
          <a:xfrm>
            <a:off x="4524375" y="1238250"/>
            <a:ext cx="2316163" cy="3314700"/>
          </a:xfrm>
          <a:prstGeom prst="rect">
            <a:avLst/>
          </a:prstGeom>
          <a:gradFill rotWithShape="1">
            <a:gsLst>
              <a:gs pos="0">
                <a:srgbClr val="8DABFF"/>
              </a:gs>
              <a:gs pos="100000">
                <a:srgbClr val="0059D7"/>
              </a:gs>
            </a:gsLst>
            <a:lin ang="5400000"/>
          </a:gradFill>
          <a:ln w="9525">
            <a:solidFill>
              <a:srgbClr val="0058BB"/>
            </a:solidFill>
            <a:miter lim="800000"/>
            <a:headEnd/>
            <a:tailEnd/>
          </a:ln>
          <a:effectLst>
            <a:outerShdw blurRad="40000" dist="23000" dir="5400000" rotWithShape="0">
              <a:srgbClr val="808080">
                <a:alpha val="34999"/>
              </a:srgbClr>
            </a:outerShdw>
          </a:effectLst>
        </p:spPr>
        <p:txBody>
          <a:bodyPr tIns="182880"/>
          <a:lstStyle/>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mn-lt"/>
                <a:ea typeface="+mn-ea"/>
              </a:rPr>
              <a:t>Challenging</a:t>
            </a:r>
            <a:endParaRPr lang="en-US" sz="1200" b="1" kern="0" dirty="0">
              <a:solidFill>
                <a:schemeClr val="tx2">
                  <a:lumMod val="75000"/>
                </a:schemeClr>
              </a:solidFill>
              <a:latin typeface="Calibri"/>
              <a:ea typeface="+mn-ea"/>
            </a:endParaRP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mn-lt"/>
                <a:ea typeface="+mn-ea"/>
              </a:rPr>
              <a:t>Risk Tolerant</a:t>
            </a:r>
            <a:endParaRPr lang="en-US" sz="1200" b="1" kern="0" dirty="0">
              <a:solidFill>
                <a:schemeClr val="tx2">
                  <a:lumMod val="75000"/>
                </a:schemeClr>
              </a:solidFill>
              <a:latin typeface="Calibri"/>
              <a:ea typeface="+mn-ea"/>
            </a:endParaRP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mn-lt"/>
                <a:ea typeface="+mn-ea"/>
              </a:rPr>
              <a:t>Team based</a:t>
            </a:r>
            <a:endParaRPr lang="en-US" sz="1200" b="1" kern="0" dirty="0">
              <a:solidFill>
                <a:schemeClr val="tx2">
                  <a:lumMod val="75000"/>
                </a:schemeClr>
              </a:solidFill>
              <a:latin typeface="Calibri"/>
              <a:ea typeface="+mn-ea"/>
            </a:endParaRPr>
          </a:p>
          <a:p>
            <a:pPr defTabSz="914400" fontAlgn="auto">
              <a:lnSpc>
                <a:spcPct val="80000"/>
              </a:lnSpc>
              <a:spcBef>
                <a:spcPts val="0"/>
              </a:spcBef>
              <a:spcAft>
                <a:spcPts val="0"/>
              </a:spcAft>
              <a:buFont typeface="Arial" pitchFamily="34" charset="0"/>
              <a:buChar char="•"/>
              <a:defRPr/>
            </a:pPr>
            <a:endParaRPr lang="en-US" sz="1200" b="1" kern="0" dirty="0">
              <a:solidFill>
                <a:schemeClr val="tx2">
                  <a:lumMod val="75000"/>
                </a:schemeClr>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chemeClr val="tx2">
                    <a:lumMod val="75000"/>
                  </a:schemeClr>
                </a:solidFill>
                <a:latin typeface="+mn-lt"/>
                <a:ea typeface="+mn-ea"/>
              </a:rPr>
              <a:t>Fun place to work</a:t>
            </a:r>
            <a:endParaRPr lang="en-US" sz="1200" b="1" kern="0" dirty="0">
              <a:solidFill>
                <a:schemeClr val="tx2">
                  <a:lumMod val="75000"/>
                </a:schemeClr>
              </a:solidFill>
              <a:latin typeface="Calibri"/>
              <a:ea typeface="+mn-ea"/>
            </a:endParaRPr>
          </a:p>
          <a:p>
            <a:pPr defTabSz="914400" fontAlgn="auto">
              <a:lnSpc>
                <a:spcPct val="80000"/>
              </a:lnSpc>
              <a:spcBef>
                <a:spcPts val="0"/>
              </a:spcBef>
              <a:spcAft>
                <a:spcPts val="0"/>
              </a:spcAft>
              <a:defRPr/>
            </a:pPr>
            <a:endParaRPr lang="en-US" sz="1200" b="1" kern="0" dirty="0">
              <a:solidFill>
                <a:schemeClr val="tx2">
                  <a:lumMod val="75000"/>
                </a:schemeClr>
              </a:solidFill>
              <a:latin typeface="Calibri"/>
              <a:ea typeface="+mn-ea"/>
            </a:endParaRPr>
          </a:p>
          <a:p>
            <a:pPr indent="-171450" defTabSz="914400" fontAlgn="auto">
              <a:lnSpc>
                <a:spcPct val="80000"/>
              </a:lnSpc>
              <a:spcBef>
                <a:spcPts val="0"/>
              </a:spcBef>
              <a:spcAft>
                <a:spcPts val="0"/>
              </a:spcAft>
              <a:buFont typeface="Arial" pitchFamily="34" charset="0"/>
              <a:buChar char="•"/>
              <a:defRPr/>
            </a:pPr>
            <a:r>
              <a:rPr lang="en-US" sz="1200" b="1" kern="0" dirty="0">
                <a:solidFill>
                  <a:schemeClr val="tx2">
                    <a:lumMod val="75000"/>
                  </a:schemeClr>
                </a:solidFill>
                <a:latin typeface="+mn-lt"/>
                <a:ea typeface="+mn-ea"/>
              </a:rPr>
              <a:t>All the latest tools and toys</a:t>
            </a:r>
          </a:p>
          <a:p>
            <a:pPr indent="-171450" defTabSz="914400" fontAlgn="auto">
              <a:lnSpc>
                <a:spcPct val="80000"/>
              </a:lnSpc>
              <a:spcBef>
                <a:spcPts val="0"/>
              </a:spcBef>
              <a:spcAft>
                <a:spcPts val="0"/>
              </a:spcAft>
              <a:buFont typeface="Arial" pitchFamily="34" charset="0"/>
              <a:buChar char="•"/>
              <a:defRPr/>
            </a:pPr>
            <a:endParaRPr lang="en-US" sz="1200" b="1" kern="0" dirty="0">
              <a:solidFill>
                <a:prstClr val="black"/>
              </a:solidFill>
              <a:latin typeface="Calibri"/>
              <a:ea typeface="+mn-ea"/>
            </a:endParaRPr>
          </a:p>
          <a:p>
            <a:pPr marL="171450" indent="-171450" defTabSz="914400" fontAlgn="auto">
              <a:lnSpc>
                <a:spcPct val="80000"/>
              </a:lnSpc>
              <a:spcBef>
                <a:spcPts val="0"/>
              </a:spcBef>
              <a:spcAft>
                <a:spcPts val="0"/>
              </a:spcAft>
              <a:buFont typeface="Arial"/>
              <a:buChar char="•"/>
              <a:defRPr/>
            </a:pPr>
            <a:r>
              <a:rPr lang="en-US" sz="1200" b="1" kern="0" dirty="0">
                <a:solidFill>
                  <a:srgbClr val="D2FF0F"/>
                </a:solidFill>
                <a:latin typeface="+mn-lt"/>
                <a:ea typeface="+mn-ea"/>
              </a:rPr>
              <a:t>Empowerment</a:t>
            </a:r>
          </a:p>
          <a:p>
            <a:pPr lvl="1" defTabSz="914400" fontAlgn="auto">
              <a:lnSpc>
                <a:spcPct val="80000"/>
              </a:lnSpc>
              <a:spcBef>
                <a:spcPts val="0"/>
              </a:spcBef>
              <a:spcAft>
                <a:spcPts val="0"/>
              </a:spcAft>
              <a:defRPr/>
            </a:pPr>
            <a:endParaRPr lang="en-US" sz="1200" b="1" kern="0" dirty="0">
              <a:solidFill>
                <a:srgbClr val="D2FF0F"/>
              </a:solidFill>
              <a:latin typeface="+mn-lt"/>
              <a:ea typeface="+mn-ea"/>
            </a:endParaRPr>
          </a:p>
          <a:p>
            <a:pPr lvl="1" defTabSz="914400" fontAlgn="auto">
              <a:lnSpc>
                <a:spcPct val="80000"/>
              </a:lnSpc>
              <a:spcBef>
                <a:spcPts val="0"/>
              </a:spcBef>
              <a:spcAft>
                <a:spcPts val="0"/>
              </a:spcAft>
              <a:defRPr/>
            </a:pPr>
            <a:r>
              <a:rPr lang="en-US" sz="1200" b="1" kern="0" dirty="0">
                <a:solidFill>
                  <a:srgbClr val="D2FF0F"/>
                </a:solidFill>
                <a:latin typeface="+mn-lt"/>
                <a:ea typeface="+mn-ea"/>
              </a:rPr>
              <a:t>Yields highly charged, motivated people</a:t>
            </a:r>
          </a:p>
          <a:p>
            <a:pPr marL="457200" lvl="2" defTabSz="914400" fontAlgn="auto">
              <a:lnSpc>
                <a:spcPct val="80000"/>
              </a:lnSpc>
              <a:spcBef>
                <a:spcPts val="0"/>
              </a:spcBef>
              <a:spcAft>
                <a:spcPts val="0"/>
              </a:spcAft>
              <a:defRPr/>
            </a:pPr>
            <a:endParaRPr lang="en-US" sz="1200" b="1" kern="0" dirty="0">
              <a:solidFill>
                <a:srgbClr val="D2FF0F"/>
              </a:solidFill>
              <a:latin typeface="+mn-lt"/>
              <a:ea typeface="+mn-ea"/>
            </a:endParaRPr>
          </a:p>
          <a:p>
            <a:pPr marL="457200" lvl="2" defTabSz="914400" fontAlgn="auto">
              <a:lnSpc>
                <a:spcPct val="80000"/>
              </a:lnSpc>
              <a:spcBef>
                <a:spcPts val="0"/>
              </a:spcBef>
              <a:spcAft>
                <a:spcPts val="0"/>
              </a:spcAft>
              <a:defRPr/>
            </a:pPr>
            <a:r>
              <a:rPr lang="en-US" sz="1200" b="1" kern="0" dirty="0">
                <a:solidFill>
                  <a:srgbClr val="D2FF0F"/>
                </a:solidFill>
                <a:latin typeface="+mn-lt"/>
                <a:ea typeface="+mn-ea"/>
              </a:rPr>
              <a:t>Unleashes creativity</a:t>
            </a:r>
          </a:p>
          <a:p>
            <a:pPr marL="457200" lvl="2" defTabSz="914400" fontAlgn="auto">
              <a:lnSpc>
                <a:spcPct val="80000"/>
              </a:lnSpc>
              <a:spcBef>
                <a:spcPts val="0"/>
              </a:spcBef>
              <a:spcAft>
                <a:spcPts val="0"/>
              </a:spcAft>
              <a:defRPr/>
            </a:pPr>
            <a:endParaRPr lang="en-US" sz="1200" b="1" kern="0" dirty="0">
              <a:solidFill>
                <a:srgbClr val="D2FF0F"/>
              </a:solidFill>
              <a:latin typeface="+mn-lt"/>
              <a:ea typeface="+mn-ea"/>
            </a:endParaRPr>
          </a:p>
          <a:p>
            <a:pPr marL="457200" lvl="2" defTabSz="914400" fontAlgn="auto">
              <a:lnSpc>
                <a:spcPct val="80000"/>
              </a:lnSpc>
              <a:spcBef>
                <a:spcPts val="0"/>
              </a:spcBef>
              <a:spcAft>
                <a:spcPts val="0"/>
              </a:spcAft>
              <a:defRPr/>
            </a:pPr>
            <a:r>
              <a:rPr lang="en-US" sz="1200" b="1" kern="0" dirty="0">
                <a:solidFill>
                  <a:srgbClr val="D2FF0F"/>
                </a:solidFill>
                <a:latin typeface="+mn-lt"/>
                <a:ea typeface="+mn-ea"/>
              </a:rPr>
              <a:t>Fosters entrepreneurship and innovation</a:t>
            </a:r>
          </a:p>
        </p:txBody>
      </p:sp>
      <p:sp>
        <p:nvSpPr>
          <p:cNvPr id="13" name="Content Placeholder 2"/>
          <p:cNvSpPr txBox="1">
            <a:spLocks/>
          </p:cNvSpPr>
          <p:nvPr/>
        </p:nvSpPr>
        <p:spPr bwMode="auto">
          <a:xfrm>
            <a:off x="1868488" y="801688"/>
            <a:ext cx="2762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None/>
            </a:pPr>
            <a:r>
              <a:rPr lang="en-US" altLang="en-US" sz="2000" b="1">
                <a:solidFill>
                  <a:srgbClr val="D2FF0F"/>
                </a:solidFill>
                <a:latin typeface="Arial Narrow" pitchFamily="34" charset="0"/>
              </a:rPr>
              <a:t>+</a:t>
            </a:r>
            <a:endParaRPr lang="en-US" altLang="en-US" sz="2000">
              <a:solidFill>
                <a:schemeClr val="bg1"/>
              </a:solidFill>
              <a:latin typeface="Arial Narrow" pitchFamily="34" charset="0"/>
            </a:endParaRPr>
          </a:p>
        </p:txBody>
      </p:sp>
      <p:sp>
        <p:nvSpPr>
          <p:cNvPr id="14" name="Content Placeholder 2"/>
          <p:cNvSpPr txBox="1">
            <a:spLocks/>
          </p:cNvSpPr>
          <p:nvPr/>
        </p:nvSpPr>
        <p:spPr>
          <a:xfrm>
            <a:off x="2735263" y="801688"/>
            <a:ext cx="1155700" cy="311150"/>
          </a:xfrm>
          <a:prstGeom prst="rect">
            <a:avLst/>
          </a:prstGeom>
        </p:spPr>
        <p:txBody>
          <a:bodyPr/>
          <a:lstStyle>
            <a:lvl1pPr marL="171450" indent="-171450" algn="l" defTabSz="457200" rtl="0" eaLnBrk="1" latinLnBrk="0" hangingPunct="1">
              <a:spcBef>
                <a:spcPct val="20000"/>
              </a:spcBef>
              <a:buClr>
                <a:srgbClr val="FFCD00"/>
              </a:buClr>
              <a:buFont typeface="Lucida Grande"/>
              <a:buChar char="￭"/>
              <a:tabLst/>
              <a:defRPr sz="2000" kern="1200">
                <a:solidFill>
                  <a:schemeClr val="bg1"/>
                </a:solidFill>
                <a:latin typeface="Arial Narrow"/>
                <a:ea typeface="+mn-ea"/>
                <a:cs typeface="Arial Narrow"/>
              </a:defRPr>
            </a:lvl1pPr>
            <a:lvl2pPr marL="401638" indent="-230188" algn="l" defTabSz="457200" rtl="0" eaLnBrk="1" latinLnBrk="0" hangingPunct="1">
              <a:spcBef>
                <a:spcPct val="20000"/>
              </a:spcBef>
              <a:buFont typeface="Arial"/>
              <a:buChar char="–"/>
              <a:tabLst>
                <a:tab pos="401638" algn="l"/>
              </a:tabLst>
              <a:defRPr sz="2000" kern="1200">
                <a:solidFill>
                  <a:schemeClr val="bg1"/>
                </a:solidFill>
                <a:latin typeface="Arial Narrow"/>
                <a:ea typeface="+mn-ea"/>
                <a:cs typeface="Arial Narrow"/>
              </a:defRPr>
            </a:lvl2pPr>
            <a:lvl3pPr marL="573088" indent="-174625" algn="l" defTabSz="457200" rtl="0" eaLnBrk="1" latinLnBrk="0" hangingPunct="1">
              <a:spcBef>
                <a:spcPct val="20000"/>
              </a:spcBef>
              <a:buClr>
                <a:srgbClr val="FFCD00"/>
              </a:buClr>
              <a:buFont typeface="Lucida Grande"/>
              <a:buChar char="￭"/>
              <a:defRPr sz="1800" kern="1200">
                <a:solidFill>
                  <a:schemeClr val="bg1"/>
                </a:solidFill>
                <a:latin typeface="Arial Narrow"/>
                <a:ea typeface="+mn-ea"/>
                <a:cs typeface="Arial Narrow"/>
              </a:defRPr>
            </a:lvl3pPr>
            <a:lvl4pPr marL="857250" indent="-228600" algn="l" defTabSz="457200" rtl="0" eaLnBrk="1" latinLnBrk="0" hangingPunct="1">
              <a:spcBef>
                <a:spcPct val="20000"/>
              </a:spcBef>
              <a:buFont typeface="Arial"/>
              <a:buChar char="–"/>
              <a:defRPr sz="18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Lucida Grande"/>
              <a:buNone/>
              <a:defRPr/>
            </a:pPr>
            <a:r>
              <a:rPr lang="en-US" b="1" dirty="0">
                <a:solidFill>
                  <a:srgbClr val="FFFF00"/>
                </a:solidFill>
              </a:rPr>
              <a:t>Diversity</a:t>
            </a:r>
            <a:endParaRPr lang="en-US" b="1" dirty="0" smtClean="0">
              <a:solidFill>
                <a:srgbClr val="FFFF00"/>
              </a:solidFill>
            </a:endParaRPr>
          </a:p>
          <a:p>
            <a:pPr fontAlgn="auto">
              <a:spcAft>
                <a:spcPts val="0"/>
              </a:spcAft>
              <a:defRPr/>
            </a:pPr>
            <a:endParaRPr lang="en-US" dirty="0"/>
          </a:p>
        </p:txBody>
      </p:sp>
      <p:sp>
        <p:nvSpPr>
          <p:cNvPr id="15" name="Content Placeholder 2"/>
          <p:cNvSpPr txBox="1">
            <a:spLocks/>
          </p:cNvSpPr>
          <p:nvPr/>
        </p:nvSpPr>
        <p:spPr bwMode="auto">
          <a:xfrm>
            <a:off x="4065588" y="801688"/>
            <a:ext cx="277812"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None/>
            </a:pPr>
            <a:r>
              <a:rPr lang="en-US" altLang="en-US" sz="2000" b="1">
                <a:solidFill>
                  <a:srgbClr val="D2FF0F"/>
                </a:solidFill>
                <a:latin typeface="Arial Narrow" pitchFamily="34" charset="0"/>
              </a:rPr>
              <a:t>+</a:t>
            </a:r>
            <a:endParaRPr lang="en-US" altLang="en-US" sz="2000">
              <a:solidFill>
                <a:schemeClr val="bg1"/>
              </a:solidFill>
              <a:latin typeface="Arial Narrow" pitchFamily="34" charset="0"/>
            </a:endParaRPr>
          </a:p>
        </p:txBody>
      </p:sp>
      <p:sp>
        <p:nvSpPr>
          <p:cNvPr id="16" name="Content Placeholder 2"/>
          <p:cNvSpPr txBox="1">
            <a:spLocks/>
          </p:cNvSpPr>
          <p:nvPr/>
        </p:nvSpPr>
        <p:spPr>
          <a:xfrm>
            <a:off x="4703763" y="801688"/>
            <a:ext cx="1546225" cy="311150"/>
          </a:xfrm>
          <a:prstGeom prst="rect">
            <a:avLst/>
          </a:prstGeom>
        </p:spPr>
        <p:txBody>
          <a:bodyPr/>
          <a:lstStyle>
            <a:lvl1pPr marL="171450" indent="-171450" algn="l" defTabSz="457200" rtl="0" eaLnBrk="1" latinLnBrk="0" hangingPunct="1">
              <a:spcBef>
                <a:spcPct val="20000"/>
              </a:spcBef>
              <a:buClr>
                <a:srgbClr val="FFCD00"/>
              </a:buClr>
              <a:buFont typeface="Lucida Grande"/>
              <a:buChar char="￭"/>
              <a:tabLst/>
              <a:defRPr sz="2000" kern="1200">
                <a:solidFill>
                  <a:schemeClr val="bg1"/>
                </a:solidFill>
                <a:latin typeface="Arial Narrow"/>
                <a:ea typeface="+mn-ea"/>
                <a:cs typeface="Arial Narrow"/>
              </a:defRPr>
            </a:lvl1pPr>
            <a:lvl2pPr marL="401638" indent="-230188" algn="l" defTabSz="457200" rtl="0" eaLnBrk="1" latinLnBrk="0" hangingPunct="1">
              <a:spcBef>
                <a:spcPct val="20000"/>
              </a:spcBef>
              <a:buFont typeface="Arial"/>
              <a:buChar char="–"/>
              <a:tabLst>
                <a:tab pos="401638" algn="l"/>
              </a:tabLst>
              <a:defRPr sz="2000" kern="1200">
                <a:solidFill>
                  <a:schemeClr val="bg1"/>
                </a:solidFill>
                <a:latin typeface="Arial Narrow"/>
                <a:ea typeface="+mn-ea"/>
                <a:cs typeface="Arial Narrow"/>
              </a:defRPr>
            </a:lvl2pPr>
            <a:lvl3pPr marL="573088" indent="-174625" algn="l" defTabSz="457200" rtl="0" eaLnBrk="1" latinLnBrk="0" hangingPunct="1">
              <a:spcBef>
                <a:spcPct val="20000"/>
              </a:spcBef>
              <a:buClr>
                <a:srgbClr val="FFCD00"/>
              </a:buClr>
              <a:buFont typeface="Lucida Grande"/>
              <a:buChar char="￭"/>
              <a:defRPr sz="1800" kern="1200">
                <a:solidFill>
                  <a:schemeClr val="bg1"/>
                </a:solidFill>
                <a:latin typeface="Arial Narrow"/>
                <a:ea typeface="+mn-ea"/>
                <a:cs typeface="Arial Narrow"/>
              </a:defRPr>
            </a:lvl3pPr>
            <a:lvl4pPr marL="857250" indent="-228600" algn="l" defTabSz="457200" rtl="0" eaLnBrk="1" latinLnBrk="0" hangingPunct="1">
              <a:spcBef>
                <a:spcPct val="20000"/>
              </a:spcBef>
              <a:buFont typeface="Arial"/>
              <a:buChar char="–"/>
              <a:defRPr sz="18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Lucida Grande"/>
              <a:buNone/>
              <a:defRPr/>
            </a:pPr>
            <a:r>
              <a:rPr lang="en-US" b="1" dirty="0">
                <a:solidFill>
                  <a:srgbClr val="FFFF00"/>
                </a:solidFill>
              </a:rPr>
              <a:t>Environment</a:t>
            </a:r>
            <a:r>
              <a:rPr lang="en-US" b="1" dirty="0"/>
              <a:t> </a:t>
            </a:r>
            <a:endParaRPr lang="en-US" b="1" dirty="0" smtClean="0">
              <a:solidFill>
                <a:schemeClr val="tx2">
                  <a:lumMod val="20000"/>
                  <a:lumOff val="80000"/>
                </a:schemeClr>
              </a:solidFill>
            </a:endParaRPr>
          </a:p>
          <a:p>
            <a:pPr fontAlgn="auto">
              <a:spcAft>
                <a:spcPts val="0"/>
              </a:spcAft>
              <a:defRPr/>
            </a:pPr>
            <a:endParaRPr lang="en-US" dirty="0"/>
          </a:p>
        </p:txBody>
      </p:sp>
      <p:sp>
        <p:nvSpPr>
          <p:cNvPr id="17" name="Content Placeholder 2"/>
          <p:cNvSpPr txBox="1">
            <a:spLocks/>
          </p:cNvSpPr>
          <p:nvPr/>
        </p:nvSpPr>
        <p:spPr bwMode="auto">
          <a:xfrm>
            <a:off x="6562725" y="801688"/>
            <a:ext cx="27781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None/>
            </a:pPr>
            <a:r>
              <a:rPr lang="en-US" altLang="en-US" sz="2000" b="1">
                <a:solidFill>
                  <a:srgbClr val="D2FF0F"/>
                </a:solidFill>
                <a:latin typeface="Arial Narrow" pitchFamily="34" charset="0"/>
              </a:rPr>
              <a:t>=</a:t>
            </a:r>
            <a:endParaRPr lang="en-US" altLang="en-US" sz="2000">
              <a:solidFill>
                <a:schemeClr val="bg1"/>
              </a:solidFill>
              <a:latin typeface="Arial Narrow" pitchFamily="34" charset="0"/>
            </a:endParaRPr>
          </a:p>
        </p:txBody>
      </p:sp>
      <p:sp>
        <p:nvSpPr>
          <p:cNvPr id="18" name="Content Placeholder 2"/>
          <p:cNvSpPr txBox="1">
            <a:spLocks/>
          </p:cNvSpPr>
          <p:nvPr/>
        </p:nvSpPr>
        <p:spPr>
          <a:xfrm>
            <a:off x="7224713" y="801688"/>
            <a:ext cx="1250950" cy="311150"/>
          </a:xfrm>
          <a:prstGeom prst="rect">
            <a:avLst/>
          </a:prstGeom>
        </p:spPr>
        <p:txBody>
          <a:bodyPr/>
          <a:lstStyle>
            <a:lvl1pPr marL="171450" indent="-171450" algn="l" defTabSz="457200" rtl="0" eaLnBrk="1" latinLnBrk="0" hangingPunct="1">
              <a:spcBef>
                <a:spcPct val="20000"/>
              </a:spcBef>
              <a:buClr>
                <a:srgbClr val="FFCD00"/>
              </a:buClr>
              <a:buFont typeface="Lucida Grande"/>
              <a:buChar char="￭"/>
              <a:tabLst/>
              <a:defRPr sz="2000" kern="1200">
                <a:solidFill>
                  <a:schemeClr val="bg1"/>
                </a:solidFill>
                <a:latin typeface="Arial Narrow"/>
                <a:ea typeface="+mn-ea"/>
                <a:cs typeface="Arial Narrow"/>
              </a:defRPr>
            </a:lvl1pPr>
            <a:lvl2pPr marL="401638" indent="-230188" algn="l" defTabSz="457200" rtl="0" eaLnBrk="1" latinLnBrk="0" hangingPunct="1">
              <a:spcBef>
                <a:spcPct val="20000"/>
              </a:spcBef>
              <a:buFont typeface="Arial"/>
              <a:buChar char="–"/>
              <a:tabLst>
                <a:tab pos="401638" algn="l"/>
              </a:tabLst>
              <a:defRPr sz="2000" kern="1200">
                <a:solidFill>
                  <a:schemeClr val="bg1"/>
                </a:solidFill>
                <a:latin typeface="Arial Narrow"/>
                <a:ea typeface="+mn-ea"/>
                <a:cs typeface="Arial Narrow"/>
              </a:defRPr>
            </a:lvl2pPr>
            <a:lvl3pPr marL="573088" indent="-174625" algn="l" defTabSz="457200" rtl="0" eaLnBrk="1" latinLnBrk="0" hangingPunct="1">
              <a:spcBef>
                <a:spcPct val="20000"/>
              </a:spcBef>
              <a:buClr>
                <a:srgbClr val="FFCD00"/>
              </a:buClr>
              <a:buFont typeface="Lucida Grande"/>
              <a:buChar char="￭"/>
              <a:defRPr sz="1800" kern="1200">
                <a:solidFill>
                  <a:schemeClr val="bg1"/>
                </a:solidFill>
                <a:latin typeface="Arial Narrow"/>
                <a:ea typeface="+mn-ea"/>
                <a:cs typeface="Arial Narrow"/>
              </a:defRPr>
            </a:lvl3pPr>
            <a:lvl4pPr marL="857250" indent="-228600" algn="l" defTabSz="457200" rtl="0" eaLnBrk="1" latinLnBrk="0" hangingPunct="1">
              <a:spcBef>
                <a:spcPct val="20000"/>
              </a:spcBef>
              <a:buFont typeface="Arial"/>
              <a:buChar char="–"/>
              <a:defRPr sz="18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Lucida Grande"/>
              <a:buNone/>
              <a:defRPr/>
            </a:pPr>
            <a:r>
              <a:rPr lang="en-US" b="1" dirty="0">
                <a:solidFill>
                  <a:srgbClr val="FFFF00"/>
                </a:solidFill>
              </a:rPr>
              <a:t>Innovation</a:t>
            </a:r>
            <a:endParaRPr lang="en-US" b="1" dirty="0" smtClean="0">
              <a:solidFill>
                <a:srgbClr val="FFFF00"/>
              </a:solidFill>
            </a:endParaRPr>
          </a:p>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10" grpId="0" animBg="1"/>
      <p:bldP spid="11" grpId="0" animBg="1"/>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3250" y="206375"/>
            <a:ext cx="8294688" cy="444500"/>
          </a:xfrm>
        </p:spPr>
        <p:txBody>
          <a:bodyPr/>
          <a:lstStyle/>
          <a:p>
            <a:r>
              <a:rPr lang="en-US" altLang="en-US" smtClean="0">
                <a:latin typeface="Arial Narrow" pitchFamily="34" charset="0"/>
              </a:rPr>
              <a:t>Collaboration – The New Competitive Advantage</a:t>
            </a:r>
            <a:r>
              <a:rPr lang="en-US" altLang="en-US" b="1" smtClean="0">
                <a:latin typeface="Arial Narrow" pitchFamily="34" charset="0"/>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9550" y="841375"/>
            <a:ext cx="8688388" cy="325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Diagram 4"/>
          <p:cNvGraphicFramePr/>
          <p:nvPr/>
        </p:nvGraphicFramePr>
        <p:xfrm>
          <a:off x="2645019" y="43658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603250" y="4181475"/>
            <a:ext cx="7900988" cy="831850"/>
          </a:xfrm>
          <a:prstGeom prst="rect">
            <a:avLst/>
          </a:prstGeom>
          <a:noFill/>
          <a:ln w="25400" cap="flat" cmpd="sng" algn="ctr">
            <a:noFill/>
            <a:prstDash val="solid"/>
          </a:ln>
          <a:effectLst/>
        </p:spPr>
        <p:txBody>
          <a:bodyPr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fontAlgn="base">
              <a:spcBef>
                <a:spcPct val="0"/>
              </a:spcBef>
              <a:spcAft>
                <a:spcPct val="0"/>
              </a:spcAft>
              <a:defRPr>
                <a:solidFill>
                  <a:schemeClr val="tx1"/>
                </a:solidFill>
                <a:latin typeface="Calibri" pitchFamily="34" charset="0"/>
                <a:ea typeface="Geneva" pitchFamily="-65" charset="-128"/>
              </a:defRPr>
            </a:lvl6pPr>
            <a:lvl7pPr marL="2971800" indent="-228600" fontAlgn="base">
              <a:spcBef>
                <a:spcPct val="0"/>
              </a:spcBef>
              <a:spcAft>
                <a:spcPct val="0"/>
              </a:spcAft>
              <a:defRPr>
                <a:solidFill>
                  <a:schemeClr val="tx1"/>
                </a:solidFill>
                <a:latin typeface="Calibri" pitchFamily="34" charset="0"/>
                <a:ea typeface="Geneva" pitchFamily="-65" charset="-128"/>
              </a:defRPr>
            </a:lvl7pPr>
            <a:lvl8pPr marL="3429000" indent="-228600" fontAlgn="base">
              <a:spcBef>
                <a:spcPct val="0"/>
              </a:spcBef>
              <a:spcAft>
                <a:spcPct val="0"/>
              </a:spcAft>
              <a:defRPr>
                <a:solidFill>
                  <a:schemeClr val="tx1"/>
                </a:solidFill>
                <a:latin typeface="Calibri" pitchFamily="34" charset="0"/>
                <a:ea typeface="Geneva" pitchFamily="-65" charset="-128"/>
              </a:defRPr>
            </a:lvl8pPr>
            <a:lvl9pPr marL="3886200" indent="-228600" fontAlgn="base">
              <a:spcBef>
                <a:spcPct val="0"/>
              </a:spcBef>
              <a:spcAft>
                <a:spcPct val="0"/>
              </a:spcAft>
              <a:defRPr>
                <a:solidFill>
                  <a:schemeClr val="tx1"/>
                </a:solidFill>
                <a:latin typeface="Calibri" pitchFamily="34" charset="0"/>
                <a:ea typeface="Geneva" pitchFamily="-65" charset="-128"/>
              </a:defRPr>
            </a:lvl9pPr>
          </a:lstStyle>
          <a:p>
            <a:pPr defTabSz="914400">
              <a:lnSpc>
                <a:spcPct val="90000"/>
              </a:lnSpc>
            </a:pPr>
            <a:r>
              <a:rPr lang="en-US" altLang="en-US" sz="1400">
                <a:solidFill>
                  <a:srgbClr val="BFBFBF"/>
                </a:solidFill>
              </a:rPr>
              <a:t>Around the world, we’ll be solving challenges we’ve never addressed… with technology that doesn’t exist yet …  with people who need to be certified and tested to work safely, reliably, and with care for the environment</a:t>
            </a:r>
          </a:p>
        </p:txBody>
      </p:sp>
      <p:sp>
        <p:nvSpPr>
          <p:cNvPr id="10" name="Content Placeholder 2"/>
          <p:cNvSpPr>
            <a:spLocks noGrp="1"/>
          </p:cNvSpPr>
          <p:nvPr>
            <p:ph sz="half" idx="1"/>
          </p:nvPr>
        </p:nvSpPr>
        <p:spPr>
          <a:xfrm>
            <a:off x="523875" y="1079500"/>
            <a:ext cx="2184400" cy="279400"/>
          </a:xfrm>
        </p:spPr>
        <p:txBody>
          <a:bodyPr/>
          <a:lstStyle/>
          <a:p>
            <a:r>
              <a:rPr lang="en-US" altLang="en-US" sz="1400" smtClean="0">
                <a:latin typeface="Arial Narrow" pitchFamily="34" charset="0"/>
              </a:rPr>
              <a:t>Baker Hughes 3 i’s</a:t>
            </a:r>
          </a:p>
        </p:txBody>
      </p:sp>
      <p:sp>
        <p:nvSpPr>
          <p:cNvPr id="9" name="Content Placeholder 2"/>
          <p:cNvSpPr txBox="1">
            <a:spLocks/>
          </p:cNvSpPr>
          <p:nvPr/>
        </p:nvSpPr>
        <p:spPr bwMode="auto">
          <a:xfrm>
            <a:off x="523875" y="1358900"/>
            <a:ext cx="21844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Innovation</a:t>
            </a:r>
          </a:p>
        </p:txBody>
      </p:sp>
      <p:sp>
        <p:nvSpPr>
          <p:cNvPr id="11" name="Content Placeholder 2"/>
          <p:cNvSpPr txBox="1">
            <a:spLocks/>
          </p:cNvSpPr>
          <p:nvPr/>
        </p:nvSpPr>
        <p:spPr bwMode="auto">
          <a:xfrm>
            <a:off x="523875" y="1582738"/>
            <a:ext cx="21844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Interdependence</a:t>
            </a:r>
          </a:p>
        </p:txBody>
      </p:sp>
      <p:sp>
        <p:nvSpPr>
          <p:cNvPr id="12" name="Content Placeholder 2"/>
          <p:cNvSpPr txBox="1">
            <a:spLocks/>
          </p:cNvSpPr>
          <p:nvPr/>
        </p:nvSpPr>
        <p:spPr bwMode="auto">
          <a:xfrm>
            <a:off x="523875" y="1808163"/>
            <a:ext cx="21844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Integration</a:t>
            </a:r>
          </a:p>
        </p:txBody>
      </p:sp>
      <p:sp>
        <p:nvSpPr>
          <p:cNvPr id="13" name="Content Placeholder 2"/>
          <p:cNvSpPr txBox="1">
            <a:spLocks/>
          </p:cNvSpPr>
          <p:nvPr/>
        </p:nvSpPr>
        <p:spPr bwMode="auto">
          <a:xfrm>
            <a:off x="523875" y="2097088"/>
            <a:ext cx="2433638"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80000"/>
              </a:lnSpc>
              <a:spcBef>
                <a:spcPct val="20000"/>
              </a:spcBef>
              <a:buClr>
                <a:srgbClr val="FFCD00"/>
              </a:buClr>
              <a:buFont typeface="Lucida Grande" pitchFamily="-65" charset="0"/>
              <a:buChar char="￭"/>
            </a:pPr>
            <a:r>
              <a:rPr lang="en-US" altLang="en-US" sz="1400">
                <a:solidFill>
                  <a:schemeClr val="bg1"/>
                </a:solidFill>
                <a:latin typeface="Arial Narrow" pitchFamily="34" charset="0"/>
              </a:rPr>
              <a:t>Solving our industry’s challenge will require a global effort</a:t>
            </a:r>
          </a:p>
        </p:txBody>
      </p:sp>
      <p:sp>
        <p:nvSpPr>
          <p:cNvPr id="14" name="Content Placeholder 2"/>
          <p:cNvSpPr txBox="1">
            <a:spLocks/>
          </p:cNvSpPr>
          <p:nvPr/>
        </p:nvSpPr>
        <p:spPr bwMode="auto">
          <a:xfrm>
            <a:off x="523875" y="2574925"/>
            <a:ext cx="162560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400">
                <a:solidFill>
                  <a:schemeClr val="bg1"/>
                </a:solidFill>
                <a:latin typeface="Arial Narrow" pitchFamily="34" charset="0"/>
              </a:rPr>
              <a:t>Core of SPE vision and mission</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10" grpId="0" build="p"/>
      <p:bldP spid="9"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28638" y="163513"/>
            <a:ext cx="4068762" cy="561975"/>
          </a:xfrm>
        </p:spPr>
        <p:txBody>
          <a:bodyPr/>
          <a:lstStyle/>
          <a:p>
            <a:r>
              <a:rPr lang="en-US" altLang="en-US" b="1" smtClean="0">
                <a:latin typeface="Arial Narrow" pitchFamily="34" charset="0"/>
              </a:rPr>
              <a:t>Key Enablers</a:t>
            </a:r>
          </a:p>
        </p:txBody>
      </p:sp>
      <p:grpSp>
        <p:nvGrpSpPr>
          <p:cNvPr id="33" name="Group 32"/>
          <p:cNvGrpSpPr>
            <a:grpSpLocks/>
          </p:cNvGrpSpPr>
          <p:nvPr/>
        </p:nvGrpSpPr>
        <p:grpSpPr bwMode="auto">
          <a:xfrm>
            <a:off x="592138" y="2632075"/>
            <a:ext cx="1976437" cy="2232025"/>
            <a:chOff x="457201" y="1295401"/>
            <a:chExt cx="3609976" cy="5320586"/>
          </a:xfrm>
        </p:grpSpPr>
        <p:sp>
          <p:nvSpPr>
            <p:cNvPr id="18447" name="Text Box 23"/>
            <p:cNvSpPr txBox="1">
              <a:spLocks noChangeArrowheads="1"/>
            </p:cNvSpPr>
            <p:nvPr/>
          </p:nvSpPr>
          <p:spPr bwMode="auto">
            <a:xfrm>
              <a:off x="941044" y="5514975"/>
              <a:ext cx="2577204" cy="110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r>
                <a:rPr lang="en-US" altLang="en-US" sz="1200">
                  <a:solidFill>
                    <a:schemeClr val="bg1"/>
                  </a:solidFill>
                </a:rPr>
                <a:t>Vertical well,</a:t>
              </a:r>
              <a:br>
                <a:rPr lang="en-US" altLang="en-US" sz="1200">
                  <a:solidFill>
                    <a:schemeClr val="bg1"/>
                  </a:solidFill>
                </a:rPr>
              </a:br>
              <a:r>
                <a:rPr lang="en-US" altLang="en-US" sz="1200">
                  <a:solidFill>
                    <a:schemeClr val="bg1"/>
                  </a:solidFill>
                </a:rPr>
                <a:t>Single-zone frac</a:t>
              </a:r>
            </a:p>
          </p:txBody>
        </p:sp>
        <p:grpSp>
          <p:nvGrpSpPr>
            <p:cNvPr id="18448" name="Group 36"/>
            <p:cNvGrpSpPr>
              <a:grpSpLocks/>
            </p:cNvGrpSpPr>
            <p:nvPr/>
          </p:nvGrpSpPr>
          <p:grpSpPr bwMode="auto">
            <a:xfrm>
              <a:off x="457201" y="1295401"/>
              <a:ext cx="3609976" cy="4135439"/>
              <a:chOff x="384" y="958"/>
              <a:chExt cx="2274" cy="2605"/>
            </a:xfrm>
          </p:grpSpPr>
          <p:grpSp>
            <p:nvGrpSpPr>
              <p:cNvPr id="18449" name="Group 28"/>
              <p:cNvGrpSpPr>
                <a:grpSpLocks/>
              </p:cNvGrpSpPr>
              <p:nvPr/>
            </p:nvGrpSpPr>
            <p:grpSpPr bwMode="auto">
              <a:xfrm>
                <a:off x="384" y="1008"/>
                <a:ext cx="2274" cy="2555"/>
                <a:chOff x="288" y="912"/>
                <a:chExt cx="2274" cy="2555"/>
              </a:xfrm>
            </p:grpSpPr>
            <p:grpSp>
              <p:nvGrpSpPr>
                <p:cNvPr id="18455" name="Group 7"/>
                <p:cNvGrpSpPr>
                  <a:grpSpLocks/>
                </p:cNvGrpSpPr>
                <p:nvPr/>
              </p:nvGrpSpPr>
              <p:grpSpPr bwMode="auto">
                <a:xfrm>
                  <a:off x="288" y="912"/>
                  <a:ext cx="2274" cy="2555"/>
                  <a:chOff x="480" y="1008"/>
                  <a:chExt cx="2274" cy="2555"/>
                </a:xfrm>
              </p:grpSpPr>
              <p:grpSp>
                <p:nvGrpSpPr>
                  <p:cNvPr id="18468" name="Group 8"/>
                  <p:cNvGrpSpPr>
                    <a:grpSpLocks/>
                  </p:cNvGrpSpPr>
                  <p:nvPr/>
                </p:nvGrpSpPr>
                <p:grpSpPr bwMode="auto">
                  <a:xfrm>
                    <a:off x="480" y="1008"/>
                    <a:ext cx="2274" cy="2555"/>
                    <a:chOff x="480" y="1008"/>
                    <a:chExt cx="2274" cy="2555"/>
                  </a:xfrm>
                </p:grpSpPr>
                <p:pic>
                  <p:nvPicPr>
                    <p:cNvPr id="18470" name="Picture 9" descr="vertic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 y="1776"/>
                      <a:ext cx="2274"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71" name="Picture 10" descr="vertic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 y="1008"/>
                      <a:ext cx="2274"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469" name="Rectangle 11"/>
                  <p:cNvSpPr>
                    <a:spLocks noChangeArrowheads="1"/>
                  </p:cNvSpPr>
                  <p:nvPr/>
                </p:nvSpPr>
                <p:spPr bwMode="auto">
                  <a:xfrm>
                    <a:off x="1584" y="1728"/>
                    <a:ext cx="48" cy="1584"/>
                  </a:xfrm>
                  <a:prstGeom prst="rect">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grpSp>
            <p:sp>
              <p:nvSpPr>
                <p:cNvPr id="18456" name="Line 12"/>
                <p:cNvSpPr>
                  <a:spLocks noChangeShapeType="1"/>
                </p:cNvSpPr>
                <p:nvPr/>
              </p:nvSpPr>
              <p:spPr bwMode="auto">
                <a:xfrm>
                  <a:off x="1420" y="1632"/>
                  <a:ext cx="0" cy="158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57" name="AutoShape 13"/>
                <p:cNvSpPr>
                  <a:spLocks noChangeArrowheads="1"/>
                </p:cNvSpPr>
                <p:nvPr/>
              </p:nvSpPr>
              <p:spPr bwMode="auto">
                <a:xfrm>
                  <a:off x="1392" y="2544"/>
                  <a:ext cx="52" cy="96"/>
                </a:xfrm>
                <a:custGeom>
                  <a:avLst/>
                  <a:gdLst>
                    <a:gd name="T0" fmla="*/ 46 w 21600"/>
                    <a:gd name="T1" fmla="*/ 48 h 21600"/>
                    <a:gd name="T2" fmla="*/ 26 w 21600"/>
                    <a:gd name="T3" fmla="*/ 96 h 21600"/>
                    <a:gd name="T4" fmla="*/ 7 w 21600"/>
                    <a:gd name="T5" fmla="*/ 48 h 21600"/>
                    <a:gd name="T6" fmla="*/ 26 w 21600"/>
                    <a:gd name="T7" fmla="*/ 0 h 21600"/>
                    <a:gd name="T8" fmla="*/ 0 60000 65536"/>
                    <a:gd name="T9" fmla="*/ 0 60000 65536"/>
                    <a:gd name="T10" fmla="*/ 0 60000 65536"/>
                    <a:gd name="T11" fmla="*/ 0 60000 65536"/>
                    <a:gd name="T12" fmla="*/ 4569 w 21600"/>
                    <a:gd name="T13" fmla="*/ 4500 h 21600"/>
                    <a:gd name="T14" fmla="*/ 1703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8" name="AutoShape 14"/>
                <p:cNvSpPr>
                  <a:spLocks noChangeArrowheads="1"/>
                </p:cNvSpPr>
                <p:nvPr/>
              </p:nvSpPr>
              <p:spPr bwMode="auto">
                <a:xfrm>
                  <a:off x="1392" y="2880"/>
                  <a:ext cx="52" cy="96"/>
                </a:xfrm>
                <a:custGeom>
                  <a:avLst/>
                  <a:gdLst>
                    <a:gd name="T0" fmla="*/ 46 w 21600"/>
                    <a:gd name="T1" fmla="*/ 48 h 21600"/>
                    <a:gd name="T2" fmla="*/ 26 w 21600"/>
                    <a:gd name="T3" fmla="*/ 96 h 21600"/>
                    <a:gd name="T4" fmla="*/ 7 w 21600"/>
                    <a:gd name="T5" fmla="*/ 48 h 21600"/>
                    <a:gd name="T6" fmla="*/ 26 w 21600"/>
                    <a:gd name="T7" fmla="*/ 0 h 21600"/>
                    <a:gd name="T8" fmla="*/ 0 60000 65536"/>
                    <a:gd name="T9" fmla="*/ 0 60000 65536"/>
                    <a:gd name="T10" fmla="*/ 0 60000 65536"/>
                    <a:gd name="T11" fmla="*/ 0 60000 65536"/>
                    <a:gd name="T12" fmla="*/ 4569 w 21600"/>
                    <a:gd name="T13" fmla="*/ 4500 h 21600"/>
                    <a:gd name="T14" fmla="*/ 1703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9" name="AutoShape 15"/>
                <p:cNvSpPr>
                  <a:spLocks noChangeArrowheads="1"/>
                </p:cNvSpPr>
                <p:nvPr/>
              </p:nvSpPr>
              <p:spPr bwMode="auto">
                <a:xfrm>
                  <a:off x="1440" y="2688"/>
                  <a:ext cx="192" cy="192"/>
                </a:xfrm>
                <a:prstGeom prst="homePlate">
                  <a:avLst>
                    <a:gd name="adj" fmla="val 25000"/>
                  </a:avLst>
                </a:prstGeom>
                <a:gradFill rotWithShape="1">
                  <a:gsLst>
                    <a:gs pos="0">
                      <a:srgbClr val="CCFF33">
                        <a:alpha val="60001"/>
                      </a:srgbClr>
                    </a:gs>
                    <a:gs pos="100000">
                      <a:srgbClr val="5E7618">
                        <a:alpha val="39998"/>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sp>
              <p:nvSpPr>
                <p:cNvPr id="18460" name="AutoShape 16"/>
                <p:cNvSpPr>
                  <a:spLocks noChangeArrowheads="1"/>
                </p:cNvSpPr>
                <p:nvPr/>
              </p:nvSpPr>
              <p:spPr bwMode="auto">
                <a:xfrm rot="10800000">
                  <a:off x="1220" y="2688"/>
                  <a:ext cx="192" cy="192"/>
                </a:xfrm>
                <a:prstGeom prst="homePlate">
                  <a:avLst>
                    <a:gd name="adj" fmla="val 25000"/>
                  </a:avLst>
                </a:prstGeom>
                <a:gradFill rotWithShape="1">
                  <a:gsLst>
                    <a:gs pos="0">
                      <a:srgbClr val="CCFF33">
                        <a:alpha val="60001"/>
                      </a:srgbClr>
                    </a:gs>
                    <a:gs pos="100000">
                      <a:srgbClr val="5E7618">
                        <a:alpha val="39998"/>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sp>
              <p:nvSpPr>
                <p:cNvPr id="18461" name="Line 17"/>
                <p:cNvSpPr>
                  <a:spLocks noChangeShapeType="1"/>
                </p:cNvSpPr>
                <p:nvPr/>
              </p:nvSpPr>
              <p:spPr bwMode="auto">
                <a:xfrm>
                  <a:off x="1296" y="2736"/>
                  <a:ext cx="96" cy="0"/>
                </a:xfrm>
                <a:prstGeom prst="line">
                  <a:avLst/>
                </a:prstGeom>
                <a:noFill/>
                <a:ln w="9525">
                  <a:solidFill>
                    <a:srgbClr val="CCFF6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62" name="Line 19"/>
                <p:cNvSpPr>
                  <a:spLocks noChangeShapeType="1"/>
                </p:cNvSpPr>
                <p:nvPr/>
              </p:nvSpPr>
              <p:spPr bwMode="auto">
                <a:xfrm>
                  <a:off x="1296" y="2832"/>
                  <a:ext cx="96" cy="0"/>
                </a:xfrm>
                <a:prstGeom prst="line">
                  <a:avLst/>
                </a:prstGeom>
                <a:noFill/>
                <a:ln w="9525">
                  <a:solidFill>
                    <a:srgbClr val="CCFF6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63" name="Line 20"/>
                <p:cNvSpPr>
                  <a:spLocks noChangeShapeType="1"/>
                </p:cNvSpPr>
                <p:nvPr/>
              </p:nvSpPr>
              <p:spPr bwMode="auto">
                <a:xfrm>
                  <a:off x="1440" y="2736"/>
                  <a:ext cx="96" cy="0"/>
                </a:xfrm>
                <a:prstGeom prst="line">
                  <a:avLst/>
                </a:prstGeom>
                <a:noFill/>
                <a:ln w="9525">
                  <a:solidFill>
                    <a:srgbClr val="CCFF6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64" name="Line 21"/>
                <p:cNvSpPr>
                  <a:spLocks noChangeShapeType="1"/>
                </p:cNvSpPr>
                <p:nvPr/>
              </p:nvSpPr>
              <p:spPr bwMode="auto">
                <a:xfrm>
                  <a:off x="1440" y="2784"/>
                  <a:ext cx="96" cy="0"/>
                </a:xfrm>
                <a:prstGeom prst="line">
                  <a:avLst/>
                </a:prstGeom>
                <a:noFill/>
                <a:ln w="9525">
                  <a:solidFill>
                    <a:srgbClr val="CCFF6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65" name="Line 22"/>
                <p:cNvSpPr>
                  <a:spLocks noChangeShapeType="1"/>
                </p:cNvSpPr>
                <p:nvPr/>
              </p:nvSpPr>
              <p:spPr bwMode="auto">
                <a:xfrm>
                  <a:off x="1440" y="2832"/>
                  <a:ext cx="96" cy="0"/>
                </a:xfrm>
                <a:prstGeom prst="line">
                  <a:avLst/>
                </a:prstGeom>
                <a:noFill/>
                <a:ln w="9525">
                  <a:solidFill>
                    <a:srgbClr val="CCFF6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66" name="Line 18"/>
                <p:cNvSpPr>
                  <a:spLocks noChangeShapeType="1"/>
                </p:cNvSpPr>
                <p:nvPr/>
              </p:nvSpPr>
              <p:spPr bwMode="auto">
                <a:xfrm>
                  <a:off x="1296" y="2784"/>
                  <a:ext cx="96"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7" name="Line 27"/>
                <p:cNvSpPr>
                  <a:spLocks noChangeShapeType="1"/>
                </p:cNvSpPr>
                <p:nvPr/>
              </p:nvSpPr>
              <p:spPr bwMode="auto">
                <a:xfrm>
                  <a:off x="1296" y="2784"/>
                  <a:ext cx="96" cy="0"/>
                </a:xfrm>
                <a:prstGeom prst="line">
                  <a:avLst/>
                </a:prstGeom>
                <a:noFill/>
                <a:ln w="9525">
                  <a:solidFill>
                    <a:srgbClr val="CCFF6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8450" name="AutoShape 30" descr="Green marble"/>
              <p:cNvSpPr>
                <a:spLocks noChangeArrowheads="1"/>
              </p:cNvSpPr>
              <p:nvPr/>
            </p:nvSpPr>
            <p:spPr bwMode="auto">
              <a:xfrm rot="212174">
                <a:off x="430" y="1005"/>
                <a:ext cx="2113" cy="676"/>
              </a:xfrm>
              <a:prstGeom prst="diamond">
                <a:avLst/>
              </a:prstGeom>
              <a:blipFill dpi="0" rotWithShape="1">
                <a:blip r:embed="rId4"/>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sp>
            <p:nvSpPr>
              <p:cNvPr id="18451" name="AutoShape 35" descr="Green marble"/>
              <p:cNvSpPr>
                <a:spLocks noChangeArrowheads="1"/>
              </p:cNvSpPr>
              <p:nvPr/>
            </p:nvSpPr>
            <p:spPr bwMode="auto">
              <a:xfrm rot="212174">
                <a:off x="431" y="958"/>
                <a:ext cx="2208" cy="676"/>
              </a:xfrm>
              <a:prstGeom prst="diamond">
                <a:avLst/>
              </a:prstGeom>
              <a:blipFill dpi="0" rotWithShape="1">
                <a:blip r:embed="rId4"/>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grpSp>
            <p:nvGrpSpPr>
              <p:cNvPr id="18452" name="Group 32"/>
              <p:cNvGrpSpPr>
                <a:grpSpLocks/>
              </p:cNvGrpSpPr>
              <p:nvPr/>
            </p:nvGrpSpPr>
            <p:grpSpPr bwMode="auto">
              <a:xfrm>
                <a:off x="912" y="1104"/>
                <a:ext cx="1010" cy="382"/>
                <a:chOff x="862" y="1104"/>
                <a:chExt cx="1010" cy="382"/>
              </a:xfrm>
            </p:grpSpPr>
            <p:sp>
              <p:nvSpPr>
                <p:cNvPr id="18453" name="Oval 31"/>
                <p:cNvSpPr>
                  <a:spLocks noChangeArrowheads="1"/>
                </p:cNvSpPr>
                <p:nvPr/>
              </p:nvSpPr>
              <p:spPr bwMode="auto">
                <a:xfrm rot="254183">
                  <a:off x="862" y="1151"/>
                  <a:ext cx="1010" cy="327"/>
                </a:xfrm>
                <a:prstGeom prst="ellipse">
                  <a:avLst/>
                </a:prstGeom>
                <a:solidFill>
                  <a:srgbClr val="89A4A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pic>
              <p:nvPicPr>
                <p:cNvPr id="18454" name="Picture 29"/>
                <p:cNvPicPr>
                  <a:picLocks noChangeAspect="1" noChangeArrowheads="1"/>
                </p:cNvPicPr>
                <p:nvPr/>
              </p:nvPicPr>
              <p:blipFill>
                <a:blip r:embed="rId5">
                  <a:lum bright="-20000"/>
                  <a:extLst>
                    <a:ext uri="{28A0092B-C50C-407E-A947-70E740481C1C}">
                      <a14:useLocalDpi xmlns:a14="http://schemas.microsoft.com/office/drawing/2010/main" xmlns="" val="0"/>
                    </a:ext>
                  </a:extLst>
                </a:blip>
                <a:srcRect/>
                <a:stretch>
                  <a:fillRect/>
                </a:stretch>
              </p:blipFill>
              <p:spPr bwMode="auto">
                <a:xfrm rot="-305174">
                  <a:off x="960" y="1104"/>
                  <a:ext cx="768" cy="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grpSp>
        <p:nvGrpSpPr>
          <p:cNvPr id="35" name="Group 16"/>
          <p:cNvGrpSpPr>
            <a:grpSpLocks/>
          </p:cNvGrpSpPr>
          <p:nvPr/>
        </p:nvGrpSpPr>
        <p:grpSpPr bwMode="auto">
          <a:xfrm>
            <a:off x="4794250" y="552450"/>
            <a:ext cx="1893888" cy="2112963"/>
            <a:chOff x="7" y="1218"/>
            <a:chExt cx="2400" cy="2530"/>
          </a:xfrm>
        </p:grpSpPr>
        <p:pic>
          <p:nvPicPr>
            <p:cNvPr id="18445" name="Picture 7" descr="vertical"/>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 y="1218"/>
              <a:ext cx="2400" cy="2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46" name="Text Box 13"/>
            <p:cNvSpPr txBox="1">
              <a:spLocks noChangeArrowheads="1"/>
            </p:cNvSpPr>
            <p:nvPr/>
          </p:nvSpPr>
          <p:spPr bwMode="auto">
            <a:xfrm>
              <a:off x="422" y="3380"/>
              <a:ext cx="1570"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1400" b="1">
                  <a:solidFill>
                    <a:schemeClr val="bg1"/>
                  </a:solidFill>
                  <a:latin typeface="Arial" pitchFamily="34" charset="0"/>
                  <a:cs typeface="Arial" pitchFamily="34" charset="0"/>
                </a:rPr>
                <a:t>Vertical Well</a:t>
              </a:r>
            </a:p>
          </p:txBody>
        </p:sp>
      </p:grpSp>
      <p:sp>
        <p:nvSpPr>
          <p:cNvPr id="41" name="Content Placeholder 2"/>
          <p:cNvSpPr>
            <a:spLocks noGrp="1"/>
          </p:cNvSpPr>
          <p:nvPr>
            <p:ph idx="1"/>
          </p:nvPr>
        </p:nvSpPr>
        <p:spPr>
          <a:xfrm>
            <a:off x="522288" y="815975"/>
            <a:ext cx="4111625" cy="635000"/>
          </a:xfrm>
        </p:spPr>
        <p:txBody>
          <a:bodyPr/>
          <a:lstStyle/>
          <a:p>
            <a:r>
              <a:rPr lang="en-US" altLang="en-US" sz="1800" smtClean="0">
                <a:latin typeface="Arial Narrow" pitchFamily="34" charset="0"/>
              </a:rPr>
              <a:t>3 technologies have made Unconventional Resources economically viable</a:t>
            </a:r>
          </a:p>
        </p:txBody>
      </p:sp>
      <p:sp>
        <p:nvSpPr>
          <p:cNvPr id="43" name="Content Placeholder 2"/>
          <p:cNvSpPr txBox="1">
            <a:spLocks/>
          </p:cNvSpPr>
          <p:nvPr/>
        </p:nvSpPr>
        <p:spPr bwMode="auto">
          <a:xfrm>
            <a:off x="522288" y="1450975"/>
            <a:ext cx="4111625" cy="34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600">
                <a:solidFill>
                  <a:schemeClr val="bg1"/>
                </a:solidFill>
                <a:latin typeface="Arial Narrow" pitchFamily="34" charset="0"/>
              </a:rPr>
              <a:t>Horizontal Drilling</a:t>
            </a:r>
          </a:p>
        </p:txBody>
      </p:sp>
      <p:sp>
        <p:nvSpPr>
          <p:cNvPr id="44" name="Content Placeholder 2"/>
          <p:cNvSpPr txBox="1">
            <a:spLocks/>
          </p:cNvSpPr>
          <p:nvPr/>
        </p:nvSpPr>
        <p:spPr bwMode="auto">
          <a:xfrm>
            <a:off x="522288" y="1724025"/>
            <a:ext cx="4111625" cy="34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600">
                <a:solidFill>
                  <a:schemeClr val="bg1"/>
                </a:solidFill>
                <a:latin typeface="Arial Narrow" pitchFamily="34" charset="0"/>
              </a:rPr>
              <a:t>Hydraulic Fracturing</a:t>
            </a:r>
          </a:p>
        </p:txBody>
      </p:sp>
      <p:sp>
        <p:nvSpPr>
          <p:cNvPr id="45" name="Content Placeholder 2"/>
          <p:cNvSpPr txBox="1">
            <a:spLocks/>
          </p:cNvSpPr>
          <p:nvPr/>
        </p:nvSpPr>
        <p:spPr bwMode="auto">
          <a:xfrm>
            <a:off x="522288" y="1995488"/>
            <a:ext cx="4111625" cy="34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600">
                <a:solidFill>
                  <a:schemeClr val="bg1"/>
                </a:solidFill>
                <a:latin typeface="Arial Narrow" pitchFamily="34" charset="0"/>
              </a:rPr>
              <a:t>Multistage Isolation</a:t>
            </a:r>
          </a:p>
        </p:txBody>
      </p:sp>
      <p:pic>
        <p:nvPicPr>
          <p:cNvPr id="46" name="Picture 4" descr="SimoFrac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827338" y="2655888"/>
            <a:ext cx="1944687" cy="175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7" name="Text Box 24"/>
          <p:cNvSpPr txBox="1">
            <a:spLocks noChangeArrowheads="1"/>
          </p:cNvSpPr>
          <p:nvPr/>
        </p:nvSpPr>
        <p:spPr bwMode="auto">
          <a:xfrm>
            <a:off x="3081338" y="4421188"/>
            <a:ext cx="1436687"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r>
              <a:rPr lang="en-US" altLang="en-US" sz="1200">
                <a:solidFill>
                  <a:schemeClr val="bg1"/>
                </a:solidFill>
              </a:rPr>
              <a:t>Horizontal wells,</a:t>
            </a:r>
            <a:br>
              <a:rPr lang="en-US" altLang="en-US" sz="1200">
                <a:solidFill>
                  <a:schemeClr val="bg1"/>
                </a:solidFill>
              </a:rPr>
            </a:br>
            <a:r>
              <a:rPr lang="en-US" altLang="en-US" sz="1200">
                <a:solidFill>
                  <a:schemeClr val="bg1"/>
                </a:solidFill>
              </a:rPr>
              <a:t>Multi-zone fracs</a:t>
            </a:r>
          </a:p>
        </p:txBody>
      </p:sp>
      <p:pic>
        <p:nvPicPr>
          <p:cNvPr id="48" name="Picture 10" descr="horizontal"/>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04050" y="533400"/>
            <a:ext cx="1893888" cy="185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9" name="Text Box 14"/>
          <p:cNvSpPr txBox="1">
            <a:spLocks noChangeArrowheads="1"/>
          </p:cNvSpPr>
          <p:nvPr/>
        </p:nvSpPr>
        <p:spPr bwMode="auto">
          <a:xfrm>
            <a:off x="7212013" y="2376488"/>
            <a:ext cx="1477962"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1400" b="1">
                <a:solidFill>
                  <a:schemeClr val="bg1"/>
                </a:solidFill>
                <a:latin typeface="Arial" pitchFamily="34" charset="0"/>
                <a:cs typeface="Arial" pitchFamily="34" charset="0"/>
              </a:rPr>
              <a:t>Horizontal Well</a:t>
            </a:r>
          </a:p>
        </p:txBody>
      </p:sp>
      <p:sp>
        <p:nvSpPr>
          <p:cNvPr id="18444" name="TextBox 8"/>
          <p:cNvSpPr txBox="1">
            <a:spLocks noChangeArrowheads="1"/>
          </p:cNvSpPr>
          <p:nvPr/>
        </p:nvSpPr>
        <p:spPr bwMode="auto">
          <a:xfrm>
            <a:off x="9669463" y="3692525"/>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endParaRPr lang="en-US"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0338" y="877888"/>
            <a:ext cx="1403350" cy="3502025"/>
            <a:chOff x="159660" y="878020"/>
            <a:chExt cx="1404258" cy="3501783"/>
          </a:xfrm>
        </p:grpSpPr>
        <p:pic>
          <p:nvPicPr>
            <p:cNvPr id="1948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660" y="1411790"/>
              <a:ext cx="1404258" cy="2968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ounded Rectangle 8"/>
            <p:cNvSpPr>
              <a:spLocks noChangeArrowheads="1"/>
            </p:cNvSpPr>
            <p:nvPr/>
          </p:nvSpPr>
          <p:spPr bwMode="auto">
            <a:xfrm>
              <a:off x="159661" y="878020"/>
              <a:ext cx="1404257" cy="600075"/>
            </a:xfrm>
            <a:prstGeom prst="roundRect">
              <a:avLst>
                <a:gd name="adj" fmla="val 16667"/>
              </a:avLst>
            </a:prstGeom>
            <a:solidFill>
              <a:schemeClr val="bg1"/>
            </a:solidFill>
            <a:ln w="25400">
              <a:solidFill>
                <a:schemeClr val="accent1"/>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r>
                <a:rPr lang="en-US" sz="1600" dirty="0">
                  <a:solidFill>
                    <a:schemeClr val="dk1"/>
                  </a:solidFill>
                  <a:latin typeface="+mn-lt"/>
                  <a:ea typeface="+mn-ea"/>
                </a:rPr>
                <a:t>Aerospace</a:t>
              </a:r>
            </a:p>
          </p:txBody>
        </p:sp>
        <p:sp>
          <p:nvSpPr>
            <p:cNvPr id="16" name="TextBox 15"/>
            <p:cNvSpPr txBox="1"/>
            <p:nvPr/>
          </p:nvSpPr>
          <p:spPr>
            <a:xfrm>
              <a:off x="178722" y="1520913"/>
              <a:ext cx="1366133" cy="1828674"/>
            </a:xfrm>
            <a:prstGeom prst="rect">
              <a:avLst/>
            </a:prstGeom>
            <a:noFill/>
          </p:spPr>
          <p:txBody>
            <a:bodyPr>
              <a:spAutoFit/>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Composites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IN-Tallics </a:t>
              </a:r>
              <a:r>
                <a:rPr lang="en-US" altLang="en-US" sz="1100" baseline="30000">
                  <a:solidFill>
                    <a:schemeClr val="bg1"/>
                  </a:solidFill>
                  <a:effectLst>
                    <a:outerShdw blurRad="38100" dist="38100" dir="2700000" algn="tl">
                      <a:srgbClr val="000000"/>
                    </a:outerShdw>
                  </a:effectLst>
                </a:rPr>
                <a:t>TM</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Compressed Coils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Laser</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Additive</a:t>
              </a:r>
              <a:br>
                <a:rPr lang="en-US" altLang="en-US" sz="1100">
                  <a:solidFill>
                    <a:schemeClr val="bg1"/>
                  </a:solidFill>
                  <a:effectLst>
                    <a:outerShdw blurRad="38100" dist="38100" dir="2700000" algn="tl">
                      <a:srgbClr val="000000"/>
                    </a:outerShdw>
                  </a:effectLst>
                </a:rPr>
              </a:br>
              <a:r>
                <a:rPr lang="en-US" altLang="en-US" sz="1100">
                  <a:solidFill>
                    <a:schemeClr val="bg1"/>
                  </a:solidFill>
                  <a:effectLst>
                    <a:outerShdw blurRad="38100" dist="38100" dir="2700000" algn="tl">
                      <a:srgbClr val="000000"/>
                    </a:outerShdw>
                  </a:effectLst>
                </a:rPr>
                <a:t>Manufacturing</a:t>
              </a:r>
            </a:p>
          </p:txBody>
        </p:sp>
      </p:grpSp>
      <p:grpSp>
        <p:nvGrpSpPr>
          <p:cNvPr id="4" name="Group 3"/>
          <p:cNvGrpSpPr>
            <a:grpSpLocks/>
          </p:cNvGrpSpPr>
          <p:nvPr/>
        </p:nvGrpSpPr>
        <p:grpSpPr bwMode="auto">
          <a:xfrm>
            <a:off x="1651000" y="877888"/>
            <a:ext cx="1403350" cy="3502025"/>
            <a:chOff x="1650370" y="878020"/>
            <a:chExt cx="1404257" cy="3501782"/>
          </a:xfrm>
        </p:grpSpPr>
        <p:pic>
          <p:nvPicPr>
            <p:cNvPr id="19477" name="Picture 6" descr="C:\Users\wakejohk\Documents\Bennett PPT\surgeon public domain.jpg"/>
            <p:cNvPicPr>
              <a:picLocks noChangeAspect="1" noChangeArrowheads="1"/>
            </p:cNvPicPr>
            <p:nvPr/>
          </p:nvPicPr>
          <p:blipFill>
            <a:blip r:embed="rId4">
              <a:extLst>
                <a:ext uri="{28A0092B-C50C-407E-A947-70E740481C1C}">
                  <a14:useLocalDpi xmlns:a14="http://schemas.microsoft.com/office/drawing/2010/main" xmlns="" val="0"/>
                </a:ext>
              </a:extLst>
            </a:blip>
            <a:srcRect t="-3569"/>
            <a:stretch>
              <a:fillRect/>
            </a:stretch>
          </p:blipFill>
          <p:spPr bwMode="auto">
            <a:xfrm>
              <a:off x="1650370" y="1178056"/>
              <a:ext cx="1404257" cy="320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ounded Rectangle 9"/>
            <p:cNvSpPr>
              <a:spLocks noChangeArrowheads="1"/>
            </p:cNvSpPr>
            <p:nvPr/>
          </p:nvSpPr>
          <p:spPr bwMode="auto">
            <a:xfrm>
              <a:off x="1650370" y="878020"/>
              <a:ext cx="1404257" cy="600075"/>
            </a:xfrm>
            <a:prstGeom prst="roundRect">
              <a:avLst>
                <a:gd name="adj" fmla="val 16667"/>
              </a:avLst>
            </a:prstGeom>
            <a:solidFill>
              <a:schemeClr val="bg1"/>
            </a:solidFill>
            <a:ln w="25400">
              <a:solidFill>
                <a:schemeClr val="accent1"/>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r>
                <a:rPr lang="en-US" sz="1600" dirty="0">
                  <a:solidFill>
                    <a:schemeClr val="dk1"/>
                  </a:solidFill>
                  <a:latin typeface="+mn-lt"/>
                  <a:ea typeface="+mn-ea"/>
                </a:rPr>
                <a:t>Medical</a:t>
              </a:r>
            </a:p>
          </p:txBody>
        </p:sp>
        <p:sp>
          <p:nvSpPr>
            <p:cNvPr id="17" name="TextBox 16"/>
            <p:cNvSpPr txBox="1"/>
            <p:nvPr/>
          </p:nvSpPr>
          <p:spPr>
            <a:xfrm>
              <a:off x="1669432" y="1520912"/>
              <a:ext cx="1366132" cy="1093712"/>
            </a:xfrm>
            <a:prstGeom prst="rect">
              <a:avLst/>
            </a:prstGeom>
            <a:noFill/>
          </p:spPr>
          <p:txBody>
            <a:bodyPr>
              <a:spAutoFit/>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SRP Polymer</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Degradable Thermosets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Nano Medicine</a:t>
              </a:r>
            </a:p>
          </p:txBody>
        </p:sp>
      </p:grpSp>
      <p:grpSp>
        <p:nvGrpSpPr>
          <p:cNvPr id="7" name="Group 6"/>
          <p:cNvGrpSpPr>
            <a:grpSpLocks/>
          </p:cNvGrpSpPr>
          <p:nvPr/>
        </p:nvGrpSpPr>
        <p:grpSpPr bwMode="auto">
          <a:xfrm>
            <a:off x="6129338" y="865188"/>
            <a:ext cx="1403350" cy="3514725"/>
            <a:chOff x="6128981" y="864944"/>
            <a:chExt cx="1404257" cy="3514859"/>
          </a:xfrm>
        </p:grpSpPr>
        <p:pic>
          <p:nvPicPr>
            <p:cNvPr id="19474" name="Picture 22"/>
            <p:cNvPicPr>
              <a:picLocks noChangeAspect="1"/>
            </p:cNvPicPr>
            <p:nvPr/>
          </p:nvPicPr>
          <p:blipFill>
            <a:blip r:embed="rId5">
              <a:extLst>
                <a:ext uri="{28A0092B-C50C-407E-A947-70E740481C1C}">
                  <a14:useLocalDpi xmlns:a14="http://schemas.microsoft.com/office/drawing/2010/main" xmlns="" val="0"/>
                </a:ext>
              </a:extLst>
            </a:blip>
            <a:srcRect t="-18423"/>
            <a:stretch>
              <a:fillRect/>
            </a:stretch>
          </p:blipFill>
          <p:spPr bwMode="auto">
            <a:xfrm>
              <a:off x="6128981" y="864944"/>
              <a:ext cx="1404257" cy="3514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a:spLocks noChangeArrowheads="1"/>
            </p:cNvSpPr>
            <p:nvPr/>
          </p:nvSpPr>
          <p:spPr bwMode="auto">
            <a:xfrm>
              <a:off x="6128981" y="878020"/>
              <a:ext cx="1404257" cy="600075"/>
            </a:xfrm>
            <a:prstGeom prst="roundRect">
              <a:avLst>
                <a:gd name="adj" fmla="val 16667"/>
              </a:avLst>
            </a:prstGeom>
            <a:solidFill>
              <a:schemeClr val="bg1"/>
            </a:solidFill>
            <a:ln w="25400">
              <a:solidFill>
                <a:schemeClr val="accent1"/>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r>
                <a:rPr lang="en-US" sz="1600" dirty="0">
                  <a:solidFill>
                    <a:schemeClr val="dk1"/>
                  </a:solidFill>
                  <a:latin typeface="+mn-lt"/>
                  <a:ea typeface="+mn-ea"/>
                </a:rPr>
                <a:t>Defense</a:t>
              </a:r>
            </a:p>
          </p:txBody>
        </p:sp>
        <p:sp>
          <p:nvSpPr>
            <p:cNvPr id="18" name="TextBox 17"/>
            <p:cNvSpPr txBox="1"/>
            <p:nvPr/>
          </p:nvSpPr>
          <p:spPr>
            <a:xfrm>
              <a:off x="6128981" y="1520606"/>
              <a:ext cx="1404257" cy="1093830"/>
            </a:xfrm>
            <a:prstGeom prst="rect">
              <a:avLst/>
            </a:prstGeom>
            <a:noFill/>
          </p:spPr>
          <p:txBody>
            <a:bodyPr>
              <a:spAutoFit/>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Fiber Optics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Distributed Acoustic Sensors</a:t>
              </a:r>
            </a:p>
          </p:txBody>
        </p:sp>
      </p:grpSp>
      <p:grpSp>
        <p:nvGrpSpPr>
          <p:cNvPr id="6" name="Group 5"/>
          <p:cNvGrpSpPr>
            <a:grpSpLocks/>
          </p:cNvGrpSpPr>
          <p:nvPr/>
        </p:nvGrpSpPr>
        <p:grpSpPr bwMode="auto">
          <a:xfrm>
            <a:off x="4641850" y="877888"/>
            <a:ext cx="1403350" cy="3502025"/>
            <a:chOff x="4641310" y="877214"/>
            <a:chExt cx="1404257" cy="3502588"/>
          </a:xfrm>
        </p:grpSpPr>
        <p:pic>
          <p:nvPicPr>
            <p:cNvPr id="19470" name="Picture 7"/>
            <p:cNvPicPr>
              <a:picLocks noChangeAspect="1" noChangeArrowheads="1"/>
            </p:cNvPicPr>
            <p:nvPr/>
          </p:nvPicPr>
          <p:blipFill>
            <a:blip r:embed="rId6">
              <a:extLst>
                <a:ext uri="{28A0092B-C50C-407E-A947-70E740481C1C}">
                  <a14:useLocalDpi xmlns:a14="http://schemas.microsoft.com/office/drawing/2010/main" xmlns="" val="0"/>
                </a:ext>
              </a:extLst>
            </a:blip>
            <a:srcRect t="-9909"/>
            <a:stretch>
              <a:fillRect/>
            </a:stretch>
          </p:blipFill>
          <p:spPr bwMode="auto">
            <a:xfrm flipH="1">
              <a:off x="4641310" y="1117684"/>
              <a:ext cx="1404256" cy="3262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71" name="Picture 1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641310" y="1178056"/>
              <a:ext cx="1404256" cy="3201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ounded Rectangle 12"/>
            <p:cNvSpPr>
              <a:spLocks noChangeArrowheads="1"/>
            </p:cNvSpPr>
            <p:nvPr/>
          </p:nvSpPr>
          <p:spPr bwMode="auto">
            <a:xfrm>
              <a:off x="4641310" y="877214"/>
              <a:ext cx="1404257" cy="600075"/>
            </a:xfrm>
            <a:prstGeom prst="roundRect">
              <a:avLst>
                <a:gd name="adj" fmla="val 16667"/>
              </a:avLst>
            </a:prstGeom>
            <a:solidFill>
              <a:schemeClr val="bg1"/>
            </a:solidFill>
            <a:ln w="25400">
              <a:solidFill>
                <a:schemeClr val="accent1"/>
              </a:solidFill>
              <a:round/>
              <a:headEnd/>
              <a:tailEnd/>
            </a:ln>
            <a:effectLst>
              <a:outerShdw blurRad="50800" dist="38100" dir="5400000" algn="t" rotWithShape="0">
                <a:srgbClr val="808080">
                  <a:alpha val="39999"/>
                </a:srgbClr>
              </a:outerShdw>
            </a:effectLst>
          </p:spPr>
          <p:txBody>
            <a:bodyPr anchor="ctr"/>
            <a:lstStyle/>
            <a:p>
              <a:pPr algn="ctr" fontAlgn="auto">
                <a:lnSpc>
                  <a:spcPct val="80000"/>
                </a:lnSpc>
                <a:spcBef>
                  <a:spcPts val="0"/>
                </a:spcBef>
                <a:spcAft>
                  <a:spcPts val="0"/>
                </a:spcAft>
                <a:defRPr/>
              </a:pPr>
              <a:r>
                <a:rPr lang="en-US" sz="1600" dirty="0">
                  <a:solidFill>
                    <a:schemeClr val="dk1"/>
                  </a:solidFill>
                  <a:latin typeface="+mn-lt"/>
                  <a:ea typeface="+mn-ea"/>
                </a:rPr>
                <a:t>Material Sciences</a:t>
              </a:r>
            </a:p>
          </p:txBody>
        </p:sp>
        <p:sp>
          <p:nvSpPr>
            <p:cNvPr id="19" name="TextBox 18"/>
            <p:cNvSpPr txBox="1"/>
            <p:nvPr/>
          </p:nvSpPr>
          <p:spPr>
            <a:xfrm>
              <a:off x="4657195" y="1520254"/>
              <a:ext cx="1372486" cy="2110127"/>
            </a:xfrm>
            <a:prstGeom prst="rect">
              <a:avLst/>
            </a:prstGeom>
            <a:noFill/>
          </p:spPr>
          <p:txBody>
            <a:bodyPr>
              <a:spAutoFit/>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E.M. Telemetry</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ExPhite </a:t>
              </a:r>
              <a:r>
                <a:rPr lang="en-US" altLang="en-US" sz="1100" baseline="30000">
                  <a:solidFill>
                    <a:schemeClr val="bg1"/>
                  </a:solidFill>
                  <a:effectLst>
                    <a:outerShdw blurRad="38100" dist="38100" dir="2700000" algn="tl">
                      <a:srgbClr val="000000"/>
                    </a:outerShdw>
                  </a:effectLst>
                </a:rPr>
                <a:t>TM</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Magnetostrict D.T.S.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Shape Memory Polymer</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Brazed Bead Matrices</a:t>
              </a:r>
            </a:p>
          </p:txBody>
        </p:sp>
      </p:grpSp>
      <p:grpSp>
        <p:nvGrpSpPr>
          <p:cNvPr id="8" name="Group 7"/>
          <p:cNvGrpSpPr>
            <a:grpSpLocks/>
          </p:cNvGrpSpPr>
          <p:nvPr/>
        </p:nvGrpSpPr>
        <p:grpSpPr bwMode="auto">
          <a:xfrm>
            <a:off x="7605713" y="877888"/>
            <a:ext cx="1419225" cy="3508375"/>
            <a:chOff x="7613201" y="871227"/>
            <a:chExt cx="1418317" cy="3508576"/>
          </a:xfrm>
        </p:grpSpPr>
        <p:pic>
          <p:nvPicPr>
            <p:cNvPr id="19467" name="Picture 3"/>
            <p:cNvPicPr>
              <a:picLocks noChangeAspect="1" noChangeArrowheads="1"/>
            </p:cNvPicPr>
            <p:nvPr/>
          </p:nvPicPr>
          <p:blipFill>
            <a:blip r:embed="rId8">
              <a:extLst>
                <a:ext uri="{28A0092B-C50C-407E-A947-70E740481C1C}">
                  <a14:useLocalDpi xmlns:a14="http://schemas.microsoft.com/office/drawing/2010/main" xmlns="" val="0"/>
                </a:ext>
              </a:extLst>
            </a:blip>
            <a:srcRect t="-725"/>
            <a:stretch>
              <a:fillRect/>
            </a:stretch>
          </p:blipFill>
          <p:spPr bwMode="auto">
            <a:xfrm>
              <a:off x="7613201" y="871227"/>
              <a:ext cx="1418317" cy="3508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ounded Rectangle 19"/>
            <p:cNvSpPr>
              <a:spLocks noChangeArrowheads="1"/>
            </p:cNvSpPr>
            <p:nvPr/>
          </p:nvSpPr>
          <p:spPr bwMode="auto">
            <a:xfrm>
              <a:off x="7620231" y="878020"/>
              <a:ext cx="1404257" cy="600075"/>
            </a:xfrm>
            <a:prstGeom prst="roundRect">
              <a:avLst>
                <a:gd name="adj" fmla="val 16667"/>
              </a:avLst>
            </a:prstGeom>
            <a:solidFill>
              <a:schemeClr val="bg1"/>
            </a:solidFill>
            <a:ln w="25400">
              <a:solidFill>
                <a:schemeClr val="accent1"/>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r>
                <a:rPr lang="en-US" sz="1600" dirty="0">
                  <a:solidFill>
                    <a:schemeClr val="dk1"/>
                  </a:solidFill>
                  <a:latin typeface="+mn-lt"/>
                  <a:ea typeface="+mn-ea"/>
                </a:rPr>
                <a:t>Automotive</a:t>
              </a:r>
            </a:p>
          </p:txBody>
        </p:sp>
        <p:sp>
          <p:nvSpPr>
            <p:cNvPr id="22" name="TextBox 21"/>
            <p:cNvSpPr txBox="1"/>
            <p:nvPr/>
          </p:nvSpPr>
          <p:spPr>
            <a:xfrm>
              <a:off x="7619547" y="1520551"/>
              <a:ext cx="1405625" cy="839836"/>
            </a:xfrm>
            <a:prstGeom prst="rect">
              <a:avLst/>
            </a:prstGeom>
            <a:noFill/>
          </p:spPr>
          <p:txBody>
            <a:bodyPr>
              <a:spAutoFit/>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Tuned Vibrating Absorbers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Nano-Oil</a:t>
              </a:r>
            </a:p>
          </p:txBody>
        </p:sp>
      </p:grpSp>
      <p:grpSp>
        <p:nvGrpSpPr>
          <p:cNvPr id="5" name="Group 4"/>
          <p:cNvGrpSpPr>
            <a:grpSpLocks/>
          </p:cNvGrpSpPr>
          <p:nvPr/>
        </p:nvGrpSpPr>
        <p:grpSpPr bwMode="auto">
          <a:xfrm>
            <a:off x="3175000" y="877888"/>
            <a:ext cx="1404938" cy="3502025"/>
            <a:chOff x="3175504" y="877214"/>
            <a:chExt cx="1404257" cy="3502588"/>
          </a:xfrm>
        </p:grpSpPr>
        <p:pic>
          <p:nvPicPr>
            <p:cNvPr id="19464" name="Picture 8"/>
            <p:cNvPicPr>
              <a:picLocks noChangeAspect="1" noChangeArrowheads="1"/>
            </p:cNvPicPr>
            <p:nvPr/>
          </p:nvPicPr>
          <p:blipFill>
            <a:blip r:embed="rId9">
              <a:extLst>
                <a:ext uri="{28A0092B-C50C-407E-A947-70E740481C1C}">
                  <a14:useLocalDpi xmlns:a14="http://schemas.microsoft.com/office/drawing/2010/main" xmlns="" val="0"/>
                </a:ext>
              </a:extLst>
            </a:blip>
            <a:srcRect b="-401"/>
            <a:stretch>
              <a:fillRect/>
            </a:stretch>
          </p:blipFill>
          <p:spPr bwMode="auto">
            <a:xfrm>
              <a:off x="3175504" y="1117684"/>
              <a:ext cx="1404256" cy="3262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ounded Rectangle 11"/>
            <p:cNvSpPr>
              <a:spLocks noChangeArrowheads="1"/>
            </p:cNvSpPr>
            <p:nvPr/>
          </p:nvSpPr>
          <p:spPr bwMode="auto">
            <a:xfrm>
              <a:off x="3175504" y="877214"/>
              <a:ext cx="1404257" cy="600075"/>
            </a:xfrm>
            <a:prstGeom prst="roundRect">
              <a:avLst>
                <a:gd name="adj" fmla="val 16667"/>
              </a:avLst>
            </a:prstGeom>
            <a:solidFill>
              <a:schemeClr val="bg1"/>
            </a:solidFill>
            <a:ln w="25400">
              <a:solidFill>
                <a:schemeClr val="accent1"/>
              </a:solidFill>
              <a:round/>
              <a:headEnd/>
              <a:tailEnd/>
            </a:ln>
            <a:effectLst>
              <a:outerShdw blurRad="50800" dist="38100" dir="5400000" algn="t" rotWithShape="0">
                <a:srgbClr val="808080">
                  <a:alpha val="39999"/>
                </a:srgbClr>
              </a:outerShdw>
            </a:effectLst>
          </p:spPr>
          <p:txBody>
            <a:bodyPr anchor="ctr"/>
            <a:lstStyle/>
            <a:p>
              <a:pPr algn="ctr" fontAlgn="auto">
                <a:spcBef>
                  <a:spcPts val="0"/>
                </a:spcBef>
                <a:spcAft>
                  <a:spcPts val="0"/>
                </a:spcAft>
                <a:defRPr/>
              </a:pPr>
              <a:r>
                <a:rPr lang="en-US" sz="1600" dirty="0">
                  <a:solidFill>
                    <a:schemeClr val="dk1"/>
                  </a:solidFill>
                  <a:latin typeface="+mn-lt"/>
                  <a:ea typeface="+mn-ea"/>
                </a:rPr>
                <a:t>Nano-Tech</a:t>
              </a:r>
            </a:p>
          </p:txBody>
        </p:sp>
        <p:sp>
          <p:nvSpPr>
            <p:cNvPr id="21" name="TextBox 20"/>
            <p:cNvSpPr txBox="1"/>
            <p:nvPr/>
          </p:nvSpPr>
          <p:spPr>
            <a:xfrm>
              <a:off x="3191371" y="1520254"/>
              <a:ext cx="1372522" cy="1829094"/>
            </a:xfrm>
            <a:prstGeom prst="rect">
              <a:avLst/>
            </a:prstGeom>
            <a:noFill/>
          </p:spPr>
          <p:txBody>
            <a:bodyPr>
              <a:spAutoFit/>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Hydrophobic Coatings</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ConFINE </a:t>
              </a:r>
              <a:r>
                <a:rPr lang="en-US" altLang="en-US" sz="1100" baseline="30000">
                  <a:solidFill>
                    <a:schemeClr val="bg1"/>
                  </a:solidFill>
                  <a:effectLst>
                    <a:outerShdw blurRad="38100" dist="38100" dir="2700000" algn="tl">
                      <a:srgbClr val="000000"/>
                    </a:outerShdw>
                  </a:effectLst>
                </a:rPr>
                <a:t>TM</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Nano Microgel Swelling Polymer</a:t>
              </a:r>
            </a:p>
            <a:p>
              <a:pPr>
                <a:lnSpc>
                  <a:spcPct val="150000"/>
                </a:lnSpc>
                <a:buFont typeface="Arial" pitchFamily="34" charset="0"/>
                <a:buChar char="•"/>
              </a:pPr>
              <a:r>
                <a:rPr lang="en-US" altLang="en-US" sz="1100">
                  <a:solidFill>
                    <a:schemeClr val="bg1"/>
                  </a:solidFill>
                  <a:effectLst>
                    <a:outerShdw blurRad="38100" dist="38100" dir="2700000" algn="tl">
                      <a:srgbClr val="000000"/>
                    </a:outerShdw>
                  </a:effectLst>
                </a:rPr>
                <a:t>Silapore </a:t>
              </a:r>
              <a:r>
                <a:rPr lang="en-US" altLang="en-US" sz="1100" baseline="30000">
                  <a:solidFill>
                    <a:schemeClr val="bg1"/>
                  </a:solidFill>
                  <a:effectLst>
                    <a:outerShdw blurRad="38100" dist="38100" dir="2700000" algn="tl">
                      <a:srgbClr val="000000"/>
                    </a:outerShdw>
                  </a:effectLst>
                </a:rPr>
                <a:t>TM</a:t>
              </a:r>
            </a:p>
          </p:txBody>
        </p:sp>
      </p:grpSp>
      <p:sp>
        <p:nvSpPr>
          <p:cNvPr id="19463" name="Title 2"/>
          <p:cNvSpPr>
            <a:spLocks noGrp="1"/>
          </p:cNvSpPr>
          <p:nvPr>
            <p:ph type="title"/>
          </p:nvPr>
        </p:nvSpPr>
        <p:spPr>
          <a:xfrm>
            <a:off x="525463" y="219075"/>
            <a:ext cx="8229600" cy="446088"/>
          </a:xfrm>
        </p:spPr>
        <p:txBody>
          <a:bodyPr/>
          <a:lstStyle/>
          <a:p>
            <a:r>
              <a:rPr lang="en-US" altLang="en-US" sz="2600" smtClean="0">
                <a:latin typeface="Arial Narrow" pitchFamily="34" charset="0"/>
              </a:rPr>
              <a:t>Innovation Through Association and X- Discipline Collaboration</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500"/>
                            </p:stCondLst>
                            <p:childTnLst>
                              <p:par>
                                <p:cTn id="19" presetID="37" presetClass="entr" presetSubtype="0"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4000"/>
                            </p:stCondLst>
                            <p:childTnLst>
                              <p:par>
                                <p:cTn id="26" presetID="37" presetClass="entr" presetSubtype="0"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5500"/>
                            </p:stCondLst>
                            <p:childTnLst>
                              <p:par>
                                <p:cTn id="33" presetID="37" presetClass="entr" presetSubtype="0" fill="hold"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7000"/>
                            </p:stCondLst>
                            <p:childTnLst>
                              <p:par>
                                <p:cTn id="40" presetID="37" presetClass="entr" presetSubtype="0" fill="hold" nodeType="after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9750" y="1230313"/>
            <a:ext cx="3094038" cy="357187"/>
          </a:xfrm>
        </p:spPr>
        <p:txBody>
          <a:bodyPr/>
          <a:lstStyle/>
          <a:p>
            <a:r>
              <a:rPr lang="en-US" altLang="en-US" sz="1600" smtClean="0">
                <a:latin typeface="Arial Narrow" pitchFamily="34" charset="0"/>
              </a:rPr>
              <a:t>Company-university collaborations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2563" y="1285875"/>
            <a:ext cx="952500"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https://encrypted-tbn1.google.com/images?q=tbn:ANd9GcQ75mEV65cQFQzy29cCXn3lz9NQrUuAB2Anor7fQ5jTBlTEMeEeq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65538" y="2057400"/>
            <a:ext cx="741362"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75363" y="1277938"/>
            <a:ext cx="145097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File:King Fahd University of Petroleum &amp; Minerals Logo.svg">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24500" y="2916238"/>
            <a:ext cx="1073150"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 descr="http://oepv.kaust.edu.sa/PublishingImages/kaust%20logo.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665538" y="2927350"/>
            <a:ext cx="1701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54813" y="2940050"/>
            <a:ext cx="504825" cy="6985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18388" y="2841625"/>
            <a:ext cx="53340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11">
            <a:clrChange>
              <a:clrFrom>
                <a:srgbClr val="FCFCFC"/>
              </a:clrFrom>
              <a:clrTo>
                <a:srgbClr val="FCFCFC">
                  <a:alpha val="0"/>
                </a:srgbClr>
              </a:clrTo>
            </a:clrChange>
            <a:extLst>
              <a:ext uri="{28A0092B-C50C-407E-A947-70E740481C1C}">
                <a14:useLocalDpi xmlns:a14="http://schemas.microsoft.com/office/drawing/2010/main" xmlns="" val="0"/>
              </a:ext>
            </a:extLst>
          </a:blip>
          <a:srcRect/>
          <a:stretch>
            <a:fillRect/>
          </a:stretch>
        </p:blipFill>
        <p:spPr bwMode="auto">
          <a:xfrm flipH="1">
            <a:off x="8108950" y="2909888"/>
            <a:ext cx="646113"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https://encrypted-tbn0.google.com/images?q=tbn:ANd9GcTQr1IXHKCiyJZETCJuN2Od3ASueLaaBhoxGWEwpAu4yXhHK0HZ"/>
          <p:cNvPicPr>
            <a:picLocks noChangeAspect="1" noChangeArrowheads="1"/>
          </p:cNvPicPr>
          <p:nvPr/>
        </p:nvPicPr>
        <p:blipFill>
          <a:blip r:embed="rId12">
            <a:extLst>
              <a:ext uri="{28A0092B-C50C-407E-A947-70E740481C1C}">
                <a14:useLocalDpi xmlns:a14="http://schemas.microsoft.com/office/drawing/2010/main" xmlns="" val="0"/>
              </a:ext>
            </a:extLst>
          </a:blip>
          <a:srcRect r="66495"/>
          <a:stretch>
            <a:fillRect/>
          </a:stretch>
        </p:blipFill>
        <p:spPr bwMode="auto">
          <a:xfrm>
            <a:off x="3633788" y="1268413"/>
            <a:ext cx="593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RICEType.png"/>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4295775" y="1322388"/>
            <a:ext cx="1401763" cy="492125"/>
          </a:xfrm>
          <a:prstGeom prst="rect">
            <a:avLst/>
          </a:prstGeom>
          <a:solidFill>
            <a:schemeClr val="tx1">
              <a:lumMod val="65000"/>
              <a:lumOff val="35000"/>
            </a:schemeClr>
          </a:solidFill>
        </p:spPr>
      </p:pic>
      <p:pic>
        <p:nvPicPr>
          <p:cNvPr id="18" name="Picture 16"/>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4548188" y="2065338"/>
            <a:ext cx="1673225" cy="669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9" name="Picture 2"/>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6361113" y="2065338"/>
            <a:ext cx="2393950" cy="66992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494" name="Content Placeholder 2"/>
          <p:cNvSpPr>
            <a:spLocks noGrp="1"/>
          </p:cNvSpPr>
          <p:nvPr>
            <p:ph type="title"/>
          </p:nvPr>
        </p:nvSpPr>
        <p:spPr>
          <a:xfrm>
            <a:off x="525463" y="206375"/>
            <a:ext cx="8229600" cy="444500"/>
          </a:xfrm>
        </p:spPr>
        <p:txBody>
          <a:bodyPr/>
          <a:lstStyle/>
          <a:p>
            <a:pPr>
              <a:spcBef>
                <a:spcPct val="20000"/>
              </a:spcBef>
              <a:spcAft>
                <a:spcPts val="600"/>
              </a:spcAft>
              <a:buClr>
                <a:srgbClr val="F0E042"/>
              </a:buClr>
              <a:buFont typeface="Wingdings" pitchFamily="2" charset="2"/>
              <a:buNone/>
            </a:pPr>
            <a:r>
              <a:rPr lang="en-US" altLang="en-US" b="1" smtClean="0">
                <a:latin typeface="Arial Narrow" pitchFamily="34" charset="0"/>
              </a:rPr>
              <a:t>TECHNOLOGY COLLABORATION</a:t>
            </a:r>
          </a:p>
        </p:txBody>
      </p:sp>
      <p:sp>
        <p:nvSpPr>
          <p:cNvPr id="21" name="TextBox 20"/>
          <p:cNvSpPr txBox="1"/>
          <p:nvPr/>
        </p:nvSpPr>
        <p:spPr bwMode="auto">
          <a:xfrm>
            <a:off x="603250" y="692150"/>
            <a:ext cx="8315325" cy="338138"/>
          </a:xfrm>
          <a:prstGeom prst="rect">
            <a:avLst/>
          </a:prstGeom>
          <a:noFill/>
        </p:spPr>
        <p:txBody>
          <a:bodyPr>
            <a:spAutoFit/>
          </a:bodyPr>
          <a:lstStyle/>
          <a:p>
            <a:pPr fontAlgn="auto">
              <a:spcBef>
                <a:spcPts val="0"/>
              </a:spcBef>
              <a:spcAft>
                <a:spcPts val="0"/>
              </a:spcAft>
              <a:defRPr/>
            </a:pPr>
            <a:r>
              <a:rPr lang="en-US" sz="1600" b="1" kern="0" dirty="0">
                <a:solidFill>
                  <a:schemeClr val="bg1"/>
                </a:solidFill>
                <a:latin typeface="+mn-lt"/>
                <a:ea typeface="+mn-ea"/>
                <a:cs typeface="Arial" charset="0"/>
              </a:rPr>
              <a:t>Collaborations </a:t>
            </a:r>
            <a:r>
              <a:rPr lang="en-US" sz="1600" b="1" kern="0" dirty="0" smtClean="0">
                <a:solidFill>
                  <a:schemeClr val="bg1"/>
                </a:solidFill>
                <a:latin typeface="+mn-lt"/>
                <a:ea typeface="+mn-ea"/>
                <a:cs typeface="Arial" charset="0"/>
              </a:rPr>
              <a:t>Accelerate </a:t>
            </a:r>
            <a:r>
              <a:rPr lang="en-US" sz="1600" b="1" kern="0" dirty="0">
                <a:solidFill>
                  <a:schemeClr val="bg1"/>
                </a:solidFill>
                <a:latin typeface="+mn-lt"/>
                <a:ea typeface="+mn-ea"/>
                <a:cs typeface="Arial" charset="0"/>
              </a:rPr>
              <a:t>Innovation, Development and Commercialization</a:t>
            </a:r>
          </a:p>
        </p:txBody>
      </p:sp>
      <p:pic>
        <p:nvPicPr>
          <p:cNvPr id="22" name="Picture 4"/>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222625" y="3905250"/>
            <a:ext cx="460216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3"/>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56550" y="3746500"/>
            <a:ext cx="798513"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23"/>
          <p:cNvSpPr>
            <a:spLocks noChangeArrowheads="1"/>
          </p:cNvSpPr>
          <p:nvPr/>
        </p:nvSpPr>
        <p:spPr bwMode="auto">
          <a:xfrm>
            <a:off x="603250" y="4756150"/>
            <a:ext cx="4572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800">
                <a:solidFill>
                  <a:schemeClr val="bg1"/>
                </a:solidFill>
              </a:rPr>
              <a:t>© 2014 Baker Hughes Incorporated. All Rights Reserved. </a:t>
            </a:r>
          </a:p>
        </p:txBody>
      </p:sp>
      <p:sp>
        <p:nvSpPr>
          <p:cNvPr id="26" name="Content Placeholder 3"/>
          <p:cNvSpPr>
            <a:spLocks noGrp="1"/>
          </p:cNvSpPr>
          <p:nvPr>
            <p:ph sz="half" idx="1"/>
          </p:nvPr>
        </p:nvSpPr>
        <p:spPr>
          <a:xfrm>
            <a:off x="539750" y="1589088"/>
            <a:ext cx="3094038" cy="320675"/>
          </a:xfrm>
        </p:spPr>
        <p:txBody>
          <a:bodyPr rtlCol="0">
            <a:normAutofit lnSpcReduction="10000"/>
          </a:bodyPr>
          <a:lstStyle/>
          <a:p>
            <a:pPr lvl="1" fontAlgn="auto">
              <a:spcAft>
                <a:spcPts val="0"/>
              </a:spcAft>
              <a:buFont typeface="Arial"/>
              <a:buChar char="–"/>
              <a:defRPr/>
            </a:pPr>
            <a:r>
              <a:rPr lang="en-US" sz="1600" dirty="0">
                <a:ea typeface="+mn-ea"/>
              </a:rPr>
              <a:t>Labs</a:t>
            </a:r>
          </a:p>
        </p:txBody>
      </p:sp>
      <p:sp>
        <p:nvSpPr>
          <p:cNvPr id="27" name="Content Placeholder 3"/>
          <p:cNvSpPr>
            <a:spLocks noGrp="1"/>
          </p:cNvSpPr>
          <p:nvPr>
            <p:ph sz="half" idx="1"/>
          </p:nvPr>
        </p:nvSpPr>
        <p:spPr>
          <a:xfrm>
            <a:off x="539750" y="1865313"/>
            <a:ext cx="3094038" cy="320675"/>
          </a:xfrm>
        </p:spPr>
        <p:txBody>
          <a:bodyPr rtlCol="0">
            <a:normAutofit lnSpcReduction="10000"/>
          </a:bodyPr>
          <a:lstStyle/>
          <a:p>
            <a:pPr lvl="1" fontAlgn="auto">
              <a:spcAft>
                <a:spcPts val="0"/>
              </a:spcAft>
              <a:buFont typeface="Arial"/>
              <a:buChar char="–"/>
              <a:defRPr/>
            </a:pPr>
            <a:r>
              <a:rPr lang="en-US" sz="1600" dirty="0">
                <a:ea typeface="+mn-ea"/>
              </a:rPr>
              <a:t>Co-op programs</a:t>
            </a:r>
          </a:p>
        </p:txBody>
      </p:sp>
      <p:sp>
        <p:nvSpPr>
          <p:cNvPr id="28" name="Content Placeholder 3"/>
          <p:cNvSpPr>
            <a:spLocks noGrp="1"/>
          </p:cNvSpPr>
          <p:nvPr>
            <p:ph sz="half" idx="1"/>
          </p:nvPr>
        </p:nvSpPr>
        <p:spPr>
          <a:xfrm>
            <a:off x="539750" y="2203450"/>
            <a:ext cx="3094038" cy="409575"/>
          </a:xfrm>
        </p:spPr>
        <p:txBody>
          <a:bodyPr/>
          <a:lstStyle/>
          <a:p>
            <a:r>
              <a:rPr lang="en-US" altLang="en-US" sz="1600" smtClean="0">
                <a:latin typeface="Arial Narrow" pitchFamily="34" charset="0"/>
              </a:rPr>
              <a:t>SPE student chapters</a:t>
            </a:r>
          </a:p>
        </p:txBody>
      </p:sp>
      <p:sp>
        <p:nvSpPr>
          <p:cNvPr id="29" name="Content Placeholder 3"/>
          <p:cNvSpPr>
            <a:spLocks noGrp="1"/>
          </p:cNvSpPr>
          <p:nvPr>
            <p:ph sz="half" idx="1"/>
          </p:nvPr>
        </p:nvSpPr>
        <p:spPr>
          <a:xfrm>
            <a:off x="539750" y="2520950"/>
            <a:ext cx="3094038" cy="320675"/>
          </a:xfrm>
        </p:spPr>
        <p:txBody>
          <a:bodyPr rtlCol="0">
            <a:normAutofit lnSpcReduction="10000"/>
          </a:bodyPr>
          <a:lstStyle/>
          <a:p>
            <a:pPr lvl="1" fontAlgn="auto">
              <a:spcAft>
                <a:spcPts val="0"/>
              </a:spcAft>
              <a:buFont typeface="Arial"/>
              <a:buChar char="–"/>
              <a:defRPr/>
            </a:pPr>
            <a:r>
              <a:rPr lang="en-US" sz="1600" dirty="0">
                <a:ea typeface="+mn-ea"/>
              </a:rPr>
              <a:t>Expand infrastructure</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 calcmode="lin" valueType="num">
                                      <p:cBhvr additive="base">
                                        <p:cTn id="11"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 calcmode="lin" valueType="num">
                                      <p:cBhvr additive="base">
                                        <p:cTn id="15"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6" grpId="0" build="p"/>
      <p:bldP spid="27" grpId="0" build="p"/>
      <p:bldP spid="28" grpId="0" build="p"/>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txBox="1">
            <a:spLocks/>
          </p:cNvSpPr>
          <p:nvPr/>
        </p:nvSpPr>
        <p:spPr bwMode="auto">
          <a:xfrm>
            <a:off x="525463" y="173038"/>
            <a:ext cx="85915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spcAft>
                <a:spcPts val="600"/>
              </a:spcAft>
              <a:buClr>
                <a:srgbClr val="F0E042"/>
              </a:buClr>
              <a:buFont typeface="Wingdings" pitchFamily="2" charset="2"/>
              <a:buNone/>
            </a:pPr>
            <a:r>
              <a:rPr lang="en-US" altLang="en-US" sz="2800">
                <a:solidFill>
                  <a:schemeClr val="bg1"/>
                </a:solidFill>
                <a:latin typeface="Arial Narrow" pitchFamily="34" charset="0"/>
              </a:rPr>
              <a:t>Technology Collaboration</a:t>
            </a:r>
          </a:p>
        </p:txBody>
      </p:sp>
      <p:pic>
        <p:nvPicPr>
          <p:cNvPr id="1026" name="Picture 2" descr="D25BF6BF-8A5D-4057-B1E0-A0B386634CB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1711" y="3411508"/>
            <a:ext cx="2979839" cy="162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40543"/>
          <a:stretch>
            <a:fillRect/>
          </a:stretch>
        </p:blipFill>
        <p:spPr bwMode="auto">
          <a:xfrm>
            <a:off x="4589463" y="1716088"/>
            <a:ext cx="4251325"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p:nvSpPr>
        <p:spPr bwMode="auto">
          <a:xfrm>
            <a:off x="4589463" y="1130300"/>
            <a:ext cx="4224337" cy="585788"/>
          </a:xfrm>
          <a:prstGeom prst="rect">
            <a:avLst/>
          </a:prstGeom>
          <a:noFill/>
        </p:spPr>
        <p:txBody>
          <a:bodyPr>
            <a:spAutoFit/>
          </a:bodyPr>
          <a:lstStyle/>
          <a:p>
            <a:pPr algn="ctr" fontAlgn="auto">
              <a:spcBef>
                <a:spcPts val="0"/>
              </a:spcBef>
              <a:spcAft>
                <a:spcPts val="0"/>
              </a:spcAft>
              <a:defRPr/>
            </a:pPr>
            <a:r>
              <a:rPr lang="en-US" sz="3200" b="1" kern="0" dirty="0">
                <a:solidFill>
                  <a:srgbClr val="FF0000"/>
                </a:solidFill>
                <a:latin typeface="+mn-lt"/>
                <a:ea typeface="+mn-ea"/>
                <a:cs typeface="Arial" charset="0"/>
              </a:rPr>
              <a:t>Pumps &amp; Pipes</a:t>
            </a:r>
          </a:p>
        </p:txBody>
      </p:sp>
      <p:sp>
        <p:nvSpPr>
          <p:cNvPr id="34" name="TextBox 33"/>
          <p:cNvSpPr txBox="1"/>
          <p:nvPr/>
        </p:nvSpPr>
        <p:spPr bwMode="auto">
          <a:xfrm>
            <a:off x="539750" y="692150"/>
            <a:ext cx="8386763" cy="368300"/>
          </a:xfrm>
          <a:prstGeom prst="rect">
            <a:avLst/>
          </a:prstGeom>
          <a:noFill/>
        </p:spPr>
        <p:txBody>
          <a:bodyPr>
            <a:spAutoFit/>
          </a:bodyPr>
          <a:lstStyle/>
          <a:p>
            <a:pPr fontAlgn="auto">
              <a:spcBef>
                <a:spcPts val="0"/>
              </a:spcBef>
              <a:spcAft>
                <a:spcPts val="0"/>
              </a:spcAft>
              <a:defRPr/>
            </a:pPr>
            <a:r>
              <a:rPr lang="en-US" sz="1600" b="1" kern="0">
                <a:solidFill>
                  <a:schemeClr val="bg1"/>
                </a:solidFill>
                <a:latin typeface="+mn-lt"/>
                <a:ea typeface="+mn-ea"/>
                <a:cs typeface="Arial" charset="0"/>
              </a:rPr>
              <a:t>Collaborations</a:t>
            </a:r>
            <a:r>
              <a:rPr lang="en-US" b="1" kern="0">
                <a:solidFill>
                  <a:schemeClr val="bg1"/>
                </a:solidFill>
                <a:latin typeface="+mn-lt"/>
                <a:ea typeface="+mn-ea"/>
                <a:cs typeface="Arial" charset="0"/>
              </a:rPr>
              <a:t> Accelerate </a:t>
            </a:r>
            <a:r>
              <a:rPr lang="en-US" b="1" kern="0" dirty="0">
                <a:solidFill>
                  <a:schemeClr val="bg1"/>
                </a:solidFill>
                <a:latin typeface="+mn-lt"/>
                <a:ea typeface="+mn-ea"/>
                <a:cs typeface="Arial" charset="0"/>
              </a:rPr>
              <a:t>Innovation, Development and Commercialization</a:t>
            </a:r>
          </a:p>
        </p:txBody>
      </p:sp>
      <p:grpSp>
        <p:nvGrpSpPr>
          <p:cNvPr id="8" name="Group 7"/>
          <p:cNvGrpSpPr>
            <a:grpSpLocks/>
          </p:cNvGrpSpPr>
          <p:nvPr/>
        </p:nvGrpSpPr>
        <p:grpSpPr bwMode="auto">
          <a:xfrm>
            <a:off x="668338" y="1130300"/>
            <a:ext cx="3703637" cy="3705225"/>
            <a:chOff x="667658" y="1130715"/>
            <a:chExt cx="3704770" cy="3704770"/>
          </a:xfrm>
        </p:grpSpPr>
        <p:sp>
          <p:nvSpPr>
            <p:cNvPr id="31" name="Oval 30"/>
            <p:cNvSpPr>
              <a:spLocks noChangeArrowheads="1"/>
            </p:cNvSpPr>
            <p:nvPr/>
          </p:nvSpPr>
          <p:spPr bwMode="auto">
            <a:xfrm>
              <a:off x="667658" y="1130715"/>
              <a:ext cx="3704770" cy="3704770"/>
            </a:xfrm>
            <a:prstGeom prst="ellipse">
              <a:avLst/>
            </a:prstGeom>
            <a:solidFill>
              <a:srgbClr val="A6A6A6"/>
            </a:solidFill>
            <a:ln w="9525">
              <a:solidFill>
                <a:srgbClr val="4A7EBB"/>
              </a:solidFill>
              <a:round/>
              <a:headEnd/>
              <a:tailEnd/>
            </a:ln>
            <a:effectLst>
              <a:outerShdw blurRad="40000" dist="23000" dir="5400000" rotWithShape="0">
                <a:srgbClr val="808080">
                  <a:alpha val="34999"/>
                </a:srgbClr>
              </a:outerShdw>
            </a:effectLst>
          </p:spPr>
          <p:txBody>
            <a:bodyPr/>
            <a:lstStyle/>
            <a:p>
              <a:pPr fontAlgn="auto">
                <a:spcBef>
                  <a:spcPts val="0"/>
                </a:spcBef>
                <a:spcAft>
                  <a:spcPts val="0"/>
                </a:spcAft>
                <a:defRPr/>
              </a:pPr>
              <a:endParaRPr lang="en-US">
                <a:solidFill>
                  <a:schemeClr val="lt1"/>
                </a:solidFill>
                <a:latin typeface="+mn-lt"/>
                <a:ea typeface="+mn-ea"/>
              </a:endParaRPr>
            </a:p>
          </p:txBody>
        </p:sp>
        <p:sp>
          <p:nvSpPr>
            <p:cNvPr id="15" name="Oval 14"/>
            <p:cNvSpPr>
              <a:spLocks noChangeArrowheads="1"/>
            </p:cNvSpPr>
            <p:nvPr/>
          </p:nvSpPr>
          <p:spPr bwMode="auto">
            <a:xfrm>
              <a:off x="1231901" y="1694958"/>
              <a:ext cx="2576284" cy="2576284"/>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lstStyle/>
            <a:p>
              <a:pPr fontAlgn="auto">
                <a:spcBef>
                  <a:spcPts val="0"/>
                </a:spcBef>
                <a:spcAft>
                  <a:spcPts val="0"/>
                </a:spcAft>
                <a:defRPr/>
              </a:pPr>
              <a:endParaRPr lang="en-US">
                <a:solidFill>
                  <a:schemeClr val="lt1"/>
                </a:solidFill>
                <a:latin typeface="+mn-lt"/>
                <a:ea typeface="+mn-ea"/>
              </a:endParaRPr>
            </a:p>
          </p:txBody>
        </p:sp>
      </p:grpSp>
      <p:pic>
        <p:nvPicPr>
          <p:cNvPr id="5" name="Picture 4" descr="bp.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558925" y="1122363"/>
            <a:ext cx="530225"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97250" y="1716088"/>
            <a:ext cx="6858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816350" y="2589213"/>
            <a:ext cx="5556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290888" y="3608388"/>
            <a:ext cx="811212"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417763" y="4311650"/>
            <a:ext cx="6858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404938" y="4003675"/>
            <a:ext cx="57150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817563" y="3228975"/>
            <a:ext cx="6858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695325" y="2611438"/>
            <a:ext cx="519113"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2417763" y="1373188"/>
            <a:ext cx="979487"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849313" y="1941513"/>
            <a:ext cx="7096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100"/>
                            </p:stCondLst>
                            <p:childTnLst>
                              <p:par>
                                <p:cTn id="8" presetID="23"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par>
                          <p:cTn id="12" fill="hold" nodeType="afterGroup">
                            <p:stCondLst>
                              <p:cond delay="600"/>
                            </p:stCondLst>
                            <p:childTnLst>
                              <p:par>
                                <p:cTn id="13" presetID="23" presetClass="entr" presetSubtype="16"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100"/>
                            </p:stCondLst>
                            <p:childTnLst>
                              <p:par>
                                <p:cTn id="18" presetID="2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600"/>
                            </p:stCondLst>
                            <p:childTnLst>
                              <p:par>
                                <p:cTn id="23" presetID="2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100"/>
                            </p:stCondLst>
                            <p:childTnLst>
                              <p:par>
                                <p:cTn id="28" presetID="2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600"/>
                            </p:stCondLst>
                            <p:childTnLst>
                              <p:par>
                                <p:cTn id="33" presetID="2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100"/>
                            </p:stCondLst>
                            <p:childTnLst>
                              <p:par>
                                <p:cTn id="38" presetID="23" presetClass="entr" presetSubtype="16"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nodeType="afterGroup">
                            <p:stCondLst>
                              <p:cond delay="3600"/>
                            </p:stCondLst>
                            <p:childTnLst>
                              <p:par>
                                <p:cTn id="43" presetID="23" presetClass="entr" presetSubtype="16"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nodeType="afterGroup">
                            <p:stCondLst>
                              <p:cond delay="4100"/>
                            </p:stCondLst>
                            <p:childTnLst>
                              <p:par>
                                <p:cTn id="48" presetID="2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childTnLst>
                                </p:cTn>
                              </p:par>
                            </p:childTnLst>
                          </p:cTn>
                        </p:par>
                        <p:par>
                          <p:cTn id="52" fill="hold" nodeType="afterGroup">
                            <p:stCondLst>
                              <p:cond delay="4600"/>
                            </p:stCondLst>
                            <p:childTnLst>
                              <p:par>
                                <p:cTn id="53" presetID="2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anim calcmode="lin" valueType="num">
                                      <p:cBhvr>
                                        <p:cTn id="69" dur="500" fill="hold"/>
                                        <p:tgtEl>
                                          <p:spTgt spid="1026"/>
                                        </p:tgtEl>
                                        <p:attrNameLst>
                                          <p:attrName>ppt_w</p:attrName>
                                        </p:attrNameLst>
                                      </p:cBhvr>
                                      <p:tavLst>
                                        <p:tav tm="0">
                                          <p:val>
                                            <p:fltVal val="0"/>
                                          </p:val>
                                        </p:tav>
                                        <p:tav tm="100000">
                                          <p:val>
                                            <p:strVal val="#ppt_w"/>
                                          </p:val>
                                        </p:tav>
                                      </p:tavLst>
                                    </p:anim>
                                    <p:anim calcmode="lin" valueType="num">
                                      <p:cBhvr>
                                        <p:cTn id="70"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15938" y="508000"/>
            <a:ext cx="8229600" cy="263525"/>
          </a:xfrm>
        </p:spPr>
        <p:txBody>
          <a:bodyPr/>
          <a:lstStyle/>
          <a:p>
            <a:r>
              <a:rPr lang="en-US" altLang="en-US" smtClean="0">
                <a:latin typeface="Arial Narrow" pitchFamily="34" charset="0"/>
              </a:rPr>
              <a:t>Pumps &amp; Pipes: X-Industry Collaboration </a:t>
            </a:r>
            <a:r>
              <a:rPr lang="en-US" altLang="en-US" b="1" smtClean="0">
                <a:solidFill>
                  <a:srgbClr val="FFFF00"/>
                </a:solidFill>
                <a:latin typeface="Arial Narrow" pitchFamily="34" charset="0"/>
              </a:rPr>
              <a:t>(Flow Assurance)</a:t>
            </a:r>
            <a:br>
              <a:rPr lang="en-US" altLang="en-US" b="1" smtClean="0">
                <a:solidFill>
                  <a:srgbClr val="FFFF00"/>
                </a:solidFill>
                <a:latin typeface="Arial Narrow" pitchFamily="34" charset="0"/>
              </a:rPr>
            </a:br>
            <a:endParaRPr lang="en-US" altLang="en-US" b="1" smtClean="0">
              <a:solidFill>
                <a:srgbClr val="FFFF00"/>
              </a:solidFill>
              <a:latin typeface="Arial Narrow"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62788" y="3351213"/>
            <a:ext cx="1536700" cy="985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l="10312" r="14911"/>
          <a:stretch>
            <a:fillRect/>
          </a:stretch>
        </p:blipFill>
        <p:spPr bwMode="auto">
          <a:xfrm>
            <a:off x="5629275" y="3351213"/>
            <a:ext cx="1433513" cy="985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16238" y="3357563"/>
            <a:ext cx="1636712" cy="979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36725" y="3357563"/>
            <a:ext cx="1189038" cy="982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552950" y="3357563"/>
            <a:ext cx="1076325" cy="982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20713" y="3357563"/>
            <a:ext cx="1123950" cy="982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2"/>
          <p:cNvPicPr>
            <a:picLocks noChangeAspect="1" noChangeArrowheads="1"/>
          </p:cNvPicPr>
          <p:nvPr/>
        </p:nvPicPr>
        <p:blipFill>
          <a:blip r:embed="rId9">
            <a:extLst>
              <a:ext uri="{28A0092B-C50C-407E-A947-70E740481C1C}">
                <a14:useLocalDpi xmlns:a14="http://schemas.microsoft.com/office/drawing/2010/main" xmlns="" val="0"/>
              </a:ext>
            </a:extLst>
          </a:blip>
          <a:srcRect l="28186" t="20619" r="7156" b="3214"/>
          <a:stretch>
            <a:fillRect/>
          </a:stretch>
        </p:blipFill>
        <p:spPr bwMode="auto">
          <a:xfrm>
            <a:off x="620713" y="889000"/>
            <a:ext cx="7978775"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2000"/>
                                        <p:tgtEl>
                                          <p:spTgt spid="23"/>
                                        </p:tgtEl>
                                      </p:cBhvr>
                                    </p:animEffect>
                                  </p:childTnLst>
                                </p:cTn>
                              </p:par>
                            </p:childTnLst>
                          </p:cTn>
                        </p:par>
                        <p:par>
                          <p:cTn id="8" fill="hold" nodeType="afterGroup">
                            <p:stCondLst>
                              <p:cond delay="2000"/>
                            </p:stCondLst>
                            <p:childTnLst>
                              <p:par>
                                <p:cTn id="9" presetID="3" presetClass="entr" presetSubtype="10" fill="hold" nodeType="afterEffect">
                                  <p:stCondLst>
                                    <p:cond delay="1000"/>
                                  </p:stCondLst>
                                  <p:childTnLst>
                                    <p:set>
                                      <p:cBhvr>
                                        <p:cTn id="10" dur="1" fill="hold">
                                          <p:stCondLst>
                                            <p:cond delay="0"/>
                                          </p:stCondLst>
                                        </p:cTn>
                                        <p:tgtEl>
                                          <p:spTgt spid="9225"/>
                                        </p:tgtEl>
                                        <p:attrNameLst>
                                          <p:attrName>style.visibility</p:attrName>
                                        </p:attrNameLst>
                                      </p:cBhvr>
                                      <p:to>
                                        <p:strVal val="visible"/>
                                      </p:to>
                                    </p:set>
                                    <p:animEffect transition="in" filter="blinds(horizontal)">
                                      <p:cBhvr>
                                        <p:cTn id="11" dur="500"/>
                                        <p:tgtEl>
                                          <p:spTgt spid="9225"/>
                                        </p:tgtEl>
                                      </p:cBhvr>
                                    </p:animEffect>
                                  </p:childTnLst>
                                </p:cTn>
                              </p:par>
                            </p:childTnLst>
                          </p:cTn>
                        </p:par>
                        <p:par>
                          <p:cTn id="12" fill="hold" nodeType="afterGroup">
                            <p:stCondLst>
                              <p:cond delay="3500"/>
                            </p:stCondLst>
                            <p:childTnLst>
                              <p:par>
                                <p:cTn id="13" presetID="3" presetClass="entr" presetSubtype="10"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blinds(horizontal)">
                                      <p:cBhvr>
                                        <p:cTn id="15" dur="500"/>
                                        <p:tgtEl>
                                          <p:spTgt spid="9223"/>
                                        </p:tgtEl>
                                      </p:cBhvr>
                                    </p:animEffect>
                                  </p:childTnLst>
                                </p:cTn>
                              </p:par>
                            </p:childTnLst>
                          </p:cTn>
                        </p:par>
                        <p:par>
                          <p:cTn id="16" fill="hold" nodeType="afterGroup">
                            <p:stCondLst>
                              <p:cond delay="4000"/>
                            </p:stCondLst>
                            <p:childTnLst>
                              <p:par>
                                <p:cTn id="17" presetID="3" presetClass="entr" presetSubtype="10" fill="hold" nodeType="after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blinds(horizontal)">
                                      <p:cBhvr>
                                        <p:cTn id="19" dur="500"/>
                                        <p:tgtEl>
                                          <p:spTgt spid="9222"/>
                                        </p:tgtEl>
                                      </p:cBhvr>
                                    </p:animEffect>
                                  </p:childTnLst>
                                </p:cTn>
                              </p:par>
                            </p:childTnLst>
                          </p:cTn>
                        </p:par>
                        <p:par>
                          <p:cTn id="20" fill="hold" nodeType="afterGroup">
                            <p:stCondLst>
                              <p:cond delay="4500"/>
                            </p:stCondLst>
                            <p:childTnLst>
                              <p:par>
                                <p:cTn id="21" presetID="3" presetClass="entr" presetSubtype="10" fill="hold" nodeType="after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blinds(horizontal)">
                                      <p:cBhvr>
                                        <p:cTn id="23" dur="500"/>
                                        <p:tgtEl>
                                          <p:spTgt spid="9224"/>
                                        </p:tgtEl>
                                      </p:cBhvr>
                                    </p:animEffect>
                                  </p:childTnLst>
                                </p:cTn>
                              </p:par>
                            </p:childTnLst>
                          </p:cTn>
                        </p:par>
                        <p:par>
                          <p:cTn id="24" fill="hold" nodeType="afterGroup">
                            <p:stCondLst>
                              <p:cond delay="5000"/>
                            </p:stCondLst>
                            <p:childTnLst>
                              <p:par>
                                <p:cTn id="25" presetID="3" presetClass="entr" presetSubtype="10" fill="hold" nodeType="afterEffect">
                                  <p:stCondLst>
                                    <p:cond delay="0"/>
                                  </p:stCondLst>
                                  <p:childTnLst>
                                    <p:set>
                                      <p:cBhvr>
                                        <p:cTn id="26" dur="1" fill="hold">
                                          <p:stCondLst>
                                            <p:cond delay="0"/>
                                          </p:stCondLst>
                                        </p:cTn>
                                        <p:tgtEl>
                                          <p:spTgt spid="9221"/>
                                        </p:tgtEl>
                                        <p:attrNameLst>
                                          <p:attrName>style.visibility</p:attrName>
                                        </p:attrNameLst>
                                      </p:cBhvr>
                                      <p:to>
                                        <p:strVal val="visible"/>
                                      </p:to>
                                    </p:set>
                                    <p:animEffect transition="in" filter="blinds(horizontal)">
                                      <p:cBhvr>
                                        <p:cTn id="27" dur="500"/>
                                        <p:tgtEl>
                                          <p:spTgt spid="9221"/>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blinds(horizontal)">
                                      <p:cBhvr>
                                        <p:cTn id="3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altLang="en-US" smtClean="0">
                <a:latin typeface="Arial Narrow" pitchFamily="34" charset="0"/>
              </a:rPr>
              <a:t>Cross-industry Collaboration - An Opportunity for SPE</a:t>
            </a:r>
          </a:p>
        </p:txBody>
      </p:sp>
      <p:sp>
        <p:nvSpPr>
          <p:cNvPr id="5" name="Content Placeholder 4"/>
          <p:cNvSpPr>
            <a:spLocks noGrp="1"/>
          </p:cNvSpPr>
          <p:nvPr>
            <p:ph sz="half" idx="2"/>
          </p:nvPr>
        </p:nvSpPr>
        <p:spPr>
          <a:xfrm>
            <a:off x="4911725" y="804863"/>
            <a:ext cx="3633788" cy="419100"/>
          </a:xfrm>
        </p:spPr>
        <p:txBody>
          <a:bodyPr/>
          <a:lstStyle/>
          <a:p>
            <a:r>
              <a:rPr lang="en-US" altLang="en-US" sz="2000" smtClean="0">
                <a:latin typeface="Arial Narrow" pitchFamily="34" charset="0"/>
              </a:rPr>
              <a:t>Nanorobots for Saudi Aramco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0637" r="16205"/>
          <a:stretch>
            <a:fillRect/>
          </a:stretch>
        </p:blipFill>
        <p:spPr bwMode="auto">
          <a:xfrm>
            <a:off x="341313" y="814388"/>
            <a:ext cx="2808287" cy="38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19488" y="814388"/>
            <a:ext cx="1392237" cy="38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4"/>
          <p:cNvSpPr txBox="1">
            <a:spLocks/>
          </p:cNvSpPr>
          <p:nvPr/>
        </p:nvSpPr>
        <p:spPr bwMode="auto">
          <a:xfrm>
            <a:off x="4911725" y="1223963"/>
            <a:ext cx="3633788"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In-vivo propulsion and navigation of  magnetic nano particles in cardiovascular system</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5" presetClass="entr" presetSubtype="10" fill="hold" nodeType="after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checkerboard(across)">
                                      <p:cBhvr>
                                        <p:cTn id="2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smtClean="0">
                <a:latin typeface="Arial Narrow" pitchFamily="34" charset="0"/>
              </a:rPr>
              <a:t>One Degree of Separation</a:t>
            </a:r>
          </a:p>
        </p:txBody>
      </p:sp>
      <p:sp>
        <p:nvSpPr>
          <p:cNvPr id="3" name="Content Placeholder 2"/>
          <p:cNvSpPr>
            <a:spLocks noGrp="1"/>
          </p:cNvSpPr>
          <p:nvPr>
            <p:ph sz="half" idx="1"/>
          </p:nvPr>
        </p:nvSpPr>
        <p:spPr>
          <a:xfrm>
            <a:off x="527050" y="912813"/>
            <a:ext cx="4038600" cy="433387"/>
          </a:xfrm>
        </p:spPr>
        <p:txBody>
          <a:bodyPr/>
          <a:lstStyle/>
          <a:p>
            <a:r>
              <a:rPr lang="en-US" altLang="en-US" sz="2000" smtClean="0">
                <a:latin typeface="Arial Narrow" pitchFamily="34" charset="0"/>
              </a:rPr>
              <a:t>Between individuals</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644584" y="1006635"/>
            <a:ext cx="3806081" cy="2236072"/>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2"/>
          <p:cNvSpPr txBox="1">
            <a:spLocks/>
          </p:cNvSpPr>
          <p:nvPr/>
        </p:nvSpPr>
        <p:spPr bwMode="auto">
          <a:xfrm>
            <a:off x="527050" y="1346200"/>
            <a:ext cx="40386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Between companies</a:t>
            </a:r>
          </a:p>
        </p:txBody>
      </p:sp>
      <p:sp>
        <p:nvSpPr>
          <p:cNvPr id="7" name="Content Placeholder 2"/>
          <p:cNvSpPr txBox="1">
            <a:spLocks/>
          </p:cNvSpPr>
          <p:nvPr/>
        </p:nvSpPr>
        <p:spPr bwMode="auto">
          <a:xfrm>
            <a:off x="527050" y="1779588"/>
            <a:ext cx="4038600"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Between us and the next big innovation</a:t>
            </a:r>
          </a:p>
        </p:txBody>
      </p:sp>
      <p:sp>
        <p:nvSpPr>
          <p:cNvPr id="8" name="Content Placeholder 2"/>
          <p:cNvSpPr txBox="1">
            <a:spLocks/>
          </p:cNvSpPr>
          <p:nvPr/>
        </p:nvSpPr>
        <p:spPr bwMode="auto">
          <a:xfrm>
            <a:off x="527050" y="2484438"/>
            <a:ext cx="403860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dirty="0">
                <a:solidFill>
                  <a:schemeClr val="bg1"/>
                </a:solidFill>
                <a:latin typeface="Arial Narrow" pitchFamily="34" charset="0"/>
              </a:rPr>
              <a:t>SPE is the platform that connects people, companies and ideas, and enables collaboration that fuels innovation</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15938" y="214313"/>
            <a:ext cx="8229600" cy="446087"/>
          </a:xfrm>
        </p:spPr>
        <p:txBody>
          <a:bodyPr/>
          <a:lstStyle/>
          <a:p>
            <a:r>
              <a:rPr lang="en-US" altLang="en-US" smtClean="0">
                <a:latin typeface="Arial Narrow" pitchFamily="34" charset="0"/>
              </a:rPr>
              <a:t>Leverage Your SPE Membership to Stay Connected</a:t>
            </a:r>
          </a:p>
        </p:txBody>
      </p:sp>
      <p:sp>
        <p:nvSpPr>
          <p:cNvPr id="3" name="Content Placeholder 2"/>
          <p:cNvSpPr>
            <a:spLocks noGrp="1"/>
          </p:cNvSpPr>
          <p:nvPr>
            <p:ph sz="half" idx="1"/>
          </p:nvPr>
        </p:nvSpPr>
        <p:spPr>
          <a:xfrm>
            <a:off x="520700" y="990600"/>
            <a:ext cx="2509838" cy="396875"/>
          </a:xfrm>
        </p:spPr>
        <p:txBody>
          <a:bodyPr/>
          <a:lstStyle/>
          <a:p>
            <a:pPr>
              <a:lnSpc>
                <a:spcPct val="80000"/>
              </a:lnSpc>
            </a:pPr>
            <a:r>
              <a:rPr lang="en-US" altLang="en-US" sz="2000" smtClean="0">
                <a:latin typeface="Arial Narrow" pitchFamily="34" charset="0"/>
              </a:rPr>
              <a:t>Active chapter member</a:t>
            </a:r>
          </a:p>
        </p:txBody>
      </p:sp>
      <p:sp>
        <p:nvSpPr>
          <p:cNvPr id="7" name="Content Placeholder 2"/>
          <p:cNvSpPr txBox="1">
            <a:spLocks/>
          </p:cNvSpPr>
          <p:nvPr/>
        </p:nvSpPr>
        <p:spPr bwMode="auto">
          <a:xfrm>
            <a:off x="520700" y="1387475"/>
            <a:ext cx="3497263"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401638" indent="-230188">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80000"/>
              </a:lnSpc>
              <a:spcBef>
                <a:spcPct val="20000"/>
              </a:spcBef>
              <a:buClr>
                <a:srgbClr val="FFCD00"/>
              </a:buClr>
              <a:buFont typeface="Lucida Grande" pitchFamily="-65" charset="0"/>
              <a:buChar char="￭"/>
            </a:pPr>
            <a:r>
              <a:rPr lang="en-US" altLang="en-US" sz="2000">
                <a:solidFill>
                  <a:schemeClr val="bg1"/>
                </a:solidFill>
                <a:latin typeface="Arial Narrow" pitchFamily="34" charset="0"/>
              </a:rPr>
              <a:t>Lunch networker (Study Groups)</a:t>
            </a:r>
          </a:p>
          <a:p>
            <a:pPr lvl="1">
              <a:lnSpc>
                <a:spcPct val="80000"/>
              </a:lnSpc>
              <a:spcBef>
                <a:spcPct val="20000"/>
              </a:spcBef>
              <a:buFont typeface="Arial" pitchFamily="34" charset="0"/>
              <a:buChar char="–"/>
            </a:pPr>
            <a:r>
              <a:rPr lang="en-US" altLang="en-US" sz="2000">
                <a:solidFill>
                  <a:schemeClr val="bg1"/>
                </a:solidFill>
                <a:latin typeface="Arial Narrow" pitchFamily="34" charset="0"/>
              </a:rPr>
              <a:t>10 business cards</a:t>
            </a:r>
          </a:p>
        </p:txBody>
      </p:sp>
      <p:sp>
        <p:nvSpPr>
          <p:cNvPr id="8" name="Content Placeholder 2"/>
          <p:cNvSpPr txBox="1">
            <a:spLocks/>
          </p:cNvSpPr>
          <p:nvPr/>
        </p:nvSpPr>
        <p:spPr bwMode="auto">
          <a:xfrm>
            <a:off x="520700" y="2068513"/>
            <a:ext cx="3497263"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Committee member</a:t>
            </a:r>
          </a:p>
        </p:txBody>
      </p:sp>
      <p:sp>
        <p:nvSpPr>
          <p:cNvPr id="9" name="Content Placeholder 2"/>
          <p:cNvSpPr txBox="1">
            <a:spLocks/>
          </p:cNvSpPr>
          <p:nvPr/>
        </p:nvSpPr>
        <p:spPr bwMode="auto">
          <a:xfrm>
            <a:off x="520700" y="2486025"/>
            <a:ext cx="3497263"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Workshop attendee / teacher</a:t>
            </a:r>
          </a:p>
        </p:txBody>
      </p:sp>
      <p:sp>
        <p:nvSpPr>
          <p:cNvPr id="10" name="Content Placeholder 2"/>
          <p:cNvSpPr txBox="1">
            <a:spLocks/>
          </p:cNvSpPr>
          <p:nvPr/>
        </p:nvSpPr>
        <p:spPr bwMode="auto">
          <a:xfrm>
            <a:off x="520700" y="2903538"/>
            <a:ext cx="3497263" cy="66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401638" indent="-230188">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nSpc>
                <a:spcPct val="80000"/>
              </a:lnSpc>
              <a:spcBef>
                <a:spcPct val="20000"/>
              </a:spcBef>
              <a:buClr>
                <a:srgbClr val="FFCD00"/>
              </a:buClr>
              <a:buFont typeface="Lucida Grande" pitchFamily="-65" charset="0"/>
              <a:buChar char="￭"/>
            </a:pPr>
            <a:r>
              <a:rPr lang="en-US" altLang="en-US" sz="2000" dirty="0">
                <a:solidFill>
                  <a:schemeClr val="bg1"/>
                </a:solidFill>
                <a:latin typeface="Arial Narrow" pitchFamily="34" charset="0"/>
              </a:rPr>
              <a:t>Conference attendee / presenter</a:t>
            </a:r>
          </a:p>
          <a:p>
            <a:pPr lvl="1">
              <a:lnSpc>
                <a:spcPct val="80000"/>
              </a:lnSpc>
              <a:spcBef>
                <a:spcPct val="20000"/>
              </a:spcBef>
              <a:buFont typeface="Arial" pitchFamily="34" charset="0"/>
              <a:buChar char="–"/>
            </a:pPr>
            <a:r>
              <a:rPr lang="en-US" altLang="en-US" sz="2000" dirty="0">
                <a:solidFill>
                  <a:schemeClr val="bg1"/>
                </a:solidFill>
                <a:latin typeface="Arial Narrow" pitchFamily="34" charset="0"/>
              </a:rPr>
              <a:t>7 new ideas</a:t>
            </a:r>
          </a:p>
        </p:txBody>
      </p:sp>
      <p:sp>
        <p:nvSpPr>
          <p:cNvPr id="12" name="Content Placeholder 2"/>
          <p:cNvSpPr txBox="1">
            <a:spLocks/>
          </p:cNvSpPr>
          <p:nvPr/>
        </p:nvSpPr>
        <p:spPr bwMode="auto">
          <a:xfrm>
            <a:off x="520700" y="3498850"/>
            <a:ext cx="3497263" cy="981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dirty="0">
                <a:solidFill>
                  <a:schemeClr val="bg1"/>
                </a:solidFill>
                <a:latin typeface="Arial Narrow" pitchFamily="34" charset="0"/>
              </a:rPr>
              <a:t>Mentor </a:t>
            </a:r>
            <a:r>
              <a:rPr lang="en-US" altLang="en-US" sz="2000" dirty="0" smtClean="0">
                <a:solidFill>
                  <a:schemeClr val="bg1"/>
                </a:solidFill>
                <a:latin typeface="Arial Narrow" pitchFamily="34" charset="0"/>
              </a:rPr>
              <a:t>students</a:t>
            </a:r>
          </a:p>
          <a:p>
            <a:pPr>
              <a:spcBef>
                <a:spcPct val="20000"/>
              </a:spcBef>
              <a:buClr>
                <a:srgbClr val="FFCD00"/>
              </a:buClr>
              <a:buFont typeface="Lucida Grande" pitchFamily="-65" charset="0"/>
              <a:buChar char="￭"/>
            </a:pPr>
            <a:r>
              <a:rPr lang="en-US" altLang="en-US" sz="2000" b="1" dirty="0" smtClean="0">
                <a:solidFill>
                  <a:srgbClr val="FFFF00"/>
                </a:solidFill>
                <a:latin typeface="Arial Narrow" pitchFamily="34" charset="0"/>
              </a:rPr>
              <a:t>Expand engineering disciplines</a:t>
            </a:r>
            <a:endParaRPr lang="en-US" altLang="en-US" sz="2000" b="1" dirty="0">
              <a:solidFill>
                <a:srgbClr val="FFFF00"/>
              </a:solidFill>
              <a:latin typeface="Arial Narrow"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644584" y="2244513"/>
            <a:ext cx="3806081" cy="2236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xmlns="" val="0"/>
              </a:ext>
            </a:extLst>
          </a:blip>
          <a:srcRect t="21785" b="22537"/>
          <a:stretch/>
        </p:blipFill>
        <p:spPr>
          <a:xfrm>
            <a:off x="5602381" y="861634"/>
            <a:ext cx="1890486" cy="1052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p:txBody>
          <a:bodyPr/>
          <a:lstStyle/>
          <a:p>
            <a:r>
              <a:rPr lang="en-US" altLang="en-US" smtClean="0">
                <a:latin typeface="Arial Narrow" pitchFamily="34" charset="0"/>
              </a:rPr>
              <a:t>One Degree of Separation – Erase it Now</a:t>
            </a:r>
          </a:p>
        </p:txBody>
      </p:sp>
      <p:sp>
        <p:nvSpPr>
          <p:cNvPr id="6" name="Content Placeholder 5"/>
          <p:cNvSpPr>
            <a:spLocks noGrp="1"/>
          </p:cNvSpPr>
          <p:nvPr>
            <p:ph idx="1"/>
          </p:nvPr>
        </p:nvSpPr>
        <p:spPr>
          <a:xfrm>
            <a:off x="515938" y="1003300"/>
            <a:ext cx="2549525" cy="423863"/>
          </a:xfrm>
        </p:spPr>
        <p:txBody>
          <a:bodyPr/>
          <a:lstStyle/>
          <a:p>
            <a:r>
              <a:rPr lang="en-US" altLang="en-US" smtClean="0">
                <a:latin typeface="Arial Narrow" pitchFamily="34" charset="0"/>
              </a:rPr>
              <a:t>Turn to the next person</a:t>
            </a:r>
          </a:p>
        </p:txBody>
      </p:sp>
      <p:sp>
        <p:nvSpPr>
          <p:cNvPr id="25603" name="Rectangle 6"/>
          <p:cNvSpPr>
            <a:spLocks noChangeArrowheads="1"/>
          </p:cNvSpPr>
          <p:nvPr/>
        </p:nvSpPr>
        <p:spPr bwMode="auto">
          <a:xfrm>
            <a:off x="603250" y="4756150"/>
            <a:ext cx="4572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800">
                <a:solidFill>
                  <a:schemeClr val="bg1"/>
                </a:solidFill>
              </a:rPr>
              <a:t>© 2014 Baker Hughes Incorporated. All Rights Reserved. </a:t>
            </a:r>
          </a:p>
        </p:txBody>
      </p:sp>
      <p:sp>
        <p:nvSpPr>
          <p:cNvPr id="9" name="Content Placeholder 5"/>
          <p:cNvSpPr txBox="1">
            <a:spLocks/>
          </p:cNvSpPr>
          <p:nvPr/>
        </p:nvSpPr>
        <p:spPr bwMode="auto">
          <a:xfrm>
            <a:off x="515938" y="1427163"/>
            <a:ext cx="254952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Shake hands</a:t>
            </a:r>
          </a:p>
        </p:txBody>
      </p:sp>
      <p:sp>
        <p:nvSpPr>
          <p:cNvPr id="10" name="Content Placeholder 5"/>
          <p:cNvSpPr txBox="1">
            <a:spLocks/>
          </p:cNvSpPr>
          <p:nvPr/>
        </p:nvSpPr>
        <p:spPr bwMode="auto">
          <a:xfrm>
            <a:off x="515938" y="2978150"/>
            <a:ext cx="2549525"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Questions?</a:t>
            </a:r>
          </a:p>
        </p:txBody>
      </p:sp>
      <p:pic>
        <p:nvPicPr>
          <p:cNvPr id="2" name="Picture 1" descr="canstockphoto10695587.jpg"/>
          <p:cNvPicPr>
            <a:picLocks noChangeAspect="1"/>
          </p:cNvPicPr>
          <p:nvPr/>
        </p:nvPicPr>
        <p:blipFill rotWithShape="1">
          <a:blip r:embed="rId2">
            <a:extLst>
              <a:ext uri="{28A0092B-C50C-407E-A947-70E740481C1C}">
                <a14:useLocalDpi xmlns:a14="http://schemas.microsoft.com/office/drawing/2010/main" xmlns="" val="0"/>
              </a:ext>
            </a:extLst>
          </a:blip>
          <a:srcRect t="14729" b="9720"/>
          <a:stretch/>
        </p:blipFill>
        <p:spPr>
          <a:xfrm>
            <a:off x="3659011" y="1003868"/>
            <a:ext cx="4704846" cy="2645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smtClean="0">
                <a:latin typeface="Arial Narrow" pitchFamily="34" charset="0"/>
              </a:rPr>
              <a:t>Industry Challenges - Ongoing</a:t>
            </a:r>
          </a:p>
        </p:txBody>
      </p:sp>
      <p:sp>
        <p:nvSpPr>
          <p:cNvPr id="3" name="Content Placeholder 2"/>
          <p:cNvSpPr>
            <a:spLocks noGrp="1"/>
          </p:cNvSpPr>
          <p:nvPr>
            <p:ph sz="half" idx="1"/>
          </p:nvPr>
        </p:nvSpPr>
        <p:spPr>
          <a:xfrm>
            <a:off x="527050" y="887413"/>
            <a:ext cx="3273425" cy="1042987"/>
          </a:xfrm>
        </p:spPr>
        <p:txBody>
          <a:bodyPr/>
          <a:lstStyle/>
          <a:p>
            <a:r>
              <a:rPr lang="en-US" altLang="en-US" sz="1600" smtClean="0">
                <a:latin typeface="Arial Narrow" pitchFamily="34" charset="0"/>
              </a:rPr>
              <a:t>Wells – reduce finding and development costs. Technical limits. What is possible?</a:t>
            </a:r>
          </a:p>
        </p:txBody>
      </p:sp>
      <p:sp>
        <p:nvSpPr>
          <p:cNvPr id="6" name="Content Placeholder 2"/>
          <p:cNvSpPr txBox="1">
            <a:spLocks/>
          </p:cNvSpPr>
          <p:nvPr/>
        </p:nvSpPr>
        <p:spPr bwMode="auto">
          <a:xfrm>
            <a:off x="527050" y="1949450"/>
            <a:ext cx="3273425"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a:solidFill>
                  <a:schemeClr val="bg1"/>
                </a:solidFill>
                <a:latin typeface="Arial Narrow" pitchFamily="34" charset="0"/>
              </a:rPr>
              <a:t>Production – how do we optimize? Reduce risk?</a:t>
            </a:r>
          </a:p>
        </p:txBody>
      </p:sp>
      <p:sp>
        <p:nvSpPr>
          <p:cNvPr id="7" name="Content Placeholder 2"/>
          <p:cNvSpPr txBox="1">
            <a:spLocks/>
          </p:cNvSpPr>
          <p:nvPr/>
        </p:nvSpPr>
        <p:spPr bwMode="auto">
          <a:xfrm>
            <a:off x="527050" y="2635250"/>
            <a:ext cx="3273425"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a:solidFill>
                  <a:schemeClr val="bg1"/>
                </a:solidFill>
                <a:latin typeface="Arial Narrow" pitchFamily="34" charset="0"/>
              </a:rPr>
              <a:t>Ultimate recovery and booked reserves – how do we increase, to add value to the bottom line?</a:t>
            </a:r>
          </a:p>
        </p:txBody>
      </p:sp>
      <p:pic>
        <p:nvPicPr>
          <p:cNvPr id="8" name="Picture 7" descr="martin_analysts6.jpg"/>
          <p:cNvPicPr>
            <a:picLocks noChangeAspect="1"/>
          </p:cNvPicPr>
          <p:nvPr/>
        </p:nvPicPr>
        <p:blipFill rotWithShape="1">
          <a:blip r:embed="rId3">
            <a:extLst>
              <a:ext uri="{28A0092B-C50C-407E-A947-70E740481C1C}">
                <a14:useLocalDpi xmlns:a14="http://schemas.microsoft.com/office/drawing/2010/main" xmlns="" val="0"/>
              </a:ext>
            </a:extLst>
          </a:blip>
          <a:srcRect l="16120" t="1" b="1"/>
          <a:stretch/>
        </p:blipFill>
        <p:spPr>
          <a:xfrm rot="5400000">
            <a:off x="3345271" y="1488922"/>
            <a:ext cx="3556870" cy="2391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87593" y="907828"/>
            <a:ext cx="2248407" cy="2066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87594" y="3048796"/>
            <a:ext cx="2248407" cy="1417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cegrap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21434" y="1001949"/>
            <a:ext cx="5906513" cy="2626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4" name="Title 1"/>
          <p:cNvSpPr>
            <a:spLocks noGrp="1"/>
          </p:cNvSpPr>
          <p:nvPr>
            <p:ph type="title"/>
          </p:nvPr>
        </p:nvSpPr>
        <p:spPr/>
        <p:txBody>
          <a:bodyPr/>
          <a:lstStyle/>
          <a:p>
            <a:r>
              <a:rPr lang="en-US" altLang="en-US" smtClean="0">
                <a:latin typeface="Arial Narrow" pitchFamily="34" charset="0"/>
              </a:rPr>
              <a:t>Industry Challenges - New</a:t>
            </a:r>
          </a:p>
        </p:txBody>
      </p:sp>
      <p:sp>
        <p:nvSpPr>
          <p:cNvPr id="3" name="Content Placeholder 2"/>
          <p:cNvSpPr>
            <a:spLocks noGrp="1"/>
          </p:cNvSpPr>
          <p:nvPr>
            <p:ph sz="half" idx="1"/>
          </p:nvPr>
        </p:nvSpPr>
        <p:spPr>
          <a:xfrm>
            <a:off x="533400" y="1073150"/>
            <a:ext cx="2306638" cy="407988"/>
          </a:xfrm>
        </p:spPr>
        <p:txBody>
          <a:bodyPr/>
          <a:lstStyle/>
          <a:p>
            <a:r>
              <a:rPr lang="en-US" altLang="en-US" sz="1800" smtClean="0">
                <a:latin typeface="Arial Narrow" pitchFamily="34" charset="0"/>
              </a:rPr>
              <a:t>Low prices</a:t>
            </a:r>
          </a:p>
        </p:txBody>
      </p:sp>
      <p:sp>
        <p:nvSpPr>
          <p:cNvPr id="4" name="Content Placeholder 3"/>
          <p:cNvSpPr>
            <a:spLocks noGrp="1"/>
          </p:cNvSpPr>
          <p:nvPr>
            <p:ph sz="half" idx="2"/>
          </p:nvPr>
        </p:nvSpPr>
        <p:spPr>
          <a:xfrm>
            <a:off x="2720975" y="3848100"/>
            <a:ext cx="6105525" cy="396875"/>
          </a:xfrm>
        </p:spPr>
        <p:txBody>
          <a:bodyPr rtlCol="0"/>
          <a:lstStyle/>
          <a:p>
            <a:pPr marL="0" indent="0" fontAlgn="auto">
              <a:spcAft>
                <a:spcPts val="0"/>
              </a:spcAft>
              <a:buFont typeface="Lucida Grande"/>
              <a:buNone/>
              <a:defRPr/>
            </a:pPr>
            <a:r>
              <a:rPr lang="en-US" sz="1600" dirty="0" smtClean="0">
                <a:solidFill>
                  <a:schemeClr val="tx2">
                    <a:lumMod val="40000"/>
                    <a:lumOff val="60000"/>
                  </a:schemeClr>
                </a:solidFill>
                <a:ea typeface="+mn-ea"/>
              </a:rPr>
              <a:t>7.2 billion people, 90 million </a:t>
            </a:r>
            <a:r>
              <a:rPr lang="en-US" sz="1600" dirty="0" err="1" smtClean="0">
                <a:solidFill>
                  <a:schemeClr val="tx2">
                    <a:lumMod val="40000"/>
                    <a:lumOff val="60000"/>
                  </a:schemeClr>
                </a:solidFill>
                <a:ea typeface="+mn-ea"/>
              </a:rPr>
              <a:t>bbl</a:t>
            </a:r>
            <a:r>
              <a:rPr lang="en-US" sz="1600" dirty="0" smtClean="0">
                <a:solidFill>
                  <a:schemeClr val="tx2">
                    <a:lumMod val="40000"/>
                    <a:lumOff val="60000"/>
                  </a:schemeClr>
                </a:solidFill>
                <a:ea typeface="+mn-ea"/>
              </a:rPr>
              <a:t>/d oil, 350 billion </a:t>
            </a:r>
            <a:r>
              <a:rPr lang="en-US" sz="1600" dirty="0" err="1" smtClean="0">
                <a:solidFill>
                  <a:schemeClr val="tx2">
                    <a:lumMod val="40000"/>
                    <a:lumOff val="60000"/>
                  </a:schemeClr>
                </a:solidFill>
                <a:ea typeface="+mn-ea"/>
              </a:rPr>
              <a:t>cf</a:t>
            </a:r>
            <a:r>
              <a:rPr lang="en-US" sz="1600" dirty="0" smtClean="0">
                <a:solidFill>
                  <a:schemeClr val="tx2">
                    <a:lumMod val="40000"/>
                    <a:lumOff val="60000"/>
                  </a:schemeClr>
                </a:solidFill>
                <a:ea typeface="+mn-ea"/>
              </a:rPr>
              <a:t>/d gas. Is $100 the new $20?</a:t>
            </a:r>
            <a:endParaRPr lang="en-US" sz="1600" dirty="0">
              <a:solidFill>
                <a:schemeClr val="tx2">
                  <a:lumMod val="40000"/>
                  <a:lumOff val="60000"/>
                </a:schemeClr>
              </a:solidFill>
              <a:ea typeface="+mn-ea"/>
            </a:endParaRPr>
          </a:p>
        </p:txBody>
      </p:sp>
      <p:sp>
        <p:nvSpPr>
          <p:cNvPr id="6" name="Content Placeholder 2"/>
          <p:cNvSpPr txBox="1">
            <a:spLocks/>
          </p:cNvSpPr>
          <p:nvPr/>
        </p:nvSpPr>
        <p:spPr bwMode="auto">
          <a:xfrm>
            <a:off x="533400" y="1449388"/>
            <a:ext cx="2306638"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a:solidFill>
                  <a:schemeClr val="bg1"/>
                </a:solidFill>
                <a:latin typeface="Arial Narrow" pitchFamily="34" charset="0"/>
              </a:rPr>
              <a:t>Global energy needs</a:t>
            </a:r>
          </a:p>
        </p:txBody>
      </p:sp>
      <p:sp>
        <p:nvSpPr>
          <p:cNvPr id="7" name="Content Placeholder 2"/>
          <p:cNvSpPr txBox="1">
            <a:spLocks/>
          </p:cNvSpPr>
          <p:nvPr/>
        </p:nvSpPr>
        <p:spPr bwMode="auto">
          <a:xfrm>
            <a:off x="533400" y="1830388"/>
            <a:ext cx="2306638"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a:solidFill>
                  <a:schemeClr val="bg1"/>
                </a:solidFill>
                <a:latin typeface="Arial Narrow" pitchFamily="34" charset="0"/>
              </a:rPr>
              <a:t>Sustainability</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603250" y="279400"/>
            <a:ext cx="8061325" cy="635000"/>
          </a:xfrm>
        </p:spPr>
        <p:txBody>
          <a:bodyPr/>
          <a:lstStyle/>
          <a:p>
            <a:pPr algn="ctr"/>
            <a:r>
              <a:rPr lang="en-US" altLang="en-US" b="1" smtClean="0">
                <a:latin typeface="Arial Narrow" pitchFamily="34" charset="0"/>
              </a:rPr>
              <a:t>Innovation is at the Heart of Our Future</a:t>
            </a:r>
            <a:endParaRPr lang="en-US" altLang="en-US" smtClean="0">
              <a:latin typeface="Arial" pitchFamily="34" charset="0"/>
              <a:ea typeface="MS PGothic" pitchFamily="34" charset="-128"/>
            </a:endParaRPr>
          </a:p>
        </p:txBody>
      </p:sp>
      <p:graphicFrame>
        <p:nvGraphicFramePr>
          <p:cNvPr id="45" name="Content Placeholder 6"/>
          <p:cNvGraphicFramePr>
            <a:graphicFrameLocks noGrp="1"/>
          </p:cNvGraphicFramePr>
          <p:nvPr/>
        </p:nvGraphicFramePr>
        <p:xfrm>
          <a:off x="1168400" y="1554163"/>
          <a:ext cx="6934200" cy="3001964"/>
        </p:xfrm>
        <a:graphic>
          <a:graphicData uri="http://schemas.openxmlformats.org/drawingml/2006/table">
            <a:tbl>
              <a:tblPr/>
              <a:tblGrid>
                <a:gridCol w="6934200"/>
              </a:tblGrid>
              <a:tr h="425450">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itchFamily="34" charset="0"/>
                          <a:ea typeface="Geneva" pitchFamily="-65" charset="-128"/>
                        </a:rPr>
                        <a:t>The Operator’s Dilemma – Every Asset is Marginal</a:t>
                      </a:r>
                      <a:endParaRPr kumimoji="0" lang="en-US" altLang="en-US" sz="1400" b="1" i="0" u="none" strike="noStrike" cap="none" normalizeH="0" baseline="0" smtClean="0">
                        <a:ln>
                          <a:noFill/>
                        </a:ln>
                        <a:solidFill>
                          <a:srgbClr val="FFFFFF"/>
                        </a:solidFill>
                        <a:effectLst/>
                        <a:latin typeface="Calibri" pitchFamily="34" charset="0"/>
                        <a:ea typeface="Geneva" pitchFamily="-65" charset="-128"/>
                        <a:cs typeface="Arial" pitchFamily="34" charset="0"/>
                      </a:endParaRPr>
                    </a:p>
                  </a:txBody>
                  <a:tcPr marL="91466" marR="9146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390525">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7375E"/>
                          </a:solidFill>
                          <a:effectLst/>
                          <a:latin typeface="Calibri" pitchFamily="34" charset="0"/>
                          <a:ea typeface="Geneva" pitchFamily="-65" charset="-128"/>
                        </a:rPr>
                        <a:t>A Seamless Approach – Together </a:t>
                      </a:r>
                      <a:endParaRPr kumimoji="0" lang="en-US" altLang="en-US" sz="1400" b="1" i="0" u="none" strike="noStrike" cap="none" normalizeH="0" baseline="0" smtClean="0">
                        <a:ln>
                          <a:noFill/>
                        </a:ln>
                        <a:solidFill>
                          <a:srgbClr val="17375E"/>
                        </a:solidFill>
                        <a:effectLst/>
                        <a:latin typeface="Calibri" pitchFamily="34" charset="0"/>
                        <a:ea typeface="Geneva" pitchFamily="-65" charset="-128"/>
                        <a:cs typeface="Arial" pitchFamily="34" charset="0"/>
                      </a:endParaRPr>
                    </a:p>
                  </a:txBody>
                  <a:tcPr marL="91466" marR="91466"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66725">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7375E"/>
                          </a:solidFill>
                          <a:effectLst/>
                          <a:latin typeface="Calibri" pitchFamily="34" charset="0"/>
                          <a:ea typeface="Geneva" pitchFamily="-65" charset="-128"/>
                        </a:rPr>
                        <a:t>Maximizing Asset Management and Value - Alignment</a:t>
                      </a:r>
                      <a:endParaRPr kumimoji="0" lang="en-US" altLang="en-US" sz="1400" b="1" i="0" u="none" strike="noStrike" cap="none" normalizeH="0" baseline="0" smtClean="0">
                        <a:ln>
                          <a:noFill/>
                        </a:ln>
                        <a:solidFill>
                          <a:srgbClr val="17375E"/>
                        </a:solidFill>
                        <a:effectLst/>
                        <a:latin typeface="Calibri" pitchFamily="34" charset="0"/>
                        <a:ea typeface="Geneva" pitchFamily="-65" charset="-128"/>
                        <a:cs typeface="Arial" pitchFamily="34" charset="0"/>
                      </a:endParaRPr>
                    </a:p>
                  </a:txBody>
                  <a:tcPr marL="91466" marR="91466" marT="0" marB="0" anchor="ctr" horzOverflow="overflow">
                    <a:lnL>
                      <a:noFill/>
                    </a:lnL>
                    <a:lnR>
                      <a:noFill/>
                    </a:lnR>
                    <a:lnT>
                      <a:noFill/>
                    </a:lnT>
                    <a:lnB>
                      <a:noFill/>
                    </a:lnB>
                    <a:lnTlToBr>
                      <a:noFill/>
                    </a:lnTlToBr>
                    <a:lnBlToTr>
                      <a:noFill/>
                    </a:lnBlToTr>
                    <a:solidFill>
                      <a:schemeClr val="bg1"/>
                    </a:solidFill>
                  </a:tcPr>
                </a:tc>
              </a:tr>
              <a:tr h="407988">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7375E"/>
                          </a:solidFill>
                          <a:effectLst/>
                          <a:latin typeface="Calibri" pitchFamily="34" charset="0"/>
                          <a:ea typeface="Geneva" pitchFamily="-65" charset="-128"/>
                        </a:rPr>
                        <a:t>Acceptance of Technology Innovation - A Paradigm Shift </a:t>
                      </a:r>
                      <a:endParaRPr kumimoji="0" lang="en-US" altLang="en-US" sz="1400" b="1" i="0" u="none" strike="noStrike" cap="none" normalizeH="0" baseline="0" smtClean="0">
                        <a:ln>
                          <a:noFill/>
                        </a:ln>
                        <a:solidFill>
                          <a:srgbClr val="17375E"/>
                        </a:solidFill>
                        <a:effectLst/>
                        <a:latin typeface="Calibri" pitchFamily="34" charset="0"/>
                        <a:ea typeface="Geneva" pitchFamily="-65" charset="-128"/>
                        <a:cs typeface="Arial" pitchFamily="34" charset="0"/>
                      </a:endParaRPr>
                    </a:p>
                  </a:txBody>
                  <a:tcPr marL="91466" marR="91466" marT="0" marB="0" anchor="ctr" horzOverflow="overflow">
                    <a:lnL>
                      <a:noFill/>
                    </a:lnL>
                    <a:lnR>
                      <a:noFill/>
                    </a:lnR>
                    <a:lnT>
                      <a:noFill/>
                    </a:lnT>
                    <a:lnB>
                      <a:noFill/>
                    </a:lnB>
                    <a:lnTlToBr>
                      <a:noFill/>
                    </a:lnTlToBr>
                    <a:lnBlToTr>
                      <a:noFill/>
                    </a:lnBlToTr>
                    <a:solidFill>
                      <a:srgbClr val="E7E7E7"/>
                    </a:solidFill>
                  </a:tcPr>
                </a:tc>
              </a:tr>
              <a:tr h="401638">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7375E"/>
                          </a:solidFill>
                          <a:effectLst/>
                          <a:latin typeface="Calibri" pitchFamily="34" charset="0"/>
                          <a:ea typeface="Geneva" pitchFamily="-65" charset="-128"/>
                        </a:rPr>
                        <a:t>Technology Availability – Find it, Deliver it and Supply it</a:t>
                      </a:r>
                      <a:endParaRPr kumimoji="0" lang="en-US" altLang="en-US" sz="1400" b="1" i="0" u="none" strike="noStrike" cap="none" normalizeH="0" baseline="0" smtClean="0">
                        <a:ln>
                          <a:noFill/>
                        </a:ln>
                        <a:solidFill>
                          <a:srgbClr val="17375E"/>
                        </a:solidFill>
                        <a:effectLst/>
                        <a:latin typeface="Calibri" pitchFamily="34" charset="0"/>
                        <a:ea typeface="Geneva" pitchFamily="-65" charset="-128"/>
                        <a:cs typeface="Arial" pitchFamily="34" charset="0"/>
                      </a:endParaRPr>
                    </a:p>
                  </a:txBody>
                  <a:tcPr marL="91466" marR="91466" marT="0" marB="0" anchor="ctr" horzOverflow="overflow">
                    <a:lnL>
                      <a:noFill/>
                    </a:lnL>
                    <a:lnR>
                      <a:noFill/>
                    </a:lnR>
                    <a:lnT>
                      <a:noFill/>
                    </a:lnT>
                    <a:lnB>
                      <a:noFill/>
                    </a:lnB>
                    <a:lnTlToBr>
                      <a:noFill/>
                    </a:lnTlToBr>
                    <a:lnBlToTr>
                      <a:noFill/>
                    </a:lnBlToTr>
                    <a:solidFill>
                      <a:schemeClr val="bg1"/>
                    </a:solidFill>
                  </a:tcPr>
                </a:tc>
              </a:tr>
              <a:tr h="447675">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7375E"/>
                          </a:solidFill>
                          <a:effectLst/>
                          <a:latin typeface="Calibri" pitchFamily="34" charset="0"/>
                          <a:ea typeface="Geneva" pitchFamily="-65" charset="-128"/>
                        </a:rPr>
                        <a:t>Differentiation – Managing Change</a:t>
                      </a:r>
                      <a:endParaRPr kumimoji="0" lang="en-US" altLang="en-US" sz="1400" b="1" i="0" u="none" strike="noStrike" cap="none" normalizeH="0" baseline="0" smtClean="0">
                        <a:ln>
                          <a:noFill/>
                        </a:ln>
                        <a:solidFill>
                          <a:srgbClr val="17375E"/>
                        </a:solidFill>
                        <a:effectLst/>
                        <a:latin typeface="Arial" pitchFamily="34" charset="0"/>
                        <a:ea typeface="Geneva" pitchFamily="-65" charset="-128"/>
                        <a:cs typeface="Arial" pitchFamily="34" charset="0"/>
                      </a:endParaRPr>
                    </a:p>
                  </a:txBody>
                  <a:tcPr marL="91466" marR="91466" marT="0" marB="0" anchor="ctr" horzOverflow="overflow">
                    <a:lnL>
                      <a:noFill/>
                    </a:lnL>
                    <a:lnR>
                      <a:noFill/>
                    </a:lnR>
                    <a:lnT>
                      <a:noFill/>
                    </a:lnT>
                    <a:lnB>
                      <a:noFill/>
                    </a:lnB>
                    <a:lnTlToBr>
                      <a:noFill/>
                    </a:lnTlToBr>
                    <a:lnBlToTr>
                      <a:noFill/>
                    </a:lnBlToTr>
                    <a:solidFill>
                      <a:srgbClr val="E7E7E7"/>
                    </a:solidFill>
                  </a:tcPr>
                </a:tc>
              </a:tr>
              <a:tr h="461963">
                <a:tc>
                  <a:txBody>
                    <a:bodyPr/>
                    <a:lstStyle>
                      <a:lvl1pPr>
                        <a:spcBef>
                          <a:spcPct val="20000"/>
                        </a:spcBef>
                        <a:buClr>
                          <a:srgbClr val="FFCD00"/>
                        </a:buClr>
                        <a:buFont typeface="Lucida Grande" pitchFamily="-65" charset="0"/>
                        <a:defRPr>
                          <a:solidFill>
                            <a:schemeClr val="bg1"/>
                          </a:solidFill>
                          <a:latin typeface="Arial Narrow" pitchFamily="34" charset="0"/>
                          <a:ea typeface="Geneva" pitchFamily="-65" charset="-128"/>
                        </a:defRPr>
                      </a:lvl1pPr>
                      <a:lvl2pPr marL="742950" indent="-285750">
                        <a:spcBef>
                          <a:spcPct val="20000"/>
                        </a:spcBef>
                        <a:buFont typeface="Arial" pitchFamily="34" charset="0"/>
                        <a:tabLst>
                          <a:tab pos="401638" algn="l"/>
                        </a:tabLst>
                        <a:defRPr>
                          <a:solidFill>
                            <a:schemeClr val="bg1"/>
                          </a:solidFill>
                          <a:latin typeface="Arial Narrow" pitchFamily="34" charset="0"/>
                          <a:ea typeface="Geneva" pitchFamily="-65" charset="-128"/>
                        </a:defRPr>
                      </a:lvl2pPr>
                      <a:lvl3pPr marL="1143000" indent="-228600">
                        <a:spcBef>
                          <a:spcPct val="20000"/>
                        </a:spcBef>
                        <a:buClr>
                          <a:srgbClr val="FFCD00"/>
                        </a:buClr>
                        <a:buFont typeface="Lucida Grande" pitchFamily="-65" charset="0"/>
                        <a:defRPr sz="1600">
                          <a:solidFill>
                            <a:schemeClr val="bg1"/>
                          </a:solidFill>
                          <a:latin typeface="Arial Narrow" pitchFamily="34" charset="0"/>
                          <a:ea typeface="Geneva" pitchFamily="-65" charset="-128"/>
                        </a:defRPr>
                      </a:lvl3pPr>
                      <a:lvl4pPr marL="1600200" indent="-228600">
                        <a:spcBef>
                          <a:spcPct val="20000"/>
                        </a:spcBef>
                        <a:buFont typeface="Arial" pitchFamily="34" charset="0"/>
                        <a:defRPr sz="1600">
                          <a:solidFill>
                            <a:schemeClr val="bg1"/>
                          </a:solidFill>
                          <a:latin typeface="Arial Narrow" pitchFamily="34" charset="0"/>
                          <a:ea typeface="Geneva" pitchFamily="-65" charset="-128"/>
                        </a:defRPr>
                      </a:lvl4pPr>
                      <a:lvl5pPr marL="2057400" indent="-228600">
                        <a:spcBef>
                          <a:spcPct val="20000"/>
                        </a:spcBef>
                        <a:buFont typeface="Arial" pitchFamily="34" charset="0"/>
                        <a:defRPr>
                          <a:solidFill>
                            <a:schemeClr val="bg1"/>
                          </a:solidFill>
                          <a:latin typeface="Arial Narrow" pitchFamily="34" charset="0"/>
                          <a:ea typeface="Geneva" pitchFamily="-65" charset="-128"/>
                        </a:defRPr>
                      </a:lvl5pPr>
                      <a:lvl6pPr marL="25146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6pPr>
                      <a:lvl7pPr marL="29718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7pPr>
                      <a:lvl8pPr marL="34290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8pPr>
                      <a:lvl9pPr marL="3886200" indent="-228600" defTabSz="457200" fontAlgn="base">
                        <a:spcBef>
                          <a:spcPct val="20000"/>
                        </a:spcBef>
                        <a:spcAft>
                          <a:spcPct val="0"/>
                        </a:spcAft>
                        <a:buFont typeface="Arial" pitchFamily="34" charset="0"/>
                        <a:defRPr>
                          <a:solidFill>
                            <a:schemeClr val="bg1"/>
                          </a:solidFill>
                          <a:latin typeface="Arial Narrow" pitchFamily="34" charset="0"/>
                          <a:ea typeface="Geneva" pitchFamily="-65"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7375E"/>
                          </a:solidFill>
                          <a:effectLst/>
                          <a:latin typeface="Calibri" pitchFamily="34" charset="0"/>
                          <a:ea typeface="Geneva" pitchFamily="-65" charset="-128"/>
                        </a:rPr>
                        <a:t>Can We Make it Work</a:t>
                      </a:r>
                      <a:endParaRPr kumimoji="0" lang="en-US" altLang="en-US" sz="1400" b="1" i="0" u="none" strike="noStrike" cap="none" normalizeH="0" baseline="0" smtClean="0">
                        <a:ln>
                          <a:noFill/>
                        </a:ln>
                        <a:solidFill>
                          <a:srgbClr val="17375E"/>
                        </a:solidFill>
                        <a:effectLst/>
                        <a:latin typeface="Arial" pitchFamily="34" charset="0"/>
                        <a:ea typeface="Geneva" pitchFamily="-65" charset="-128"/>
                        <a:cs typeface="Arial" pitchFamily="34" charset="0"/>
                      </a:endParaRPr>
                    </a:p>
                  </a:txBody>
                  <a:tcPr marL="91466" marR="91466"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6" name="Content Placeholder 6"/>
          <p:cNvGraphicFramePr>
            <a:graphicFrameLocks/>
          </p:cNvGraphicFramePr>
          <p:nvPr/>
        </p:nvGraphicFramePr>
        <p:xfrm>
          <a:off x="1168400" y="1082675"/>
          <a:ext cx="6934200" cy="457200"/>
        </p:xfrm>
        <a:graphic>
          <a:graphicData uri="http://schemas.openxmlformats.org/drawingml/2006/table">
            <a:tbl>
              <a:tblPr firstRow="1" bandRow="1">
                <a:tableStyleId>{FABFCF23-3B69-468F-B69F-88F6DE6A72F2}</a:tableStyleId>
              </a:tblPr>
              <a:tblGrid>
                <a:gridCol w="6934200"/>
              </a:tblGrid>
              <a:tr h="457200">
                <a:tc>
                  <a:txBody>
                    <a:bodyPr/>
                    <a:lstStyle/>
                    <a:p>
                      <a:pPr algn="ctr"/>
                      <a:r>
                        <a:rPr lang="en-US" sz="2400" dirty="0" smtClean="0"/>
                        <a:t>Technology Challenges and Opportunities</a:t>
                      </a:r>
                      <a:endParaRPr lang="en-US" sz="2400" b="1" dirty="0" smtClean="0">
                        <a:solidFill>
                          <a:schemeClr val="tx2">
                            <a:lumMod val="50000"/>
                          </a:schemeClr>
                        </a:solidFill>
                        <a:latin typeface="+mn-lt"/>
                        <a:cs typeface="Arial"/>
                      </a:endParaRPr>
                    </a:p>
                  </a:txBody>
                  <a:tcPr marL="91466" marR="91466" marT="34290" marB="34290"/>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42925" y="206375"/>
            <a:ext cx="8229600" cy="444500"/>
          </a:xfrm>
        </p:spPr>
        <p:txBody>
          <a:bodyPr/>
          <a:lstStyle/>
          <a:p>
            <a:r>
              <a:rPr lang="en-US" altLang="en-US" smtClean="0">
                <a:latin typeface="Arial Narrow" pitchFamily="34" charset="0"/>
              </a:rPr>
              <a:t>A Silver Lining</a:t>
            </a:r>
          </a:p>
        </p:txBody>
      </p:sp>
      <p:sp>
        <p:nvSpPr>
          <p:cNvPr id="3" name="Content Placeholder 2"/>
          <p:cNvSpPr>
            <a:spLocks noGrp="1"/>
          </p:cNvSpPr>
          <p:nvPr>
            <p:ph idx="1"/>
          </p:nvPr>
        </p:nvSpPr>
        <p:spPr>
          <a:xfrm>
            <a:off x="527050" y="906463"/>
            <a:ext cx="3209925" cy="414337"/>
          </a:xfrm>
        </p:spPr>
        <p:txBody>
          <a:bodyPr/>
          <a:lstStyle/>
          <a:p>
            <a:r>
              <a:rPr lang="en-US" altLang="en-US" smtClean="0">
                <a:latin typeface="Arial Narrow" pitchFamily="34" charset="0"/>
              </a:rPr>
              <a:t>Stormy times for our  industry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1775" y="581025"/>
            <a:ext cx="3038475"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2"/>
          <p:cNvSpPr txBox="1">
            <a:spLocks/>
          </p:cNvSpPr>
          <p:nvPr/>
        </p:nvSpPr>
        <p:spPr bwMode="auto">
          <a:xfrm>
            <a:off x="527050" y="1314450"/>
            <a:ext cx="5267325"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401638" indent="-230188">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When the going gets tough, the tough innovate</a:t>
            </a:r>
          </a:p>
          <a:p>
            <a:pPr lvl="1">
              <a:spcBef>
                <a:spcPct val="20000"/>
              </a:spcBef>
              <a:buFont typeface="Arial" pitchFamily="34" charset="0"/>
              <a:buChar char="–"/>
            </a:pPr>
            <a:r>
              <a:rPr lang="en-US" altLang="en-US">
                <a:solidFill>
                  <a:schemeClr val="bg1"/>
                </a:solidFill>
                <a:latin typeface="Arial Narrow" pitchFamily="34" charset="0"/>
              </a:rPr>
              <a:t>Openness to “fixing what is broken”</a:t>
            </a:r>
          </a:p>
        </p:txBody>
      </p:sp>
      <p:sp>
        <p:nvSpPr>
          <p:cNvPr id="7" name="Content Placeholder 2"/>
          <p:cNvSpPr txBox="1">
            <a:spLocks/>
          </p:cNvSpPr>
          <p:nvPr/>
        </p:nvSpPr>
        <p:spPr bwMode="auto">
          <a:xfrm>
            <a:off x="527050" y="2076450"/>
            <a:ext cx="409892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Weather the storm</a:t>
            </a:r>
          </a:p>
        </p:txBody>
      </p:sp>
      <p:sp>
        <p:nvSpPr>
          <p:cNvPr id="8" name="Content Placeholder 2"/>
          <p:cNvSpPr txBox="1">
            <a:spLocks/>
          </p:cNvSpPr>
          <p:nvPr/>
        </p:nvSpPr>
        <p:spPr bwMode="auto">
          <a:xfrm>
            <a:off x="527050" y="2489200"/>
            <a:ext cx="478472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Emerge stronger and more competitive</a:t>
            </a:r>
          </a:p>
        </p:txBody>
      </p:sp>
      <p:sp>
        <p:nvSpPr>
          <p:cNvPr id="9" name="Content Placeholder 2"/>
          <p:cNvSpPr txBox="1">
            <a:spLocks/>
          </p:cNvSpPr>
          <p:nvPr/>
        </p:nvSpPr>
        <p:spPr bwMode="auto">
          <a:xfrm>
            <a:off x="527050" y="2901950"/>
            <a:ext cx="478472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Involvement in SPE is crucial</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0" y="893763"/>
            <a:ext cx="5097463" cy="1138237"/>
          </a:xfrm>
        </p:spPr>
        <p:txBody>
          <a:bodyPr rtlCol="0"/>
          <a:lstStyle/>
          <a:p>
            <a:pPr marL="0" indent="0" fontAlgn="auto">
              <a:spcAft>
                <a:spcPts val="0"/>
              </a:spcAft>
              <a:buFont typeface="Lucida Grande"/>
              <a:buNone/>
              <a:defRPr/>
            </a:pPr>
            <a:r>
              <a:rPr lang="en-US" sz="2200" dirty="0">
                <a:ea typeface="+mn-ea"/>
              </a:rPr>
              <a:t>Innovation is the process by which an idea or invention is translated  into a good or service that can be marketed and </a:t>
            </a:r>
            <a:r>
              <a:rPr lang="en-US" sz="2200" dirty="0" smtClean="0">
                <a:ea typeface="+mn-ea"/>
              </a:rPr>
              <a:t>traded</a:t>
            </a:r>
          </a:p>
          <a:p>
            <a:pPr marL="0" indent="0" fontAlgn="auto">
              <a:spcAft>
                <a:spcPts val="0"/>
              </a:spcAft>
              <a:buFont typeface="Lucida Grande"/>
              <a:buNone/>
              <a:defRPr/>
            </a:pPr>
            <a:endParaRPr lang="en-US" sz="2000" dirty="0">
              <a:solidFill>
                <a:prstClr val="white"/>
              </a:solidFill>
              <a:ea typeface="+mn-ea"/>
            </a:endParaRPr>
          </a:p>
          <a:p>
            <a:pPr marL="0" indent="0" fontAlgn="auto">
              <a:spcAft>
                <a:spcPts val="0"/>
              </a:spcAft>
              <a:buFont typeface="Lucida Grande"/>
              <a:buNone/>
              <a:defRPr/>
            </a:pPr>
            <a:endParaRPr lang="en-US" dirty="0">
              <a:ea typeface="+mn-ea"/>
            </a:endParaRPr>
          </a:p>
          <a:p>
            <a:pPr fontAlgn="auto">
              <a:spcAft>
                <a:spcPts val="0"/>
              </a:spcAft>
              <a:buFont typeface="Lucida Grande"/>
              <a:buChar char="￭"/>
              <a:defRPr/>
            </a:pPr>
            <a:endParaRPr lang="en-US" dirty="0">
              <a:ea typeface="+mn-ea"/>
            </a:endParaRPr>
          </a:p>
        </p:txBody>
      </p:sp>
      <p:sp>
        <p:nvSpPr>
          <p:cNvPr id="11266" name="Title 1"/>
          <p:cNvSpPr>
            <a:spLocks noGrp="1"/>
          </p:cNvSpPr>
          <p:nvPr>
            <p:ph type="title"/>
          </p:nvPr>
        </p:nvSpPr>
        <p:spPr>
          <a:xfrm>
            <a:off x="525463" y="214313"/>
            <a:ext cx="7767637" cy="446087"/>
          </a:xfrm>
        </p:spPr>
        <p:txBody>
          <a:bodyPr/>
          <a:lstStyle/>
          <a:p>
            <a:r>
              <a:rPr lang="en-US" altLang="en-US" smtClean="0">
                <a:latin typeface="Arial Narrow" pitchFamily="34" charset="0"/>
              </a:rPr>
              <a:t>What is Innovation?</a:t>
            </a: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803900" y="0"/>
            <a:ext cx="2489200" cy="51435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233752" y="4043902"/>
            <a:ext cx="66738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2800" dirty="0">
                <a:solidFill>
                  <a:srgbClr val="FFFF00"/>
                </a:solidFill>
              </a:rPr>
              <a:t>Invention x Organization = Innovation</a:t>
            </a:r>
          </a:p>
        </p:txBody>
      </p:sp>
      <p:sp>
        <p:nvSpPr>
          <p:cNvPr id="7" name="Content Placeholder 2"/>
          <p:cNvSpPr txBox="1">
            <a:spLocks/>
          </p:cNvSpPr>
          <p:nvPr/>
        </p:nvSpPr>
        <p:spPr>
          <a:xfrm>
            <a:off x="527050" y="2241550"/>
            <a:ext cx="4038600" cy="457200"/>
          </a:xfrm>
          <a:prstGeom prst="rect">
            <a:avLst/>
          </a:prstGeom>
        </p:spPr>
        <p:txBody>
          <a:bodyPr>
            <a:normAutofit/>
          </a:bodyPr>
          <a:lstStyle>
            <a:lvl1pPr marL="171450" indent="-171450" algn="l" defTabSz="457200" rtl="0" eaLnBrk="1" latinLnBrk="0" hangingPunct="1">
              <a:spcBef>
                <a:spcPct val="20000"/>
              </a:spcBef>
              <a:buClr>
                <a:srgbClr val="FFCD00"/>
              </a:buClr>
              <a:buFont typeface="Lucida Grande"/>
              <a:buChar char="￭"/>
              <a:tabLst/>
              <a:defRPr sz="2400" kern="1200">
                <a:solidFill>
                  <a:schemeClr val="bg1"/>
                </a:solidFill>
                <a:latin typeface="Arial Narrow"/>
                <a:ea typeface="+mn-ea"/>
                <a:cs typeface="Arial Narrow"/>
              </a:defRPr>
            </a:lvl1pPr>
            <a:lvl2pPr marL="401638" indent="-230188" algn="l" defTabSz="457200" rtl="0" eaLnBrk="1" latinLnBrk="0" hangingPunct="1">
              <a:spcBef>
                <a:spcPct val="20000"/>
              </a:spcBef>
              <a:buFont typeface="Arial"/>
              <a:buChar char="–"/>
              <a:tabLst>
                <a:tab pos="401638" algn="l"/>
              </a:tabLst>
              <a:defRPr sz="2000" kern="1200">
                <a:solidFill>
                  <a:schemeClr val="bg1"/>
                </a:solidFill>
                <a:latin typeface="Arial Narrow"/>
                <a:ea typeface="+mn-ea"/>
                <a:cs typeface="Arial Narrow"/>
              </a:defRPr>
            </a:lvl2pPr>
            <a:lvl3pPr marL="573088" indent="-174625" algn="l" defTabSz="457200" rtl="0" eaLnBrk="1" latinLnBrk="0" hangingPunct="1">
              <a:spcBef>
                <a:spcPct val="20000"/>
              </a:spcBef>
              <a:buClr>
                <a:srgbClr val="FFCD00"/>
              </a:buClr>
              <a:buFont typeface="Lucida Grande"/>
              <a:buChar char="￭"/>
              <a:defRPr sz="1800" kern="1200">
                <a:solidFill>
                  <a:schemeClr val="bg1"/>
                </a:solidFill>
                <a:latin typeface="Arial Narrow"/>
                <a:ea typeface="+mn-ea"/>
                <a:cs typeface="Arial Narrow"/>
              </a:defRPr>
            </a:lvl3pPr>
            <a:lvl4pPr marL="857250" indent="-228600" algn="l" defTabSz="457200" rtl="0" eaLnBrk="1" latinLnBrk="0" hangingPunct="1">
              <a:spcBef>
                <a:spcPct val="20000"/>
              </a:spcBef>
              <a:buFont typeface="Arial"/>
              <a:buChar char="–"/>
              <a:defRPr sz="16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1800" kern="1200">
                <a:solidFill>
                  <a:schemeClr val="bg1"/>
                </a:solidFill>
                <a:latin typeface="Arial Narrow"/>
                <a:ea typeface="+mn-ea"/>
                <a:cs typeface="Arial Narrow"/>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defRPr/>
            </a:pPr>
            <a:r>
              <a:rPr lang="en-US" sz="2000" dirty="0">
                <a:solidFill>
                  <a:prstClr val="white"/>
                </a:solidFill>
              </a:rPr>
              <a:t>Tied to customer needs</a:t>
            </a:r>
          </a:p>
          <a:p>
            <a:pPr marL="0" indent="0" fontAlgn="auto">
              <a:spcAft>
                <a:spcPts val="0"/>
              </a:spcAft>
              <a:buFont typeface="Lucida Grande"/>
              <a:buNone/>
              <a:defRPr/>
            </a:pPr>
            <a:endParaRPr lang="en-US" sz="2000" dirty="0"/>
          </a:p>
        </p:txBody>
      </p:sp>
      <p:sp>
        <p:nvSpPr>
          <p:cNvPr id="8" name="Content Placeholder 2"/>
          <p:cNvSpPr txBox="1">
            <a:spLocks/>
          </p:cNvSpPr>
          <p:nvPr/>
        </p:nvSpPr>
        <p:spPr bwMode="auto">
          <a:xfrm>
            <a:off x="527050" y="2698750"/>
            <a:ext cx="403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rgbClr val="FFFFFF"/>
                </a:solidFill>
                <a:latin typeface="Arial Narrow" pitchFamily="34" charset="0"/>
              </a:rPr>
              <a:t>Economically sound</a:t>
            </a:r>
          </a:p>
        </p:txBody>
      </p:sp>
      <p:sp>
        <p:nvSpPr>
          <p:cNvPr id="9" name="Content Placeholder 2"/>
          <p:cNvSpPr txBox="1">
            <a:spLocks/>
          </p:cNvSpPr>
          <p:nvPr/>
        </p:nvSpPr>
        <p:spPr bwMode="auto">
          <a:xfrm>
            <a:off x="527050" y="3155950"/>
            <a:ext cx="40386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rgbClr val="FFFFFF"/>
                </a:solidFill>
                <a:latin typeface="Arial Narrow" pitchFamily="34" charset="0"/>
              </a:rPr>
              <a:t>Built on viable technology</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tLang="en-US" smtClean="0">
                <a:latin typeface="Arial Narrow" pitchFamily="34" charset="0"/>
              </a:rPr>
              <a:t>How Does Innovation Happen?</a:t>
            </a:r>
          </a:p>
        </p:txBody>
      </p:sp>
      <p:sp>
        <p:nvSpPr>
          <p:cNvPr id="3" name="Content Placeholder 2"/>
          <p:cNvSpPr>
            <a:spLocks noGrp="1"/>
          </p:cNvSpPr>
          <p:nvPr>
            <p:ph sz="half" idx="1"/>
          </p:nvPr>
        </p:nvSpPr>
        <p:spPr>
          <a:xfrm>
            <a:off x="527050" y="912813"/>
            <a:ext cx="4038600" cy="433387"/>
          </a:xfrm>
        </p:spPr>
        <p:txBody>
          <a:bodyPr/>
          <a:lstStyle/>
          <a:p>
            <a:r>
              <a:rPr lang="en-US" altLang="en-US" sz="2000" smtClean="0">
                <a:latin typeface="Arial Narrow" pitchFamily="34" charset="0"/>
              </a:rPr>
              <a:t>Thinking differently - creatively</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xmlns="" val="3074766176"/>
              </p:ext>
            </p:extLst>
          </p:nvPr>
        </p:nvGraphicFramePr>
        <p:xfrm>
          <a:off x="4495800" y="547911"/>
          <a:ext cx="4112986" cy="416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noChangeArrowheads="1"/>
          </p:cNvSpPr>
          <p:nvPr/>
        </p:nvSpPr>
        <p:spPr bwMode="auto">
          <a:xfrm>
            <a:off x="527050" y="3925888"/>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r>
              <a:rPr lang="en-US" altLang="en-US" sz="1400" b="1" dirty="0">
                <a:solidFill>
                  <a:schemeClr val="bg1"/>
                </a:solidFill>
              </a:rPr>
              <a:t>Ref: The  Innovators DNA </a:t>
            </a:r>
          </a:p>
          <a:p>
            <a:r>
              <a:rPr lang="en-US" altLang="en-US" sz="1400" b="1" dirty="0">
                <a:solidFill>
                  <a:schemeClr val="bg1"/>
                </a:solidFill>
              </a:rPr>
              <a:t>Prof: JEFF DYER - BYU and Wharton</a:t>
            </a:r>
          </a:p>
        </p:txBody>
      </p:sp>
      <p:sp>
        <p:nvSpPr>
          <p:cNvPr id="11" name="Content Placeholder 2"/>
          <p:cNvSpPr txBox="1">
            <a:spLocks/>
          </p:cNvSpPr>
          <p:nvPr/>
        </p:nvSpPr>
        <p:spPr bwMode="auto">
          <a:xfrm>
            <a:off x="527050" y="1346200"/>
            <a:ext cx="40386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Connecting seemingly unrelated ideas</a:t>
            </a:r>
          </a:p>
        </p:txBody>
      </p:sp>
      <p:sp>
        <p:nvSpPr>
          <p:cNvPr id="12" name="Content Placeholder 2"/>
          <p:cNvSpPr txBox="1">
            <a:spLocks/>
          </p:cNvSpPr>
          <p:nvPr/>
        </p:nvSpPr>
        <p:spPr bwMode="auto">
          <a:xfrm>
            <a:off x="527050" y="1779588"/>
            <a:ext cx="4191000"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Putting them together in unrelated ways</a:t>
            </a:r>
          </a:p>
        </p:txBody>
      </p:sp>
      <p:sp>
        <p:nvSpPr>
          <p:cNvPr id="13" name="Content Placeholder 2"/>
          <p:cNvSpPr txBox="1">
            <a:spLocks/>
          </p:cNvSpPr>
          <p:nvPr/>
        </p:nvSpPr>
        <p:spPr bwMode="auto">
          <a:xfrm>
            <a:off x="527050" y="2184400"/>
            <a:ext cx="43180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Producing something novel or original</a:t>
            </a:r>
          </a:p>
        </p:txBody>
      </p:sp>
      <p:sp>
        <p:nvSpPr>
          <p:cNvPr id="14" name="Content Placeholder 2"/>
          <p:cNvSpPr txBox="1">
            <a:spLocks/>
          </p:cNvSpPr>
          <p:nvPr/>
        </p:nvSpPr>
        <p:spPr bwMode="auto">
          <a:xfrm>
            <a:off x="527050" y="2584450"/>
            <a:ext cx="40386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2000">
                <a:solidFill>
                  <a:schemeClr val="bg1"/>
                </a:solidFill>
                <a:latin typeface="Arial Narrow" pitchFamily="34" charset="0"/>
              </a:rPr>
              <a:t>Requires knowledge</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0" end="0"/>
                                            </p:txEl>
                                          </p:spTgt>
                                        </p:tgtEl>
                                        <p:attrNameLst>
                                          <p:attrName>style.visibility</p:attrName>
                                        </p:attrNameLst>
                                      </p:cBhvr>
                                      <p:to>
                                        <p:strVal val="visible"/>
                                      </p:to>
                                    </p:set>
                                  </p:childTnLst>
                                </p:cTn>
                              </p:par>
                            </p:childTnLst>
                          </p:cTn>
                        </p:par>
                        <p:par>
                          <p:cTn id="11" fill="hold" nodeType="withGroup">
                            <p:stCondLst>
                              <p:cond delay="10"/>
                            </p:stCondLst>
                            <p:childTnLst>
                              <p:par>
                                <p:cTn id="12" presetID="1" presetClass="entr" presetSubtype="0" fill="hold" grpId="0" nodeType="afterEffect">
                                  <p:stCondLst>
                                    <p:cond delay="0"/>
                                  </p:stCondLst>
                                  <p:childTnLst>
                                    <p:set>
                                      <p:cBhvr>
                                        <p:cTn id="13" dur="1" fill="hold">
                                          <p:stCondLst>
                                            <p:cond delay="9"/>
                                          </p:stCondLst>
                                        </p:cTn>
                                        <p:tgtEl>
                                          <p:spTgt spid="11"/>
                                        </p:tgtEl>
                                        <p:attrNameLst>
                                          <p:attrName>style.visibility</p:attrName>
                                        </p:attrNameLst>
                                      </p:cBhvr>
                                      <p:to>
                                        <p:strVal val="visible"/>
                                      </p:to>
                                    </p:set>
                                  </p:childTnLst>
                                </p:cTn>
                              </p:par>
                            </p:childTnLst>
                          </p:cTn>
                        </p:par>
                        <p:par>
                          <p:cTn id="14" fill="hold" nodeType="withGroup">
                            <p:stCondLst>
                              <p:cond delay="20"/>
                            </p:stCondLst>
                            <p:childTnLst>
                              <p:par>
                                <p:cTn id="15" presetID="1" presetClass="entr" presetSubtype="0" fill="hold" grpId="0" nodeType="afterEffect">
                                  <p:stCondLst>
                                    <p:cond delay="0"/>
                                  </p:stCondLst>
                                  <p:childTnLst>
                                    <p:set>
                                      <p:cBhvr>
                                        <p:cTn id="16" dur="1" fill="hold">
                                          <p:stCondLst>
                                            <p:cond delay="9"/>
                                          </p:stCondLst>
                                        </p:cTn>
                                        <p:tgtEl>
                                          <p:spTgt spid="12"/>
                                        </p:tgtEl>
                                        <p:attrNameLst>
                                          <p:attrName>style.visibility</p:attrName>
                                        </p:attrNameLst>
                                      </p:cBhvr>
                                      <p:to>
                                        <p:strVal val="visible"/>
                                      </p:to>
                                    </p:set>
                                  </p:childTnLst>
                                </p:cTn>
                              </p:par>
                            </p:childTnLst>
                          </p:cTn>
                        </p:par>
                        <p:par>
                          <p:cTn id="17" fill="hold" nodeType="withGroup">
                            <p:stCondLst>
                              <p:cond delay="3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withGroup">
                            <p:stCondLst>
                              <p:cond delay="30"/>
                            </p:stCondLst>
                            <p:childTnLst>
                              <p:par>
                                <p:cTn id="21" presetID="1" presetClass="entr" presetSubtype="0" fill="hold" grpId="0" nodeType="afterEffect">
                                  <p:stCondLst>
                                    <p:cond delay="0"/>
                                  </p:stCondLst>
                                  <p:childTnLst>
                                    <p:set>
                                      <p:cBhvr>
                                        <p:cTn id="22" dur="1" fill="hold">
                                          <p:stCondLst>
                                            <p:cond delay="9"/>
                                          </p:stCondLst>
                                        </p:cTn>
                                        <p:tgtEl>
                                          <p:spTgt spid="14"/>
                                        </p:tgtEl>
                                        <p:attrNameLst>
                                          <p:attrName>style.visibility</p:attrName>
                                        </p:attrNameLst>
                                      </p:cBhvr>
                                      <p:to>
                                        <p:strVal val="visible"/>
                                      </p:to>
                                    </p:set>
                                  </p:childTnLst>
                                </p:cTn>
                              </p:par>
                            </p:childTnLst>
                          </p:cTn>
                        </p:par>
                        <p:par>
                          <p:cTn id="23" fill="hold" nodeType="afterGroup">
                            <p:stCondLst>
                              <p:cond delay="40"/>
                            </p:stCondLst>
                            <p:childTnLst>
                              <p:par>
                                <p:cTn id="24" presetID="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6" grpId="0">
        <p:bldAsOne/>
      </p:bldGraphic>
      <p:bldP spid="15"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515938" y="223838"/>
            <a:ext cx="8229600" cy="444500"/>
          </a:xfrm>
        </p:spPr>
        <p:txBody>
          <a:bodyPr/>
          <a:lstStyle/>
          <a:p>
            <a:r>
              <a:rPr lang="en-US" altLang="en-US" smtClean="0">
                <a:latin typeface="Arial Narrow" pitchFamily="34" charset="0"/>
              </a:rPr>
              <a:t>Where is Knowledge Today?</a:t>
            </a:r>
          </a:p>
        </p:txBody>
      </p:sp>
      <p:sp>
        <p:nvSpPr>
          <p:cNvPr id="3" name="Content Placeholder 2"/>
          <p:cNvSpPr>
            <a:spLocks noGrp="1"/>
          </p:cNvSpPr>
          <p:nvPr>
            <p:ph sz="half" idx="1"/>
          </p:nvPr>
        </p:nvSpPr>
        <p:spPr>
          <a:xfrm>
            <a:off x="533400" y="731838"/>
            <a:ext cx="4038600" cy="407987"/>
          </a:xfrm>
        </p:spPr>
        <p:txBody>
          <a:bodyPr/>
          <a:lstStyle/>
          <a:p>
            <a:r>
              <a:rPr lang="en-US" altLang="en-US" sz="2000" smtClean="0">
                <a:latin typeface="Arial Narrow" pitchFamily="34" charset="0"/>
              </a:rPr>
              <a:t>Everywhere</a:t>
            </a: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800600" y="1016000"/>
            <a:ext cx="4038600" cy="31527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838700" y="1511300"/>
            <a:ext cx="4000500" cy="2259013"/>
          </a:xfrm>
          <a:prstGeom prst="rect">
            <a:avLst/>
          </a:prstGeom>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lnSpc>
                <a:spcPct val="90000"/>
              </a:lnSpc>
            </a:pPr>
            <a:r>
              <a:rPr lang="en-US" altLang="en-US" sz="3600" b="1">
                <a:solidFill>
                  <a:srgbClr val="DBEEF4"/>
                </a:solidFill>
                <a:effectLst>
                  <a:outerShdw blurRad="38100" dist="38100" dir="2700000" algn="tl">
                    <a:srgbClr val="000000"/>
                  </a:outerShdw>
                </a:effectLst>
              </a:rPr>
              <a:t>Everywhere…</a:t>
            </a:r>
          </a:p>
          <a:p>
            <a:pPr algn="ctr">
              <a:lnSpc>
                <a:spcPct val="90000"/>
              </a:lnSpc>
            </a:pPr>
            <a:r>
              <a:rPr lang="en-US" altLang="en-US" sz="2400" b="1">
                <a:solidFill>
                  <a:srgbClr val="DBEEF4"/>
                </a:solidFill>
                <a:effectLst>
                  <a:outerShdw blurRad="38100" dist="38100" dir="2700000" algn="tl">
                    <a:srgbClr val="000000"/>
                  </a:outerShdw>
                </a:effectLst>
              </a:rPr>
              <a:t> Departments </a:t>
            </a:r>
            <a:br>
              <a:rPr lang="en-US" altLang="en-US" sz="2400" b="1">
                <a:solidFill>
                  <a:srgbClr val="DBEEF4"/>
                </a:solidFill>
                <a:effectLst>
                  <a:outerShdw blurRad="38100" dist="38100" dir="2700000" algn="tl">
                    <a:srgbClr val="000000"/>
                  </a:outerShdw>
                </a:effectLst>
              </a:rPr>
            </a:br>
            <a:r>
              <a:rPr lang="en-US" altLang="en-US" sz="2400" b="1">
                <a:solidFill>
                  <a:srgbClr val="DBEEF4"/>
                </a:solidFill>
                <a:effectLst>
                  <a:outerShdw blurRad="38100" dist="38100" dir="2700000" algn="tl">
                    <a:srgbClr val="000000"/>
                  </a:outerShdw>
                </a:effectLst>
              </a:rPr>
              <a:t>Agencies</a:t>
            </a:r>
          </a:p>
          <a:p>
            <a:pPr algn="ctr">
              <a:lnSpc>
                <a:spcPct val="90000"/>
              </a:lnSpc>
            </a:pPr>
            <a:r>
              <a:rPr lang="en-US" altLang="en-US" sz="2400" b="1">
                <a:solidFill>
                  <a:srgbClr val="DBEEF4"/>
                </a:solidFill>
                <a:effectLst>
                  <a:outerShdw blurRad="38100" dist="38100" dir="2700000" algn="tl">
                    <a:srgbClr val="000000"/>
                  </a:outerShdw>
                </a:effectLst>
              </a:rPr>
              <a:t>Universities </a:t>
            </a:r>
          </a:p>
          <a:p>
            <a:pPr algn="ctr">
              <a:lnSpc>
                <a:spcPct val="90000"/>
              </a:lnSpc>
            </a:pPr>
            <a:r>
              <a:rPr lang="en-US" altLang="en-US" sz="2400" b="1">
                <a:solidFill>
                  <a:srgbClr val="DBEEF4"/>
                </a:solidFill>
                <a:effectLst>
                  <a:outerShdw blurRad="38100" dist="38100" dir="2700000" algn="tl">
                    <a:srgbClr val="000000"/>
                  </a:outerShdw>
                </a:effectLst>
              </a:rPr>
              <a:t>Geographies </a:t>
            </a:r>
          </a:p>
          <a:p>
            <a:pPr algn="ctr">
              <a:lnSpc>
                <a:spcPct val="90000"/>
              </a:lnSpc>
            </a:pPr>
            <a:r>
              <a:rPr lang="en-US" altLang="en-US" sz="2400" b="1">
                <a:solidFill>
                  <a:srgbClr val="DBEEF4"/>
                </a:solidFill>
                <a:effectLst>
                  <a:outerShdw blurRad="38100" dist="38100" dir="2700000" algn="tl">
                    <a:srgbClr val="000000"/>
                  </a:outerShdw>
                </a:effectLst>
              </a:rPr>
              <a:t>Disciplines</a:t>
            </a:r>
          </a:p>
        </p:txBody>
      </p:sp>
      <p:sp>
        <p:nvSpPr>
          <p:cNvPr id="7" name="Content Placeholder 2"/>
          <p:cNvSpPr txBox="1">
            <a:spLocks/>
          </p:cNvSpPr>
          <p:nvPr/>
        </p:nvSpPr>
        <p:spPr bwMode="auto">
          <a:xfrm>
            <a:off x="533400" y="1139825"/>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Departments</a:t>
            </a:r>
          </a:p>
        </p:txBody>
      </p:sp>
      <p:sp>
        <p:nvSpPr>
          <p:cNvPr id="8" name="Content Placeholder 2"/>
          <p:cNvSpPr txBox="1">
            <a:spLocks/>
          </p:cNvSpPr>
          <p:nvPr/>
        </p:nvSpPr>
        <p:spPr bwMode="auto">
          <a:xfrm>
            <a:off x="533400" y="1381125"/>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Disciplines</a:t>
            </a:r>
          </a:p>
        </p:txBody>
      </p:sp>
      <p:sp>
        <p:nvSpPr>
          <p:cNvPr id="9" name="Content Placeholder 2"/>
          <p:cNvSpPr txBox="1">
            <a:spLocks/>
          </p:cNvSpPr>
          <p:nvPr/>
        </p:nvSpPr>
        <p:spPr bwMode="auto">
          <a:xfrm>
            <a:off x="533400" y="1622425"/>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Industries</a:t>
            </a:r>
          </a:p>
        </p:txBody>
      </p:sp>
      <p:sp>
        <p:nvSpPr>
          <p:cNvPr id="10" name="Content Placeholder 2"/>
          <p:cNvSpPr txBox="1">
            <a:spLocks/>
          </p:cNvSpPr>
          <p:nvPr/>
        </p:nvSpPr>
        <p:spPr bwMode="auto">
          <a:xfrm>
            <a:off x="533400" y="1863725"/>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Universities</a:t>
            </a:r>
          </a:p>
        </p:txBody>
      </p:sp>
      <p:sp>
        <p:nvSpPr>
          <p:cNvPr id="11" name="Content Placeholder 2"/>
          <p:cNvSpPr txBox="1">
            <a:spLocks/>
          </p:cNvSpPr>
          <p:nvPr/>
        </p:nvSpPr>
        <p:spPr bwMode="auto">
          <a:xfrm>
            <a:off x="533400" y="2105025"/>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Agencies</a:t>
            </a:r>
          </a:p>
        </p:txBody>
      </p:sp>
      <p:sp>
        <p:nvSpPr>
          <p:cNvPr id="12" name="Content Placeholder 2"/>
          <p:cNvSpPr txBox="1">
            <a:spLocks/>
          </p:cNvSpPr>
          <p:nvPr/>
        </p:nvSpPr>
        <p:spPr bwMode="auto">
          <a:xfrm>
            <a:off x="533400" y="2346325"/>
            <a:ext cx="3943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Labs</a:t>
            </a:r>
          </a:p>
        </p:txBody>
      </p:sp>
      <p:sp>
        <p:nvSpPr>
          <p:cNvPr id="13" name="Content Placeholder 2"/>
          <p:cNvSpPr txBox="1">
            <a:spLocks/>
          </p:cNvSpPr>
          <p:nvPr/>
        </p:nvSpPr>
        <p:spPr bwMode="auto">
          <a:xfrm>
            <a:off x="533400" y="2587625"/>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tabLst>
                <a:tab pos="401638" algn="l"/>
              </a:tabLst>
              <a:defRPr>
                <a:solidFill>
                  <a:schemeClr val="tx1"/>
                </a:solidFill>
                <a:latin typeface="Calibri" pitchFamily="34" charset="0"/>
                <a:ea typeface="Geneva" pitchFamily="-65" charset="-128"/>
              </a:defRPr>
            </a:lvl1pPr>
            <a:lvl2pPr marL="401638" indent="-230188">
              <a:tabLst>
                <a:tab pos="401638" algn="l"/>
              </a:tabLst>
              <a:defRPr>
                <a:solidFill>
                  <a:schemeClr val="tx1"/>
                </a:solidFill>
                <a:latin typeface="Calibri" pitchFamily="34" charset="0"/>
                <a:ea typeface="Geneva" pitchFamily="-65" charset="-128"/>
              </a:defRPr>
            </a:lvl2pPr>
            <a:lvl3pPr marL="1143000" indent="-228600">
              <a:tabLst>
                <a:tab pos="401638" algn="l"/>
              </a:tabLst>
              <a:defRPr>
                <a:solidFill>
                  <a:schemeClr val="tx1"/>
                </a:solidFill>
                <a:latin typeface="Calibri" pitchFamily="34" charset="0"/>
                <a:ea typeface="Geneva" pitchFamily="-65" charset="-128"/>
              </a:defRPr>
            </a:lvl3pPr>
            <a:lvl4pPr marL="1600200" indent="-228600">
              <a:tabLst>
                <a:tab pos="401638" algn="l"/>
              </a:tabLst>
              <a:defRPr>
                <a:solidFill>
                  <a:schemeClr val="tx1"/>
                </a:solidFill>
                <a:latin typeface="Calibri" pitchFamily="34" charset="0"/>
                <a:ea typeface="Geneva" pitchFamily="-65" charset="-128"/>
              </a:defRPr>
            </a:lvl4pPr>
            <a:lvl5pPr marL="2057400" indent="-228600">
              <a:tabLst>
                <a:tab pos="401638" algn="l"/>
              </a:tabLst>
              <a:defRPr>
                <a:solidFill>
                  <a:schemeClr val="tx1"/>
                </a:solidFill>
                <a:latin typeface="Calibri" pitchFamily="34" charset="0"/>
                <a:ea typeface="Geneva" pitchFamily="-65" charset="-128"/>
              </a:defRPr>
            </a:lvl5pPr>
            <a:lvl6pPr marL="25146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6pPr>
            <a:lvl7pPr marL="29718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7pPr>
            <a:lvl8pPr marL="34290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8pPr>
            <a:lvl9pPr marL="3886200" indent="-228600" defTabSz="457200" fontAlgn="base">
              <a:spcBef>
                <a:spcPct val="0"/>
              </a:spcBef>
              <a:spcAft>
                <a:spcPct val="0"/>
              </a:spcAft>
              <a:tabLst>
                <a:tab pos="401638" algn="l"/>
              </a:tabLst>
              <a:defRPr>
                <a:solidFill>
                  <a:schemeClr val="tx1"/>
                </a:solidFill>
                <a:latin typeface="Calibri" pitchFamily="34" charset="0"/>
                <a:ea typeface="Geneva" pitchFamily="-65" charset="-128"/>
              </a:defRPr>
            </a:lvl9pPr>
          </a:lstStyle>
          <a:p>
            <a:pPr lvl="1">
              <a:spcBef>
                <a:spcPct val="20000"/>
              </a:spcBef>
              <a:buFont typeface="Arial" pitchFamily="34" charset="0"/>
              <a:buChar char="–"/>
            </a:pPr>
            <a:r>
              <a:rPr lang="en-US" altLang="en-US" sz="1400">
                <a:solidFill>
                  <a:schemeClr val="bg1"/>
                </a:solidFill>
                <a:latin typeface="Arial Narrow" pitchFamily="34" charset="0"/>
              </a:rPr>
              <a:t>Geographies</a:t>
            </a:r>
          </a:p>
        </p:txBody>
      </p:sp>
      <p:sp>
        <p:nvSpPr>
          <p:cNvPr id="14" name="Content Placeholder 2"/>
          <p:cNvSpPr txBox="1">
            <a:spLocks/>
          </p:cNvSpPr>
          <p:nvPr/>
        </p:nvSpPr>
        <p:spPr bwMode="auto">
          <a:xfrm>
            <a:off x="533400" y="2982913"/>
            <a:ext cx="4508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b="1">
                <a:solidFill>
                  <a:schemeClr val="bg1"/>
                </a:solidFill>
                <a:latin typeface="Arial Narrow" pitchFamily="34" charset="0"/>
              </a:rPr>
              <a:t>SPE Vision </a:t>
            </a:r>
            <a:r>
              <a:rPr lang="en-US" altLang="en-US" sz="1600">
                <a:solidFill>
                  <a:schemeClr val="bg1"/>
                </a:solidFill>
                <a:latin typeface="Arial Narrow" pitchFamily="34" charset="0"/>
              </a:rPr>
              <a:t>– enable the global oil and gas E&amp;P industry to share technical knowledge needs to meet the world’s energy needs in a safe and environmentally responsible manner</a:t>
            </a:r>
          </a:p>
        </p:txBody>
      </p:sp>
      <p:sp>
        <p:nvSpPr>
          <p:cNvPr id="15" name="Content Placeholder 2"/>
          <p:cNvSpPr txBox="1">
            <a:spLocks/>
          </p:cNvSpPr>
          <p:nvPr/>
        </p:nvSpPr>
        <p:spPr bwMode="auto">
          <a:xfrm>
            <a:off x="533400" y="4098925"/>
            <a:ext cx="4508500"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spcBef>
                <a:spcPct val="20000"/>
              </a:spcBef>
              <a:buClr>
                <a:srgbClr val="FFCD00"/>
              </a:buClr>
              <a:buFont typeface="Lucida Grande" pitchFamily="-65" charset="0"/>
              <a:buChar char="￭"/>
            </a:pPr>
            <a:r>
              <a:rPr lang="en-US" altLang="en-US" sz="1600" b="1">
                <a:solidFill>
                  <a:schemeClr val="bg1"/>
                </a:solidFill>
                <a:latin typeface="Arial Narrow" pitchFamily="34" charset="0"/>
              </a:rPr>
              <a:t>SPE Mission </a:t>
            </a:r>
            <a:r>
              <a:rPr lang="en-US" altLang="en-US" sz="1600">
                <a:solidFill>
                  <a:schemeClr val="bg1"/>
                </a:solidFill>
                <a:latin typeface="Arial Narrow" pitchFamily="34" charset="0"/>
              </a:rPr>
              <a:t>– to collect, disseminate, and exchange technical knowledge</a:t>
            </a:r>
          </a:p>
        </p:txBody>
      </p:sp>
      <p:sp>
        <p:nvSpPr>
          <p:cNvPr id="18" name="Rectangle 17"/>
          <p:cNvSpPr/>
          <p:nvPr/>
        </p:nvSpPr>
        <p:spPr>
          <a:xfrm>
            <a:off x="9293225" y="1511300"/>
            <a:ext cx="4000500" cy="2259013"/>
          </a:xfrm>
          <a:prstGeom prst="rect">
            <a:avLst/>
          </a:prstGeom>
        </p:spPr>
        <p:txBody>
          <a:bodyPr>
            <a:spAutoFit/>
          </a:bodyP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defTabSz="457200" fontAlgn="base">
              <a:spcBef>
                <a:spcPct val="0"/>
              </a:spcBef>
              <a:spcAft>
                <a:spcPct val="0"/>
              </a:spcAft>
              <a:defRPr>
                <a:solidFill>
                  <a:schemeClr val="tx1"/>
                </a:solidFill>
                <a:latin typeface="Calibri" pitchFamily="34" charset="0"/>
                <a:ea typeface="Geneva" pitchFamily="-65" charset="-128"/>
              </a:defRPr>
            </a:lvl6pPr>
            <a:lvl7pPr marL="2971800" indent="-228600" defTabSz="457200" fontAlgn="base">
              <a:spcBef>
                <a:spcPct val="0"/>
              </a:spcBef>
              <a:spcAft>
                <a:spcPct val="0"/>
              </a:spcAft>
              <a:defRPr>
                <a:solidFill>
                  <a:schemeClr val="tx1"/>
                </a:solidFill>
                <a:latin typeface="Calibri" pitchFamily="34" charset="0"/>
                <a:ea typeface="Geneva" pitchFamily="-65" charset="-128"/>
              </a:defRPr>
            </a:lvl7pPr>
            <a:lvl8pPr marL="3429000" indent="-228600" defTabSz="457200" fontAlgn="base">
              <a:spcBef>
                <a:spcPct val="0"/>
              </a:spcBef>
              <a:spcAft>
                <a:spcPct val="0"/>
              </a:spcAft>
              <a:defRPr>
                <a:solidFill>
                  <a:schemeClr val="tx1"/>
                </a:solidFill>
                <a:latin typeface="Calibri" pitchFamily="34" charset="0"/>
                <a:ea typeface="Geneva" pitchFamily="-65" charset="-128"/>
              </a:defRPr>
            </a:lvl8pPr>
            <a:lvl9pPr marL="3886200" indent="-228600" defTabSz="457200" fontAlgn="base">
              <a:spcBef>
                <a:spcPct val="0"/>
              </a:spcBef>
              <a:spcAft>
                <a:spcPct val="0"/>
              </a:spcAft>
              <a:defRPr>
                <a:solidFill>
                  <a:schemeClr val="tx1"/>
                </a:solidFill>
                <a:latin typeface="Calibri" pitchFamily="34" charset="0"/>
                <a:ea typeface="Geneva" pitchFamily="-65" charset="-128"/>
              </a:defRPr>
            </a:lvl9pPr>
          </a:lstStyle>
          <a:p>
            <a:pPr algn="ctr">
              <a:lnSpc>
                <a:spcPct val="90000"/>
              </a:lnSpc>
            </a:pPr>
            <a:r>
              <a:rPr lang="en-US" altLang="en-US" sz="3600" b="1">
                <a:solidFill>
                  <a:srgbClr val="DBEEF4"/>
                </a:solidFill>
                <a:effectLst>
                  <a:outerShdw blurRad="38100" dist="38100" dir="2700000" algn="tl">
                    <a:srgbClr val="000000"/>
                  </a:outerShdw>
                </a:effectLst>
              </a:rPr>
              <a:t>Everywhere…</a:t>
            </a:r>
          </a:p>
          <a:p>
            <a:pPr algn="ctr">
              <a:lnSpc>
                <a:spcPct val="90000"/>
              </a:lnSpc>
            </a:pPr>
            <a:r>
              <a:rPr lang="en-US" altLang="en-US" sz="2400" b="1">
                <a:solidFill>
                  <a:srgbClr val="DBEEF4"/>
                </a:solidFill>
                <a:effectLst>
                  <a:outerShdw blurRad="38100" dist="38100" dir="2700000" algn="tl">
                    <a:srgbClr val="000000"/>
                  </a:outerShdw>
                </a:effectLst>
              </a:rPr>
              <a:t> Departments </a:t>
            </a:r>
            <a:br>
              <a:rPr lang="en-US" altLang="en-US" sz="2400" b="1">
                <a:solidFill>
                  <a:srgbClr val="DBEEF4"/>
                </a:solidFill>
                <a:effectLst>
                  <a:outerShdw blurRad="38100" dist="38100" dir="2700000" algn="tl">
                    <a:srgbClr val="000000"/>
                  </a:outerShdw>
                </a:effectLst>
              </a:rPr>
            </a:br>
            <a:r>
              <a:rPr lang="en-US" altLang="en-US" sz="2400" b="1">
                <a:solidFill>
                  <a:srgbClr val="DBEEF4"/>
                </a:solidFill>
                <a:effectLst>
                  <a:outerShdw blurRad="38100" dist="38100" dir="2700000" algn="tl">
                    <a:srgbClr val="000000"/>
                  </a:outerShdw>
                </a:effectLst>
              </a:rPr>
              <a:t>Agencies</a:t>
            </a:r>
          </a:p>
          <a:p>
            <a:pPr algn="ctr">
              <a:lnSpc>
                <a:spcPct val="90000"/>
              </a:lnSpc>
            </a:pPr>
            <a:r>
              <a:rPr lang="en-US" altLang="en-US" sz="2400" b="1">
                <a:solidFill>
                  <a:srgbClr val="DBEEF4"/>
                </a:solidFill>
                <a:effectLst>
                  <a:outerShdw blurRad="38100" dist="38100" dir="2700000" algn="tl">
                    <a:srgbClr val="000000"/>
                  </a:outerShdw>
                </a:effectLst>
              </a:rPr>
              <a:t>Universities </a:t>
            </a:r>
          </a:p>
          <a:p>
            <a:pPr algn="ctr">
              <a:lnSpc>
                <a:spcPct val="90000"/>
              </a:lnSpc>
            </a:pPr>
            <a:r>
              <a:rPr lang="en-US" altLang="en-US" sz="2400" b="1">
                <a:solidFill>
                  <a:srgbClr val="DBEEF4"/>
                </a:solidFill>
                <a:effectLst>
                  <a:outerShdw blurRad="38100" dist="38100" dir="2700000" algn="tl">
                    <a:srgbClr val="000000"/>
                  </a:outerShdw>
                </a:effectLst>
              </a:rPr>
              <a:t>Geographies </a:t>
            </a:r>
          </a:p>
          <a:p>
            <a:pPr algn="ctr">
              <a:lnSpc>
                <a:spcPct val="90000"/>
              </a:lnSpc>
            </a:pPr>
            <a:r>
              <a:rPr lang="en-US" altLang="en-US" sz="2400" b="1">
                <a:solidFill>
                  <a:srgbClr val="DBEEF4"/>
                </a:solidFill>
                <a:effectLst>
                  <a:outerShdw blurRad="38100" dist="38100" dir="2700000" algn="tl">
                    <a:srgbClr val="000000"/>
                  </a:outerShdw>
                </a:effectLst>
              </a:rPr>
              <a:t>Disciplines</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 calcmode="lin" valueType="num">
                                      <p:cBhvr>
                                        <p:cTn id="41" dur="500" fill="hold"/>
                                        <p:tgtEl>
                                          <p:spTgt spid="18"/>
                                        </p:tgtEl>
                                        <p:attrNameLst>
                                          <p:attrName>style.rotation</p:attrName>
                                        </p:attrNameLst>
                                      </p:cBhvr>
                                      <p:tavLst>
                                        <p:tav tm="0">
                                          <p:val>
                                            <p:fltVal val="360"/>
                                          </p:val>
                                        </p:tav>
                                        <p:tav tm="100000">
                                          <p:val>
                                            <p:fltVal val="0"/>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0" grpId="0"/>
      <p:bldP spid="11" grpId="0"/>
      <p:bldP spid="12" grpId="0"/>
      <p:bldP spid="13" grpId="0"/>
      <p:bldP spid="14" grpId="0"/>
      <p:bldP spid="15" grpId="0"/>
      <p:bldP spid="18" grpId="0"/>
    </p:bldLst>
  </p:timing>
</p:sld>
</file>

<file path=ppt/theme/theme1.xml><?xml version="1.0" encoding="utf-8"?>
<a:theme xmlns:a="http://schemas.openxmlformats.org/drawingml/2006/main" name="2015_Presentation(16-9)_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Section xmlns="549f7159-88bb-46ff-866f-cfdfef5eb4b2" xsi:nil="true"/>
    <p39cfccbae5e45d2938c8e32f3412bb2 xmlns="79f881d0-7901-4fd7-86c7-62e4b32f27c4">
      <Terms xmlns="http://schemas.microsoft.com/office/infopath/2007/PartnerControls"/>
    </p39cfccbae5e45d2938c8e32f3412bb2>
    <o22eecd7a4d142adbe8402d01a70fd79 xmlns="79f881d0-7901-4fd7-86c7-62e4b32f27c4">
      <Terms xmlns="http://schemas.microsoft.com/office/infopath/2007/PartnerControls"/>
    </o22eecd7a4d142adbe8402d01a70fd79>
    <Document_x0020_Description xmlns="549f7159-88bb-46ff-866f-cfdfef5eb4b2" xsi:nil="true"/>
    <Marketing_x0020_Style xmlns="549f7159-88bb-46ff-866f-cfdfef5eb4b2" xsi:nil="true"/>
    <Print_x0020_Size xmlns="549f7159-88bb-46ff-866f-cfdfef5eb4b2" xsi:nil="true"/>
    <Branding_x0020_Document_x0020_Template_x0020_Type xmlns="549f7159-88bb-46ff-866f-cfdfef5eb4b2" xsi:nil="true"/>
    <_dlc_DocId xmlns="549f7159-88bb-46ff-866f-cfdfef5eb4b2" xsi:nil="true"/>
    <TaxCatchAll xmlns="79f881d0-7901-4fd7-86c7-62e4b32f27c4"/>
    <e24b06ba0ec64ad184bedab13239e6b9 xmlns="79f881d0-7901-4fd7-86c7-62e4b32f27c4">
      <Terms xmlns="http://schemas.microsoft.com/office/infopath/2007/PartnerControls"/>
    </e24b06ba0ec64ad184bedab13239e6b9>
    <_dlc_DocIdUrl xmlns="549f7159-88bb-46ff-866f-cfdfef5eb4b2">
      <Url xsi:nil="true"/>
      <Description xsi:nil="true"/>
    </_dlc_DocIdUrl>
  </documentManagement>
</p:properties>
</file>

<file path=customXml/item4.xml><?xml version="1.0" encoding="utf-8"?>
<?mso-contentType ?>
<SharedContentType xmlns="Microsoft.SharePoint.Taxonomy.ContentTypeSync" SourceId="901f51aa-6750-4a44-a19c-4e6e5b94e0a6" ContentTypeId="0x010100EE8AB893F33B96469C9962BDBC6AAE6D" PreviousValue="true"/>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ct:contentTypeSchema xmlns:ct="http://schemas.microsoft.com/office/2006/metadata/contentType" xmlns:ma="http://schemas.microsoft.com/office/2006/metadata/properties/metaAttributes" ct:_="" ma:_="" ma:contentTypeName="Marketing Template" ma:contentTypeID="0x010100EE8AB893F33B96469C9962BDBC6AAE6D004DAAEF50BC84BA44A20A2BB01673AC4D0400592FDAE8E3F2AA4899D11AF5E52CA1EB" ma:contentTypeVersion="4" ma:contentTypeDescription="Base Marketing Document" ma:contentTypeScope="" ma:versionID="bbf24cdfbafafd488150a549e92667f5">
  <xsd:schema xmlns:xsd="http://www.w3.org/2001/XMLSchema" xmlns:xs="http://www.w3.org/2001/XMLSchema" xmlns:p="http://schemas.microsoft.com/office/2006/metadata/properties" xmlns:ns2="79f881d0-7901-4fd7-86c7-62e4b32f27c4" xmlns:ns3="549f7159-88bb-46ff-866f-cfdfef5eb4b2" targetNamespace="http://schemas.microsoft.com/office/2006/metadata/properties" ma:root="true" ma:fieldsID="7d6f18419a42e68996ebbdfd87ac6d8b" ns2:_="" ns3:_="">
    <xsd:import namespace="79f881d0-7901-4fd7-86c7-62e4b32f27c4"/>
    <xsd:import namespace="549f7159-88bb-46ff-866f-cfdfef5eb4b2"/>
    <xsd:element name="properties">
      <xsd:complexType>
        <xsd:sequence>
          <xsd:element name="documentManagement">
            <xsd:complexType>
              <xsd:all>
                <xsd:element ref="ns2:e24b06ba0ec64ad184bedab13239e6b9" minOccurs="0"/>
                <xsd:element ref="ns2:TaxCatchAll" minOccurs="0"/>
                <xsd:element ref="ns2:TaxCatchAllLabel" minOccurs="0"/>
                <xsd:element ref="ns2:p39cfccbae5e45d2938c8e32f3412bb2" minOccurs="0"/>
                <xsd:element ref="ns2:o22eecd7a4d142adbe8402d01a70fd79" minOccurs="0"/>
                <xsd:element ref="ns3:Document_x0020_Description" minOccurs="0"/>
                <xsd:element ref="ns3:Print_x0020_Size" minOccurs="0"/>
                <xsd:element ref="ns3:Marketing_x0020_Style" minOccurs="0"/>
                <xsd:element ref="ns3:Section" minOccurs="0"/>
                <xsd:element ref="ns3:Branding_x0020_Document_x0020_Template_x0020_Typ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881d0-7901-4fd7-86c7-62e4b32f27c4" elementFormDefault="qualified">
    <xsd:import namespace="http://schemas.microsoft.com/office/2006/documentManagement/types"/>
    <xsd:import namespace="http://schemas.microsoft.com/office/infopath/2007/PartnerControls"/>
    <xsd:element name="e24b06ba0ec64ad184bedab13239e6b9" ma:index="8" nillable="true" ma:taxonomy="true" ma:internalName="e24b06ba0ec64ad184bedab13239e6b9" ma:taxonomyFieldName="entGeography" ma:displayName="Geography" ma:default="" ma:fieldId="{e24b06ba-0ec6-4ad1-84be-dab13239e6b9}" ma:taxonomyMulti="true" ma:sspId="901f51aa-6750-4a44-a19c-4e6e5b94e0a6" ma:termSetId="fc8587d0-2659-4071-b2f3-cdad703d9af3" ma:anchorId="0dc8e8ef-a3f9-4569-b796-3efdb0b33cd7" ma:open="false" ma:isKeyword="false">
      <xsd:complexType>
        <xsd:sequence>
          <xsd:element ref="pc:Terms" minOccurs="0" maxOccurs="1"/>
        </xsd:sequence>
      </xsd:complexType>
    </xsd:element>
    <xsd:element name="TaxCatchAll" ma:index="9" nillable="true" ma:displayName="Taxonomy Catch All Column" ma:hidden="true" ma:list="{f5303730-7e24-478b-95dd-b0bf5f100235}" ma:internalName="TaxCatchAll" ma:showField="CatchAllData" ma:web="549f7159-88bb-46ff-866f-cfdfef5eb4b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5303730-7e24-478b-95dd-b0bf5f100235}" ma:internalName="TaxCatchAllLabel" ma:readOnly="true" ma:showField="CatchAllDataLabel" ma:web="549f7159-88bb-46ff-866f-cfdfef5eb4b2">
      <xsd:complexType>
        <xsd:complexContent>
          <xsd:extension base="dms:MultiChoiceLookup">
            <xsd:sequence>
              <xsd:element name="Value" type="dms:Lookup" maxOccurs="unbounded" minOccurs="0" nillable="true"/>
            </xsd:sequence>
          </xsd:extension>
        </xsd:complexContent>
      </xsd:complexType>
    </xsd:element>
    <xsd:element name="p39cfccbae5e45d2938c8e32f3412bb2" ma:index="12" nillable="true" ma:taxonomy="true" ma:internalName="p39cfccbae5e45d2938c8e32f3412bb2" ma:taxonomyFieldName="entMarketSegment" ma:displayName="Market Segment" ma:default="" ma:fieldId="{939cfccb-ae5e-45d2-938c-8e32f3412bb2}" ma:taxonomyMulti="true" ma:sspId="901f51aa-6750-4a44-a19c-4e6e5b94e0a6" ma:termSetId="fc8587d0-2659-4071-b2f3-cdad703d9af3" ma:anchorId="9fc32a42-a87b-42be-b0c9-09ac866da349" ma:open="false" ma:isKeyword="false">
      <xsd:complexType>
        <xsd:sequence>
          <xsd:element ref="pc:Terms" minOccurs="0" maxOccurs="1"/>
        </xsd:sequence>
      </xsd:complexType>
    </xsd:element>
    <xsd:element name="o22eecd7a4d142adbe8402d01a70fd79" ma:index="14" nillable="true" ma:taxonomy="true" ma:internalName="o22eecd7a4d142adbe8402d01a70fd79" ma:taxonomyFieldName="entProductService" ma:displayName="Products or Services" ma:default="" ma:fieldId="{822eecd7-a4d1-42ad-be84-02d01a70fd79}" ma:taxonomyMulti="true" ma:sspId="901f51aa-6750-4a44-a19c-4e6e5b94e0a6" ma:termSetId="4f3934a0-414e-4ea6-81d0-3999bf62e60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f7159-88bb-46ff-866f-cfdfef5eb4b2" elementFormDefault="qualified">
    <xsd:import namespace="http://schemas.microsoft.com/office/2006/documentManagement/types"/>
    <xsd:import namespace="http://schemas.microsoft.com/office/infopath/2007/PartnerControls"/>
    <xsd:element name="Document_x0020_Description" ma:index="16" nillable="true" ma:displayName="Document Description" ma:internalName="Document_x0020_Description">
      <xsd:simpleType>
        <xsd:restriction base="dms:Note">
          <xsd:maxLength value="255"/>
        </xsd:restriction>
      </xsd:simpleType>
    </xsd:element>
    <xsd:element name="Print_x0020_Size" ma:index="17" nillable="true" ma:displayName="Print/Page Size" ma:default="US" ma:description="" ma:format="Dropdown" ma:internalName="Print_x0020_Size">
      <xsd:simpleType>
        <xsd:union memberTypes="dms:Text">
          <xsd:simpleType>
            <xsd:restriction base="dms:Choice">
              <xsd:enumeration value="US"/>
              <xsd:enumeration value="US - Trifold"/>
              <xsd:enumeration value="A4"/>
              <xsd:enumeration value="A4 - Trifold"/>
            </xsd:restriction>
          </xsd:simpleType>
        </xsd:union>
      </xsd:simpleType>
    </xsd:element>
    <xsd:element name="Marketing_x0020_Style" ma:index="18" nillable="true" ma:displayName="Marketing Style" ma:description="" ma:format="Dropdown" ma:internalName="Marketing_x0020_Style">
      <xsd:simpleType>
        <xsd:union memberTypes="dms:Text">
          <xsd:simpleType>
            <xsd:restriction base="dms:Choice">
              <xsd:enumeration value="Blue/Black"/>
              <xsd:enumeration value="Black"/>
              <xsd:enumeration value="Light Background"/>
            </xsd:restriction>
          </xsd:simpleType>
        </xsd:union>
      </xsd:simpleType>
    </xsd:element>
    <xsd:element name="Section" ma:index="19" nillable="true" ma:displayName="Section" ma:internalName="Section">
      <xsd:simpleType>
        <xsd:restriction base="dms:Text"/>
      </xsd:simpleType>
    </xsd:element>
    <xsd:element name="Branding_x0020_Document_x0020_Template_x0020_Type" ma:index="20" nillable="true" ma:displayName="Branding Document Template Type" ma:default="Business Document Template" ma:description="" ma:format="RadioButtons" ma:internalName="Branding_x0020_Document_x0020_Template_x0020_Type">
      <xsd:simpleType>
        <xsd:union memberTypes="dms:Text">
          <xsd:simpleType>
            <xsd:restriction base="dms:Choice">
              <xsd:enumeration value="Abstract Template"/>
              <xsd:enumeration value="Badge Template"/>
              <xsd:enumeration value="Binder Template"/>
              <xsd:enumeration value="Business Document Template"/>
              <xsd:enumeration value="Case History Presentation Template"/>
              <xsd:enumeration value="CD Template"/>
              <xsd:enumeration value="Certificate Template"/>
              <xsd:enumeration value="Email Template"/>
              <xsd:enumeration value="Manual Template"/>
              <xsd:enumeration value="Poster Template"/>
              <xsd:enumeration value="Presentation Template"/>
              <xsd:enumeration value="Report Template"/>
              <xsd:enumeration value="Sales Kit Template"/>
              <xsd:enumeration value="Stationery Template"/>
              <xsd:enumeration value="Technical Data Sheet Template"/>
            </xsd:restriction>
          </xsd:simpleType>
        </xsd:un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0875B-963A-464E-AD95-7BA4AA45D91F}">
  <ds:schemaRefs>
    <ds:schemaRef ds:uri="http://schemas.microsoft.com/sharepoint/v3/contenttype/forms"/>
  </ds:schemaRefs>
</ds:datastoreItem>
</file>

<file path=customXml/itemProps2.xml><?xml version="1.0" encoding="utf-8"?>
<ds:datastoreItem xmlns:ds="http://schemas.openxmlformats.org/officeDocument/2006/customXml" ds:itemID="{18EF0A37-C243-4275-806F-899B03519938}">
  <ds:schemaRefs>
    <ds:schemaRef ds:uri="http://schemas.microsoft.com/office/2006/metadata/customXsn"/>
  </ds:schemaRefs>
</ds:datastoreItem>
</file>

<file path=customXml/itemProps3.xml><?xml version="1.0" encoding="utf-8"?>
<ds:datastoreItem xmlns:ds="http://schemas.openxmlformats.org/officeDocument/2006/customXml" ds:itemID="{BC688434-98EC-4EE6-A5AA-261F960DDB93}">
  <ds:schemaRefs>
    <ds:schemaRef ds:uri="http://schemas.openxmlformats.org/package/2006/metadata/core-properties"/>
    <ds:schemaRef ds:uri="http://purl.org/dc/dcmitype/"/>
    <ds:schemaRef ds:uri="http://schemas.microsoft.com/office/2006/documentManagement/types"/>
    <ds:schemaRef ds:uri="http://purl.org/dc/elements/1.1/"/>
    <ds:schemaRef ds:uri="79f881d0-7901-4fd7-86c7-62e4b32f27c4"/>
    <ds:schemaRef ds:uri="http://purl.org/dc/terms/"/>
    <ds:schemaRef ds:uri="http://schemas.microsoft.com/office/infopath/2007/PartnerControls"/>
    <ds:schemaRef ds:uri="549f7159-88bb-46ff-866f-cfdfef5eb4b2"/>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EDA2D8E-E4C1-430B-8175-0C6716225546}">
  <ds:schemaRefs>
    <ds:schemaRef ds:uri="Microsoft.SharePoint.Taxonomy.ContentTypeSync"/>
  </ds:schemaRefs>
</ds:datastoreItem>
</file>

<file path=customXml/itemProps5.xml><?xml version="1.0" encoding="utf-8"?>
<ds:datastoreItem xmlns:ds="http://schemas.openxmlformats.org/officeDocument/2006/customXml" ds:itemID="{E2691760-E4B8-44D5-9D1E-323C561D03EF}">
  <ds:schemaRefs>
    <ds:schemaRef ds:uri="http://schemas.microsoft.com/sharepoint/events"/>
  </ds:schemaRefs>
</ds:datastoreItem>
</file>

<file path=customXml/itemProps6.xml><?xml version="1.0" encoding="utf-8"?>
<ds:datastoreItem xmlns:ds="http://schemas.openxmlformats.org/officeDocument/2006/customXml" ds:itemID="{77B10A5C-CBEF-43A4-BD09-37A554628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881d0-7901-4fd7-86c7-62e4b32f27c4"/>
    <ds:schemaRef ds:uri="549f7159-88bb-46ff-866f-cfdfef5eb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2015_Presentation(16-9)_Dark</Template>
  <TotalTime>1488</TotalTime>
  <Words>3294</Words>
  <Application>Microsoft Office PowerPoint</Application>
  <PresentationFormat>On-screen Show (16:9)</PresentationFormat>
  <Paragraphs>372</Paragraphs>
  <Slides>21</Slides>
  <Notes>18</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2015_Presentation(16-9)_Dark</vt:lpstr>
      <vt:lpstr>One Degree of Separation</vt:lpstr>
      <vt:lpstr>One Degree of Separation</vt:lpstr>
      <vt:lpstr>Industry Challenges - Ongoing</vt:lpstr>
      <vt:lpstr>Industry Challenges - New</vt:lpstr>
      <vt:lpstr>Innovation is at the Heart of Our Future</vt:lpstr>
      <vt:lpstr>A Silver Lining</vt:lpstr>
      <vt:lpstr>What is Innovation?</vt:lpstr>
      <vt:lpstr>How Does Innovation Happen?</vt:lpstr>
      <vt:lpstr>Where is Knowledge Today?</vt:lpstr>
      <vt:lpstr>Creating Value Through Technology Innovation </vt:lpstr>
      <vt:lpstr>Scope of Innovation – Beyond Technology</vt:lpstr>
      <vt:lpstr>Innovation is More Than Knowledge</vt:lpstr>
      <vt:lpstr>Collaboration – The New Competitive Advantage?</vt:lpstr>
      <vt:lpstr>Key Enablers</vt:lpstr>
      <vt:lpstr>Innovation Through Association and X- Discipline Collaboration</vt:lpstr>
      <vt:lpstr>TECHNOLOGY COLLABORATION</vt:lpstr>
      <vt:lpstr>Slide 17</vt:lpstr>
      <vt:lpstr>Pumps &amp; Pipes: X-Industry Collaboration (Flow Assurance) </vt:lpstr>
      <vt:lpstr>Cross-industry Collaboration - An Opportunity for SPE</vt:lpstr>
      <vt:lpstr>Leverage Your SPE Membership to Stay Connected</vt:lpstr>
      <vt:lpstr>One Degree of Separation – Erase it Now</vt:lpstr>
    </vt:vector>
  </TitlesOfParts>
  <Company>Baker Hughes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 Judy</dc:creator>
  <cp:lastModifiedBy>perduej</cp:lastModifiedBy>
  <cp:revision>247</cp:revision>
  <dcterms:created xsi:type="dcterms:W3CDTF">2015-02-04T22:41:10Z</dcterms:created>
  <dcterms:modified xsi:type="dcterms:W3CDTF">2015-02-10T12:48:25Z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ntMarketSegment">
    <vt:lpwstr/>
  </property>
  <property fmtid="{D5CDD505-2E9C-101B-9397-08002B2CF9AE}" pid="3" name="_dlc_DocIdItemGuid">
    <vt:lpwstr>34c64172-1af7-48f4-a7d2-d56e83eebf54</vt:lpwstr>
  </property>
  <property fmtid="{D5CDD505-2E9C-101B-9397-08002B2CF9AE}" pid="4" name="ContentTypeId">
    <vt:lpwstr>0x010100EE8AB893F33B96469C9962BDBC6AAE6D004DAAEF50BC84BA44A20A2BB01673AC4D0400592FDAE8E3F2AA4899D11AF5E52CA1EB</vt:lpwstr>
  </property>
  <property fmtid="{D5CDD505-2E9C-101B-9397-08002B2CF9AE}" pid="5" name="entProductService">
    <vt:lpwstr/>
  </property>
  <property fmtid="{D5CDD505-2E9C-101B-9397-08002B2CF9AE}" pid="6" name="entGeography">
    <vt:lpwstr/>
  </property>
  <property fmtid="{D5CDD505-2E9C-101B-9397-08002B2CF9AE}" pid="7" name="_AdHocReviewCycleID">
    <vt:i4>597802360</vt:i4>
  </property>
  <property fmtid="{D5CDD505-2E9C-101B-9397-08002B2CF9AE}" pid="8" name="_NewReviewCycle">
    <vt:lpwstr/>
  </property>
  <property fmtid="{D5CDD505-2E9C-101B-9397-08002B2CF9AE}" pid="9" name="_EmailSubject">
    <vt:lpwstr>SPE GCS Executive Breakfast</vt:lpwstr>
  </property>
  <property fmtid="{D5CDD505-2E9C-101B-9397-08002B2CF9AE}" pid="10" name="_AuthorEmail">
    <vt:lpwstr>Jeanne_Perdue@oxy.com</vt:lpwstr>
  </property>
  <property fmtid="{D5CDD505-2E9C-101B-9397-08002B2CF9AE}" pid="11" name="_AuthorEmailDisplayName">
    <vt:lpwstr>Perdue, Jeanne M</vt:lpwstr>
  </property>
</Properties>
</file>