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6"/>
  </p:notesMasterIdLst>
  <p:handoutMasterIdLst>
    <p:handoutMasterId r:id="rId17"/>
  </p:handoutMasterIdLst>
  <p:sldIdLst>
    <p:sldId id="380" r:id="rId5"/>
    <p:sldId id="379" r:id="rId6"/>
    <p:sldId id="331" r:id="rId7"/>
    <p:sldId id="340" r:id="rId8"/>
    <p:sldId id="368" r:id="rId9"/>
    <p:sldId id="341" r:id="rId10"/>
    <p:sldId id="382" r:id="rId11"/>
    <p:sldId id="383" r:id="rId12"/>
    <p:sldId id="362" r:id="rId13"/>
    <p:sldId id="372" r:id="rId14"/>
    <p:sldId id="381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4629" autoAdjust="0"/>
  </p:normalViewPr>
  <p:slideViewPr>
    <p:cSldViewPr>
      <p:cViewPr varScale="1">
        <p:scale>
          <a:sx n="62" d="100"/>
          <a:sy n="62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4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328" y="-7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6901949756280574E-4"/>
          <c:y val="0.15186896680839693"/>
          <c:w val="0.58429378013794775"/>
          <c:h val="0.6611745406824148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North America</c:v>
                </c:pt>
                <c:pt idx="1">
                  <c:v>Middle East/         South Asia</c:v>
                </c:pt>
                <c:pt idx="2">
                  <c:v>Europe</c:v>
                </c:pt>
                <c:pt idx="3">
                  <c:v>Asia Pacific</c:v>
                </c:pt>
                <c:pt idx="4">
                  <c:v>Africa</c:v>
                </c:pt>
                <c:pt idx="5">
                  <c:v>South America/  Caribbean</c:v>
                </c:pt>
                <c:pt idx="6">
                  <c:v>Russia and Caspian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0.48000000000000004</c:v>
                </c:pt>
                <c:pt idx="1">
                  <c:v>0.16</c:v>
                </c:pt>
                <c:pt idx="2">
                  <c:v>0.14000000000000001</c:v>
                </c:pt>
                <c:pt idx="3">
                  <c:v>0.115</c:v>
                </c:pt>
                <c:pt idx="4">
                  <c:v>4.5000000000000005E-2</c:v>
                </c:pt>
                <c:pt idx="5">
                  <c:v>4.0000000000000008E-2</c:v>
                </c:pt>
                <c:pt idx="6">
                  <c:v>2.0000000000000004E-2</c:v>
                </c:pt>
              </c:numCache>
            </c:numRef>
          </c:val>
        </c:ser>
        <c:dLbls/>
        <c:firstSliceAng val="0"/>
        <c:holeSize val="80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7.3064076625838456E-2"/>
          <c:y val="8.9522117662121509E-2"/>
          <c:w val="0.70445792058250778"/>
          <c:h val="0.7925150977493095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Sheet1!$A$2:$A$8</c:f>
              <c:strCache>
                <c:ptCount val="7"/>
                <c:pt idx="0">
                  <c:v>North America</c:v>
                </c:pt>
                <c:pt idx="1">
                  <c:v>Middle East/South Asia</c:v>
                </c:pt>
                <c:pt idx="2">
                  <c:v>Europe</c:v>
                </c:pt>
                <c:pt idx="3">
                  <c:v>Asia Pacific</c:v>
                </c:pt>
                <c:pt idx="4">
                  <c:v>Africa</c:v>
                </c:pt>
                <c:pt idx="5">
                  <c:v>South America/Caribbean</c:v>
                </c:pt>
                <c:pt idx="6">
                  <c:v>Russia and Caspian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0.22</c:v>
                </c:pt>
                <c:pt idx="1">
                  <c:v>0.19</c:v>
                </c:pt>
                <c:pt idx="2">
                  <c:v>0.12000000000000001</c:v>
                </c:pt>
                <c:pt idx="3">
                  <c:v>0.19</c:v>
                </c:pt>
                <c:pt idx="4">
                  <c:v>9.0000000000000011E-2</c:v>
                </c:pt>
                <c:pt idx="5">
                  <c:v>0.13</c:v>
                </c:pt>
                <c:pt idx="6">
                  <c:v>6.0000000000000005E-2</c:v>
                </c:pt>
              </c:numCache>
            </c:numRef>
          </c:val>
        </c:ser>
        <c:dLbls/>
        <c:firstSliceAng val="0"/>
        <c:holeSize val="80"/>
      </c:doughnut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6923F7-625D-438C-99BD-B30255E76B95}" type="datetimeFigureOut">
              <a:rPr lang="en-US" smtClean="0"/>
              <a:pPr/>
              <a:t>02/09/2015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A4A8A9-F733-4DDA-97E0-0089C79417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4131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B8E1E2C-C6BB-45DE-A197-5AD55C91C38C}" type="datetimeFigureOut">
              <a:rPr lang="en-US" smtClean="0"/>
              <a:pPr/>
              <a:t>02/09/2015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93AFBF-3D0F-4704-99F4-764BC97B7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398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E0D01-3857-462A-B035-B90231B75C56}" type="slidenum">
              <a:rPr lang="en-US" smtClean="0">
                <a:solidFill>
                  <a:srgbClr val="000000"/>
                </a:solidFill>
                <a:ea typeface="SC STKaiti"/>
                <a:cs typeface="SC STKaiti"/>
              </a:rPr>
              <a:pPr/>
              <a:t>1</a:t>
            </a:fld>
            <a:endParaRPr lang="en-US" dirty="0" smtClean="0">
              <a:solidFill>
                <a:srgbClr val="000000"/>
              </a:solidFill>
              <a:ea typeface="SC STKaiti"/>
              <a:cs typeface="SC STKaiti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0088"/>
            <a:ext cx="4649787" cy="348773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8213" y="4413250"/>
            <a:ext cx="5135562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00777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solidFill>
                  <a:srgbClr val="000000"/>
                </a:solidFill>
                <a:ea typeface="SC STKaiti"/>
                <a:cs typeface="SC STKaiti"/>
              </a:rPr>
              <a:pPr/>
              <a:t>2</a:t>
            </a:fld>
            <a:endParaRPr lang="en-US" dirty="0" smtClean="0">
              <a:solidFill>
                <a:srgbClr val="000000"/>
              </a:solidFill>
              <a:ea typeface="SC STKaiti"/>
              <a:cs typeface="SC STKai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57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AFBF-3D0F-4704-99F4-764BC97B7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412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AFBF-3D0F-4704-99F4-764BC97B7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67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3AFBF-3D0F-4704-99F4-764BC97B7B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630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Last year we were 16.6 % of total membership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C460A-23B8-4AB7-86E9-402A0C3096C1}" type="slidenum">
              <a:rPr lang="en-US" smtClean="0">
                <a:solidFill>
                  <a:srgbClr val="000000"/>
                </a:solidFill>
                <a:ea typeface="SC STKaiti"/>
                <a:cs typeface="SC STKaiti"/>
              </a:rPr>
              <a:pPr/>
              <a:t>11</a:t>
            </a:fld>
            <a:endParaRPr lang="en-US" dirty="0" smtClean="0">
              <a:solidFill>
                <a:srgbClr val="000000"/>
              </a:solidFill>
              <a:ea typeface="SC STKaiti"/>
              <a:cs typeface="SC STKait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5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42467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676400"/>
            <a:ext cx="41354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370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DA51-0F5F-43ED-9F82-560C94ED6D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80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FFF8-6A27-41D3-8832-023AE737AC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01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4F37-F534-4C7B-BE6F-6B272245A1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954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4782-596B-4194-935D-312EF33CFB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782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9A1A-0829-462E-89CB-81E03FF689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874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548D-A17A-41C6-BB21-AC8ED61B45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12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2440-9623-4696-8EF0-BC02D7E518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878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93713"/>
            <a:ext cx="2111375" cy="5707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0" y="493713"/>
            <a:ext cx="6181725" cy="5707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ACE6-A50F-4BC0-943E-EBCC821672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1872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650"/>
            <a:ext cx="91344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676400"/>
            <a:ext cx="8458200" cy="1236663"/>
          </a:xfrm>
        </p:spPr>
        <p:txBody>
          <a:bodyPr lIns="92075" tIns="46038" rIns="92075" bIns="46038"/>
          <a:lstStyle>
            <a:lvl1pPr algn="ct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978275"/>
            <a:ext cx="8458200" cy="517525"/>
          </a:xfrm>
        </p:spPr>
        <p:txBody>
          <a:bodyPr lIns="92075" tIns="46038" rIns="92075" bIns="46038"/>
          <a:lstStyle>
            <a:lvl1pPr algn="ctr">
              <a:spcBef>
                <a:spcPct val="0"/>
              </a:spcBef>
              <a:defRPr sz="1800" b="0">
                <a:effectLst/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19898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1E1C-5CA1-4933-9EF8-FFF5991F7C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63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831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0788-80D1-4BE7-938A-67731AF97C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0773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676400"/>
            <a:ext cx="41354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370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DA51-0F5F-43ED-9F82-560C94ED6D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341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FFF8-6A27-41D3-8832-023AE737AC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862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4F37-F534-4C7B-BE6F-6B272245A1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8907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4782-596B-4194-935D-312EF33CFB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614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9A1A-0829-462E-89CB-81E03FF689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86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548D-A17A-41C6-BB21-AC8ED61B45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560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2440-9623-4696-8EF0-BC02D7E518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75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93713"/>
            <a:ext cx="2111375" cy="5707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0" y="493713"/>
            <a:ext cx="6181725" cy="5707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ACE6-A50F-4BC0-943E-EBCC821672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3359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650"/>
            <a:ext cx="91344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676400"/>
            <a:ext cx="8458200" cy="1236663"/>
          </a:xfrm>
        </p:spPr>
        <p:txBody>
          <a:bodyPr lIns="92075" tIns="46038" rIns="92075" bIns="46038"/>
          <a:lstStyle>
            <a:lvl1pPr algn="ct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978275"/>
            <a:ext cx="8458200" cy="517525"/>
          </a:xfrm>
        </p:spPr>
        <p:txBody>
          <a:bodyPr lIns="92075" tIns="46038" rIns="92075" bIns="46038"/>
          <a:lstStyle>
            <a:lvl1pPr algn="ctr">
              <a:spcBef>
                <a:spcPct val="0"/>
              </a:spcBef>
              <a:defRPr sz="1800" b="0">
                <a:effectLst/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383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129" y="2286000"/>
            <a:ext cx="4001542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671" y="2286000"/>
            <a:ext cx="4230201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811552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1E1C-5CA1-4933-9EF8-FFF5991F7C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0394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0788-80D1-4BE7-938A-67731AF97C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681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676400"/>
            <a:ext cx="4135438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76400"/>
            <a:ext cx="41370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2DA51-0F5F-43ED-9F82-560C94ED6D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317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FFF8-6A27-41D3-8832-023AE737AC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81295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84F37-F534-4C7B-BE6F-6B272245A1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4309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74782-596B-4194-935D-312EF33CFB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1556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9A1A-0829-462E-89CB-81E03FF689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961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548D-A17A-41C6-BB21-AC8ED61B459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4439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82440-9623-4696-8EF0-BC02D7E518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94131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93713"/>
            <a:ext cx="2111375" cy="5707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250" y="493713"/>
            <a:ext cx="6181725" cy="5707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ACE6-A50F-4BC0-943E-EBCC8216724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087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49701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051384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" y="893"/>
            <a:ext cx="9142808" cy="685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2823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650"/>
            <a:ext cx="91344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676400"/>
            <a:ext cx="8458200" cy="1236663"/>
          </a:xfrm>
        </p:spPr>
        <p:txBody>
          <a:bodyPr lIns="92075" tIns="46038" rIns="92075" bIns="46038"/>
          <a:lstStyle>
            <a:lvl1pPr algn="ct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978275"/>
            <a:ext cx="8458200" cy="517525"/>
          </a:xfrm>
        </p:spPr>
        <p:txBody>
          <a:bodyPr lIns="92075" tIns="46038" rIns="92075" bIns="46038"/>
          <a:lstStyle>
            <a:lvl1pPr algn="ctr">
              <a:spcBef>
                <a:spcPct val="0"/>
              </a:spcBef>
              <a:defRPr sz="1800" b="0">
                <a:effectLst/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25521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1E1C-5CA1-4933-9EF8-FFF5991F7C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05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50788-80D1-4BE7-938A-67731AF97C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40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4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w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" y="893"/>
            <a:ext cx="9142809" cy="68571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94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9" r:id="rId6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76400"/>
            <a:ext cx="8424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First level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493713"/>
            <a:ext cx="84455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4825" y="6337300"/>
            <a:ext cx="1870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A337A-B1D3-4F78-8396-74653415144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384300"/>
            <a:ext cx="9140825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6900863" y="125413"/>
            <a:ext cx="2171700" cy="425450"/>
            <a:chOff x="4347" y="79"/>
            <a:chExt cx="1368" cy="268"/>
          </a:xfrm>
        </p:grpSpPr>
        <p:pic>
          <p:nvPicPr>
            <p:cNvPr id="1031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4347" y="79"/>
              <a:ext cx="136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5121" y="272"/>
              <a:ext cx="59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 anchorCtr="1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b="1" dirty="0">
                  <a:solidFill>
                    <a:srgbClr val="FFFFFF"/>
                  </a:solidFill>
                </a:rPr>
                <a:t>ENERGY PARTNERS, L.P.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04559013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SC STKaiti"/>
        </a:defRPr>
      </a:lvl1pPr>
      <a:lvl2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2pPr>
      <a:lvl3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3pPr>
      <a:lvl4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4pPr>
      <a:lvl5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5pPr>
      <a:lvl6pPr marL="4572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6pPr>
      <a:lvl7pPr marL="9144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7pPr>
      <a:lvl8pPr marL="13716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8pPr>
      <a:lvl9pPr marL="18288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9pPr>
    </p:titleStyle>
    <p:bodyStyle>
      <a:lvl1pPr marL="342900" indent="-342900" algn="l" defTabSz="909638" rtl="0" eaLnBrk="0" fontAlgn="base" hangingPunct="0">
        <a:spcBef>
          <a:spcPct val="35000"/>
        </a:spcBef>
        <a:spcAft>
          <a:spcPct val="0"/>
        </a:spcAft>
        <a:buClr>
          <a:srgbClr val="00337D"/>
        </a:buClr>
        <a:buFont typeface="Symbol" pitchFamily="18" charset="2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1pPr>
      <a:lvl2pPr marL="6223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2pPr>
      <a:lvl3pPr marL="1190625" indent="-454025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¾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3pPr>
      <a:lvl4pPr marL="1655763" indent="-3508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4pPr>
      <a:lvl5pPr marL="21082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5pPr>
      <a:lvl6pPr marL="25654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0226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798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9370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76400"/>
            <a:ext cx="8424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First level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493713"/>
            <a:ext cx="84455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4825" y="6337300"/>
            <a:ext cx="1870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A337A-B1D3-4F78-8396-74653415144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384300"/>
            <a:ext cx="9140825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6900863" y="125413"/>
            <a:ext cx="2171700" cy="425450"/>
            <a:chOff x="4347" y="79"/>
            <a:chExt cx="1368" cy="268"/>
          </a:xfrm>
        </p:grpSpPr>
        <p:pic>
          <p:nvPicPr>
            <p:cNvPr id="1031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4347" y="79"/>
              <a:ext cx="136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5121" y="272"/>
              <a:ext cx="59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 anchorCtr="1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b="1" dirty="0">
                  <a:solidFill>
                    <a:srgbClr val="FFFFFF"/>
                  </a:solidFill>
                </a:rPr>
                <a:t>ENERGY PARTNERS, L.P.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820106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SC STKaiti"/>
        </a:defRPr>
      </a:lvl1pPr>
      <a:lvl2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2pPr>
      <a:lvl3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3pPr>
      <a:lvl4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4pPr>
      <a:lvl5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5pPr>
      <a:lvl6pPr marL="4572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6pPr>
      <a:lvl7pPr marL="9144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7pPr>
      <a:lvl8pPr marL="13716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8pPr>
      <a:lvl9pPr marL="18288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9pPr>
    </p:titleStyle>
    <p:bodyStyle>
      <a:lvl1pPr marL="342900" indent="-342900" algn="l" defTabSz="909638" rtl="0" eaLnBrk="0" fontAlgn="base" hangingPunct="0">
        <a:spcBef>
          <a:spcPct val="35000"/>
        </a:spcBef>
        <a:spcAft>
          <a:spcPct val="0"/>
        </a:spcAft>
        <a:buClr>
          <a:srgbClr val="00337D"/>
        </a:buClr>
        <a:buFont typeface="Symbol" pitchFamily="18" charset="2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1pPr>
      <a:lvl2pPr marL="6223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2pPr>
      <a:lvl3pPr marL="1190625" indent="-454025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¾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3pPr>
      <a:lvl4pPr marL="1655763" indent="-3508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4pPr>
      <a:lvl5pPr marL="21082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5pPr>
      <a:lvl6pPr marL="25654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0226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798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9370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676400"/>
            <a:ext cx="8424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First level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3"/>
            <a:r>
              <a:rPr lang="en-US" altLang="en-US" smtClean="0"/>
              <a:t>Third level</a:t>
            </a:r>
          </a:p>
          <a:p>
            <a:pPr lvl="4"/>
            <a:r>
              <a:rPr lang="en-US" altLang="en-US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9250" y="493713"/>
            <a:ext cx="84455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4825" y="6337300"/>
            <a:ext cx="18700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A337A-B1D3-4F78-8396-74653415144D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9" name="Picture 5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384300"/>
            <a:ext cx="9140825" cy="9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6900863" y="125413"/>
            <a:ext cx="2171700" cy="425450"/>
            <a:chOff x="4347" y="79"/>
            <a:chExt cx="1368" cy="268"/>
          </a:xfrm>
        </p:grpSpPr>
        <p:pic>
          <p:nvPicPr>
            <p:cNvPr id="1031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4347" y="79"/>
              <a:ext cx="1365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5121" y="272"/>
              <a:ext cx="594" cy="5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0" tIns="0" rIns="0" bIns="0" anchor="ctr" anchorCtr="1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600" b="1" dirty="0">
                  <a:solidFill>
                    <a:srgbClr val="FFFFFF"/>
                  </a:solidFill>
                </a:rPr>
                <a:t>ENERGY PARTNERS, L.P.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0370661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SC STKaiti"/>
        </a:defRPr>
      </a:lvl1pPr>
      <a:lvl2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2pPr>
      <a:lvl3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3pPr>
      <a:lvl4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4pPr>
      <a:lvl5pPr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  <a:cs typeface="SC STKaiti"/>
        </a:defRPr>
      </a:lvl5pPr>
      <a:lvl6pPr marL="4572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6pPr>
      <a:lvl7pPr marL="9144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7pPr>
      <a:lvl8pPr marL="13716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8pPr>
      <a:lvl9pPr marL="1828800" algn="l" defTabSz="909638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imes New Roman" pitchFamily="18" charset="0"/>
          <a:ea typeface="SC STKaiti" pitchFamily="2" charset="-122"/>
        </a:defRPr>
      </a:lvl9pPr>
    </p:titleStyle>
    <p:bodyStyle>
      <a:lvl1pPr marL="342900" indent="-342900" algn="l" defTabSz="909638" rtl="0" eaLnBrk="0" fontAlgn="base" hangingPunct="0">
        <a:spcBef>
          <a:spcPct val="35000"/>
        </a:spcBef>
        <a:spcAft>
          <a:spcPct val="0"/>
        </a:spcAft>
        <a:buClr>
          <a:srgbClr val="00337D"/>
        </a:buClr>
        <a:buFont typeface="Symbol" pitchFamily="18" charset="2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1pPr>
      <a:lvl2pPr marL="6223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Wingdings" pitchFamily="2" charset="2"/>
        <a:buChar char="n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2pPr>
      <a:lvl3pPr marL="1190625" indent="-454025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¾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3pPr>
      <a:lvl4pPr marL="1655763" indent="-3508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-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4pPr>
      <a:lvl5pPr marL="21082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SC STKaiti"/>
        </a:defRPr>
      </a:lvl5pPr>
      <a:lvl6pPr marL="25654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0226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798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937000" indent="-338138" algn="l" defTabSz="909638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5"/>
          <p:cNvSpPr txBox="1">
            <a:spLocks noChangeArrowheads="1"/>
          </p:cNvSpPr>
          <p:nvPr/>
        </p:nvSpPr>
        <p:spPr bwMode="auto">
          <a:xfrm>
            <a:off x="1295400" y="4191000"/>
            <a:ext cx="7315200" cy="23391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622300" indent="-338138" algn="ctr" defTabSz="909638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FFBA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Importance of SPE to the Industry </a:t>
            </a:r>
          </a:p>
          <a:p>
            <a:pPr marL="622300" indent="-338138" algn="ctr" defTabSz="909638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FFBA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FFFF"/>
                </a:solidFill>
              </a:rPr>
              <a:t>Dr. Ganesh Thakur </a:t>
            </a:r>
          </a:p>
          <a:p>
            <a:pPr marL="622300" indent="-338138" algn="ctr" defTabSz="909638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FFBA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2012 SPE President, VP – Technology, Chevron (Retired), </a:t>
            </a:r>
          </a:p>
          <a:p>
            <a:pPr marL="622300" indent="-338138" algn="ctr" defTabSz="909638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FFBA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Current Role: Global Advisor &amp; Consultant </a:t>
            </a:r>
          </a:p>
          <a:p>
            <a:pPr marL="622300" indent="-338138" algn="ctr" defTabSz="909638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FFBA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drganeshthakur38@gmail.com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057400"/>
            <a:ext cx="7467600" cy="22390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Society of </a:t>
            </a:r>
            <a:r>
              <a:rPr lang="en-US" sz="3600" b="1" dirty="0">
                <a:solidFill>
                  <a:srgbClr val="FFFFFF"/>
                </a:solidFill>
                <a:cs typeface="Arial" pitchFamily="34" charset="0"/>
              </a:rPr>
              <a:t>Petroleum</a:t>
            </a:r>
            <a:r>
              <a:rPr lang="en-US" sz="3600" b="1" dirty="0">
                <a:solidFill>
                  <a:srgbClr val="FFFFFF"/>
                </a:solidFill>
              </a:rPr>
              <a:t> Engineers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</a:rPr>
              <a:t>Gulf Coast </a:t>
            </a:r>
            <a:r>
              <a:rPr lang="en-US" sz="3600" b="1" dirty="0" smtClean="0">
                <a:solidFill>
                  <a:srgbClr val="FFFFFF"/>
                </a:solidFill>
              </a:rPr>
              <a:t>Section</a:t>
            </a:r>
          </a:p>
          <a:p>
            <a:pPr marL="622300" lvl="0" indent="-338138" algn="ctr" defTabSz="909638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FFFFBA"/>
              </a:buClr>
            </a:pPr>
            <a:r>
              <a:rPr lang="en-US" sz="2400" b="1" dirty="0">
                <a:solidFill>
                  <a:srgbClr val="FFFFFF"/>
                </a:solidFill>
              </a:rPr>
              <a:t>February 10, 2015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675" y="304800"/>
            <a:ext cx="1714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3638550"/>
            <a:ext cx="9134475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4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/>
              <a:t>Volunteerism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62200"/>
            <a:ext cx="4293554" cy="3886200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4000"/>
              </a:spcBef>
            </a:pPr>
            <a:r>
              <a:rPr lang="en-US" sz="3500" b="1" dirty="0">
                <a:latin typeface="Calibri" pitchFamily="34" charset="0"/>
                <a:cs typeface="DINOT-Medium"/>
              </a:rPr>
              <a:t>Volunteerism is key to SPE’s success</a:t>
            </a:r>
          </a:p>
          <a:p>
            <a:pPr>
              <a:spcBef>
                <a:spcPts val="1800"/>
              </a:spcBef>
            </a:pPr>
            <a:r>
              <a:rPr lang="en-US" sz="3500" b="1" dirty="0">
                <a:latin typeface="Calibri" pitchFamily="34" charset="0"/>
                <a:cs typeface="DINOT-Medium"/>
              </a:rPr>
              <a:t>Volunteering helps </a:t>
            </a:r>
            <a:r>
              <a:rPr lang="en-US" sz="3500" b="1" dirty="0" smtClean="0">
                <a:latin typeface="Calibri" pitchFamily="34" charset="0"/>
                <a:cs typeface="DINOT-Medium"/>
              </a:rPr>
              <a:t>members:</a:t>
            </a:r>
            <a:endParaRPr lang="en-US" sz="3500" b="1" dirty="0">
              <a:latin typeface="Calibri" pitchFamily="34" charset="0"/>
              <a:cs typeface="DINOT-Medium"/>
            </a:endParaRPr>
          </a:p>
          <a:p>
            <a:pPr lvl="1">
              <a:spcBef>
                <a:spcPts val="1800"/>
              </a:spcBef>
            </a:pPr>
            <a:r>
              <a:rPr lang="en-US" sz="3500" b="1" dirty="0">
                <a:latin typeface="Calibri" pitchFamily="34" charset="0"/>
                <a:cs typeface="DINOT-Medium"/>
              </a:rPr>
              <a:t>Learn the industry</a:t>
            </a:r>
          </a:p>
          <a:p>
            <a:pPr lvl="1">
              <a:spcBef>
                <a:spcPts val="1800"/>
              </a:spcBef>
            </a:pPr>
            <a:r>
              <a:rPr lang="en-US" sz="3500" b="1" dirty="0">
                <a:latin typeface="Calibri" pitchFamily="34" charset="0"/>
                <a:cs typeface="DINOT-Medium"/>
              </a:rPr>
              <a:t>Interact with industry professionals </a:t>
            </a:r>
          </a:p>
          <a:p>
            <a:pPr lvl="1">
              <a:spcBef>
                <a:spcPts val="1800"/>
              </a:spcBef>
            </a:pPr>
            <a:r>
              <a:rPr lang="en-US" sz="3500" b="1" dirty="0">
                <a:latin typeface="Calibri" pitchFamily="34" charset="0"/>
                <a:cs typeface="DINOT-Medium"/>
              </a:rPr>
              <a:t>Give back to the </a:t>
            </a:r>
            <a:r>
              <a:rPr lang="en-US" sz="3500" b="1" dirty="0" smtClean="0">
                <a:latin typeface="Calibri" pitchFamily="34" charset="0"/>
                <a:cs typeface="DINOT-Medium"/>
              </a:rPr>
              <a:t>industry</a:t>
            </a:r>
          </a:p>
          <a:p>
            <a:pPr lvl="1">
              <a:spcBef>
                <a:spcPts val="1800"/>
              </a:spcBef>
            </a:pPr>
            <a:r>
              <a:rPr lang="en-US" sz="3500" b="1" dirty="0" smtClean="0">
                <a:latin typeface="Calibri" pitchFamily="34" charset="0"/>
                <a:cs typeface="DINOT-Medium"/>
              </a:rPr>
              <a:t>Improve leadership skills</a:t>
            </a:r>
            <a:endParaRPr lang="en-US" sz="3500" b="1" dirty="0">
              <a:latin typeface="Calibri" pitchFamily="34" charset="0"/>
              <a:cs typeface="DINOT-Medium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5955" y="2514600"/>
            <a:ext cx="4698045" cy="312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77800"/>
          </a:sp3d>
        </p:spPr>
      </p:pic>
    </p:spTree>
    <p:extLst>
      <p:ext uri="{BB962C8B-B14F-4D97-AF65-F5344CB8AC3E}">
        <p14:creationId xmlns:p14="http://schemas.microsoft.com/office/powerpoint/2010/main" xmlns="" val="3142266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Summary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2750" y="155575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 Our mission is </a:t>
            </a:r>
            <a:r>
              <a:rPr lang="en-US" sz="2000" dirty="0">
                <a:solidFill>
                  <a:srgbClr val="FFFFFF"/>
                </a:solidFill>
              </a:rPr>
              <a:t>even more </a:t>
            </a:r>
            <a:r>
              <a:rPr lang="en-US" sz="2000" dirty="0" smtClean="0">
                <a:solidFill>
                  <a:srgbClr val="FFFFFF"/>
                </a:solidFill>
              </a:rPr>
              <a:t>important </a:t>
            </a:r>
            <a:r>
              <a:rPr lang="en-US" sz="2000" dirty="0">
                <a:solidFill>
                  <a:srgbClr val="FFFFFF"/>
                </a:solidFill>
              </a:rPr>
              <a:t>in $46 </a:t>
            </a:r>
            <a:r>
              <a:rPr lang="en-US" sz="2000" dirty="0" smtClean="0">
                <a:solidFill>
                  <a:srgbClr val="FFFFFF"/>
                </a:solidFill>
              </a:rPr>
              <a:t>oil </a:t>
            </a:r>
            <a:r>
              <a:rPr lang="en-US" sz="2000" dirty="0" smtClean="0">
                <a:solidFill>
                  <a:srgbClr val="FFFFFF"/>
                </a:solidFill>
              </a:rPr>
              <a:t>environment! </a:t>
            </a:r>
            <a:endParaRPr lang="en-US" sz="2000" dirty="0" smtClean="0">
              <a:solidFill>
                <a:srgbClr val="FFFFFF"/>
              </a:solidFill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 Continuous learning and improvement – innovation and ingenuity,  </a:t>
            </a:r>
          </a:p>
          <a:p>
            <a:pPr fontAlgn="t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smtClean="0">
                <a:solidFill>
                  <a:srgbClr val="FFFFFF"/>
                </a:solidFill>
              </a:rPr>
              <a:t>     reduce </a:t>
            </a:r>
            <a:r>
              <a:rPr lang="en-US" sz="2000" dirty="0" smtClean="0">
                <a:solidFill>
                  <a:srgbClr val="FFFFFF"/>
                </a:solidFill>
              </a:rPr>
              <a:t>costs </a:t>
            </a:r>
            <a:r>
              <a:rPr lang="en-US" sz="2000" dirty="0" smtClean="0">
                <a:solidFill>
                  <a:srgbClr val="FFFFFF"/>
                </a:solidFill>
              </a:rPr>
              <a:t>effectively, increase recovery and production</a:t>
            </a:r>
          </a:p>
          <a:p>
            <a:pPr fontAlgn="t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Growth </a:t>
            </a:r>
            <a:r>
              <a:rPr lang="en-US" sz="2000" dirty="0">
                <a:solidFill>
                  <a:srgbClr val="FFFFFF"/>
                </a:solidFill>
              </a:rPr>
              <a:t>in SPE – </a:t>
            </a:r>
            <a:r>
              <a:rPr lang="en-US" sz="2000" dirty="0" smtClean="0">
                <a:solidFill>
                  <a:srgbClr val="FFFFFF"/>
                </a:solidFill>
              </a:rPr>
              <a:t>making us truly an international organization</a:t>
            </a: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Globalization </a:t>
            </a:r>
            <a:r>
              <a:rPr lang="en-US" sz="2000" dirty="0">
                <a:solidFill>
                  <a:srgbClr val="FFFFFF"/>
                </a:solidFill>
              </a:rPr>
              <a:t>– half of SPE outside North America to </a:t>
            </a:r>
            <a:r>
              <a:rPr lang="en-US" sz="2000" dirty="0" smtClean="0">
                <a:solidFill>
                  <a:srgbClr val="FFFFFF"/>
                </a:solidFill>
              </a:rPr>
              <a:t>serve </a:t>
            </a:r>
            <a:r>
              <a:rPr lang="en-US" sz="2000" dirty="0">
                <a:solidFill>
                  <a:srgbClr val="FFFFFF"/>
                </a:solidFill>
              </a:rPr>
              <a:t>global companies, ATCE </a:t>
            </a:r>
            <a:r>
              <a:rPr lang="en-US" sz="2000" dirty="0" smtClean="0">
                <a:solidFill>
                  <a:srgbClr val="FFFFFF"/>
                </a:solidFill>
              </a:rPr>
              <a:t>rotation</a:t>
            </a: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OnePetro.org </a:t>
            </a:r>
            <a:r>
              <a:rPr lang="en-US" sz="2000" dirty="0">
                <a:solidFill>
                  <a:srgbClr val="FFFFFF"/>
                </a:solidFill>
              </a:rPr>
              <a:t>= </a:t>
            </a:r>
            <a:r>
              <a:rPr lang="en-US" sz="2000" dirty="0" smtClean="0">
                <a:solidFill>
                  <a:srgbClr val="FFFFFF"/>
                </a:solidFill>
              </a:rPr>
              <a:t>treasure trove </a:t>
            </a:r>
            <a:r>
              <a:rPr lang="en-US" sz="2000" dirty="0" smtClean="0">
                <a:solidFill>
                  <a:srgbClr val="FFFFFF"/>
                </a:solidFill>
              </a:rPr>
              <a:t>for </a:t>
            </a:r>
            <a:r>
              <a:rPr lang="en-US" sz="2000" dirty="0">
                <a:solidFill>
                  <a:srgbClr val="FFFFFF"/>
                </a:solidFill>
              </a:rPr>
              <a:t>companies to </a:t>
            </a:r>
            <a:r>
              <a:rPr lang="en-US" sz="2000" dirty="0" smtClean="0">
                <a:solidFill>
                  <a:srgbClr val="FFFFFF"/>
                </a:solidFill>
              </a:rPr>
              <a:t>solve problems; </a:t>
            </a:r>
            <a:r>
              <a:rPr lang="en-US" sz="2000" dirty="0" smtClean="0">
                <a:solidFill>
                  <a:srgbClr val="FFFFFF"/>
                </a:solidFill>
              </a:rPr>
              <a:t>learning </a:t>
            </a:r>
            <a:r>
              <a:rPr lang="en-US" sz="2000" dirty="0" smtClean="0">
                <a:solidFill>
                  <a:srgbClr val="FFFFFF"/>
                </a:solidFill>
              </a:rPr>
              <a:t>and avoiding “reinventing the wheel” </a:t>
            </a: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Many thanks to execs – encourage volunteerism (share and gain) </a:t>
            </a:r>
            <a:endParaRPr lang="en-US" sz="2000" dirty="0">
              <a:solidFill>
                <a:srgbClr val="FFFFFF"/>
              </a:solidFill>
            </a:endParaRPr>
          </a:p>
          <a:p>
            <a:pPr marL="635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 marL="406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6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Outline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152400"/>
            <a:ext cx="2590800" cy="369888"/>
          </a:xfrm>
          <a:prstGeom prst="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25450"/>
            <a:ext cx="13398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2750" y="1555750"/>
            <a:ext cx="838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Our mission and vision, $46/Bbl oil </a:t>
            </a:r>
            <a:r>
              <a:rPr lang="en-US" sz="2400" dirty="0" smtClean="0">
                <a:solidFill>
                  <a:srgbClr val="FFFFFF"/>
                </a:solidFill>
              </a:rPr>
              <a:t>environment! </a:t>
            </a:r>
            <a:endParaRPr lang="en-US" sz="2400" dirty="0" smtClean="0">
              <a:solidFill>
                <a:srgbClr val="FFFFFF"/>
              </a:solidFill>
            </a:endParaRPr>
          </a:p>
          <a:p>
            <a:pPr fontAlgn="t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Growth </a:t>
            </a:r>
            <a:r>
              <a:rPr lang="en-US" sz="2400" dirty="0">
                <a:solidFill>
                  <a:srgbClr val="FFFFFF"/>
                </a:solidFill>
              </a:rPr>
              <a:t>in </a:t>
            </a:r>
            <a:r>
              <a:rPr lang="en-US" sz="2400" dirty="0" smtClean="0">
                <a:solidFill>
                  <a:srgbClr val="FFFFFF"/>
                </a:solidFill>
              </a:rPr>
              <a:t>SPE, especially internationally </a:t>
            </a: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Globalization </a:t>
            </a:r>
            <a:r>
              <a:rPr lang="en-US" sz="2400" dirty="0">
                <a:solidFill>
                  <a:srgbClr val="FFFFFF"/>
                </a:solidFill>
              </a:rPr>
              <a:t>– half of SPE outside North America to </a:t>
            </a:r>
            <a:r>
              <a:rPr lang="en-US" sz="2400" dirty="0" smtClean="0">
                <a:solidFill>
                  <a:srgbClr val="FFFFFF"/>
                </a:solidFill>
              </a:rPr>
              <a:t>serve </a:t>
            </a:r>
            <a:r>
              <a:rPr lang="en-US" sz="2400" dirty="0">
                <a:solidFill>
                  <a:srgbClr val="FFFFFF"/>
                </a:solidFill>
              </a:rPr>
              <a:t>global companies, ATCE </a:t>
            </a:r>
            <a:r>
              <a:rPr lang="en-US" sz="2400" dirty="0" smtClean="0">
                <a:solidFill>
                  <a:srgbClr val="FFFFFF"/>
                </a:solidFill>
              </a:rPr>
              <a:t>rotation</a:t>
            </a: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OnePetro.org </a:t>
            </a:r>
            <a:r>
              <a:rPr lang="en-US" sz="2400" dirty="0">
                <a:solidFill>
                  <a:srgbClr val="FFFFFF"/>
                </a:solidFill>
              </a:rPr>
              <a:t>= treasure </a:t>
            </a:r>
            <a:r>
              <a:rPr lang="en-US" sz="2400" dirty="0" smtClean="0">
                <a:solidFill>
                  <a:srgbClr val="FFFFFF"/>
                </a:solidFill>
              </a:rPr>
              <a:t>trove for </a:t>
            </a:r>
            <a:r>
              <a:rPr lang="en-US" sz="2400" dirty="0">
                <a:solidFill>
                  <a:srgbClr val="FFFFFF"/>
                </a:solidFill>
              </a:rPr>
              <a:t>companies to </a:t>
            </a:r>
            <a:r>
              <a:rPr lang="en-US" sz="2400" dirty="0" smtClean="0">
                <a:solidFill>
                  <a:srgbClr val="FFFFFF"/>
                </a:solidFill>
              </a:rPr>
              <a:t>solve problems; learning and avoiding “reinventing the wheel” </a:t>
            </a: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457200" indent="-457200" fontAlgn="t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Many thanks to execs – encourage volunteerism (share and gain) </a:t>
            </a:r>
            <a:endParaRPr lang="en-US" sz="2400" dirty="0">
              <a:solidFill>
                <a:srgbClr val="FFFFFF"/>
              </a:solidFill>
            </a:endParaRPr>
          </a:p>
          <a:p>
            <a:pPr marL="635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 marL="406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6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15"/>
          <a:stretch/>
        </p:blipFill>
        <p:spPr>
          <a:xfrm>
            <a:off x="4178301" y="2362200"/>
            <a:ext cx="4965699" cy="350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7000" h="57150"/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 smtClean="0"/>
              <a:t>SPE Mission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" y="2362200"/>
            <a:ext cx="4419600" cy="3200400"/>
          </a:xfrm>
          <a:prstGeom prst="round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2032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To collect, disseminate, and exchange technical knowledge… and to provide opportunities for professionals to enhance their technical and professional </a:t>
            </a:r>
            <a:r>
              <a:rPr lang="en-US" sz="2400" b="1" dirty="0" smtClean="0">
                <a:solidFill>
                  <a:schemeClr val="bg1"/>
                </a:solidFill>
              </a:rPr>
              <a:t>competence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599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 smtClean="0"/>
              <a:t>SPE Vision</a:t>
            </a:r>
            <a:endParaRPr lang="en-US" dirty="0"/>
          </a:p>
        </p:txBody>
      </p:sp>
      <p:pic>
        <p:nvPicPr>
          <p:cNvPr id="3" name="Picture 2" descr="CNBC_surprising_six_figure_jobs_geologist.jpg"/>
          <p:cNvPicPr>
            <a:picLocks noChangeAspect="1"/>
          </p:cNvPicPr>
          <p:nvPr/>
        </p:nvPicPr>
        <p:blipFill rotWithShape="1">
          <a:blip r:embed="rId2" cstate="print"/>
          <a:srcRect l="34368"/>
          <a:stretch/>
        </p:blipFill>
        <p:spPr>
          <a:xfrm>
            <a:off x="4404138" y="2342320"/>
            <a:ext cx="4739862" cy="390608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203200"/>
          </a:sp3d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2362200"/>
            <a:ext cx="4800600" cy="2667000"/>
          </a:xfrm>
          <a:prstGeom prst="roundRect">
            <a:avLst/>
          </a:prstGeom>
          <a:solidFill>
            <a:srgbClr val="0070C0"/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Enable the global oil and gas E&amp;P industry to share technical knowledge needed to meet the world’s energy needs in a safe and environmentally responsible manner</a:t>
            </a:r>
          </a:p>
        </p:txBody>
      </p:sp>
    </p:spTree>
    <p:extLst>
      <p:ext uri="{BB962C8B-B14F-4D97-AF65-F5344CB8AC3E}">
        <p14:creationId xmlns:p14="http://schemas.microsoft.com/office/powerpoint/2010/main" xmlns="" val="303483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 Has Grown with the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581400"/>
          </a:xfrm>
        </p:spPr>
        <p:txBody>
          <a:bodyPr>
            <a:normAutofit fontScale="62500" lnSpcReduction="20000"/>
          </a:bodyPr>
          <a:lstStyle/>
          <a:p>
            <a:pPr marL="0" indent="0" defTabSz="969963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1871</a:t>
            </a:r>
            <a:r>
              <a:rPr lang="en-US" sz="3400" dirty="0" smtClean="0"/>
              <a:t>	</a:t>
            </a:r>
            <a:r>
              <a:rPr lang="en-US" sz="3400" b="1" dirty="0"/>
              <a:t>American</a:t>
            </a:r>
            <a:r>
              <a:rPr lang="en-US" sz="3400" b="1" dirty="0" smtClean="0"/>
              <a:t> </a:t>
            </a:r>
            <a:r>
              <a:rPr lang="en-US" sz="3400" b="1" dirty="0"/>
              <a:t>Institute of Mining Engineers (AIME) forms </a:t>
            </a:r>
            <a:r>
              <a:rPr lang="en-US" sz="3400" b="1" dirty="0" smtClean="0"/>
              <a:t>in</a:t>
            </a:r>
          </a:p>
          <a:p>
            <a:pPr marL="0" indent="969963" defTabSz="1427163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sz="3400" b="1" dirty="0" smtClean="0"/>
              <a:t>Pennsylvania, </a:t>
            </a:r>
            <a:r>
              <a:rPr lang="en-US" sz="3400" b="1" dirty="0"/>
              <a:t>USA</a:t>
            </a:r>
          </a:p>
          <a:p>
            <a:pPr marL="0" indent="0" defTabSz="969963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1913</a:t>
            </a:r>
            <a:r>
              <a:rPr lang="en-US" sz="3400" b="1" dirty="0" smtClean="0"/>
              <a:t>	AIME </a:t>
            </a:r>
            <a:r>
              <a:rPr lang="en-US" sz="3400" b="1" dirty="0"/>
              <a:t>creates oil and gas committee</a:t>
            </a:r>
          </a:p>
          <a:p>
            <a:pPr marL="0" indent="0" defTabSz="969963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1957</a:t>
            </a:r>
            <a:r>
              <a:rPr lang="en-US" sz="3400" b="1" dirty="0" smtClean="0"/>
              <a:t>	Officially </a:t>
            </a:r>
            <a:r>
              <a:rPr lang="en-US" sz="3400" b="1" dirty="0"/>
              <a:t>founded as SPE</a:t>
            </a:r>
          </a:p>
          <a:p>
            <a:pPr marL="0" indent="0" defTabSz="969963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1985</a:t>
            </a:r>
            <a:r>
              <a:rPr lang="en-US" sz="3400" b="1" dirty="0" smtClean="0"/>
              <a:t>	SPE </a:t>
            </a:r>
            <a:r>
              <a:rPr lang="en-US" sz="3400" b="1" dirty="0"/>
              <a:t>incorporates separately</a:t>
            </a:r>
          </a:p>
          <a:p>
            <a:pPr marL="0" indent="0" defTabSz="969963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2007</a:t>
            </a:r>
            <a:r>
              <a:rPr lang="en-US" sz="3400" b="1" dirty="0" smtClean="0"/>
              <a:t>	SPE </a:t>
            </a:r>
            <a:r>
              <a:rPr lang="en-US" sz="3400" b="1" dirty="0"/>
              <a:t>celebrates 50-year anniversary</a:t>
            </a:r>
          </a:p>
          <a:p>
            <a:pPr marL="0" indent="0" defTabSz="969963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2011</a:t>
            </a:r>
            <a:r>
              <a:rPr lang="en-US" sz="3400" b="1" dirty="0" smtClean="0"/>
              <a:t>	SPE </a:t>
            </a:r>
            <a:r>
              <a:rPr lang="en-US" sz="3400" b="1" dirty="0"/>
              <a:t>surpasses 100,000 members </a:t>
            </a:r>
            <a:r>
              <a:rPr lang="en-US" sz="3400" b="1" dirty="0" smtClean="0"/>
              <a:t>worldwide</a:t>
            </a:r>
          </a:p>
          <a:p>
            <a:pPr marL="0" indent="0" defTabSz="969963">
              <a:lnSpc>
                <a:spcPct val="120000"/>
              </a:lnSpc>
              <a:spcBef>
                <a:spcPts val="800"/>
              </a:spcBef>
              <a:buNone/>
            </a:pPr>
            <a:r>
              <a:rPr lang="en-US" sz="3400" b="1" dirty="0" smtClean="0">
                <a:solidFill>
                  <a:srgbClr val="0070C0"/>
                </a:solidFill>
              </a:rPr>
              <a:t>2015</a:t>
            </a:r>
            <a:r>
              <a:rPr lang="en-US" sz="3400" b="1" dirty="0" smtClean="0"/>
              <a:t>	SPE membership grows to more than 143,000</a:t>
            </a:r>
            <a:endParaRPr lang="en-US" sz="3400" b="1" baseline="30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48452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SPE’s Global Membership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33600" y="2057400"/>
            <a:ext cx="4572000" cy="133685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 smtClean="0">
                <a:latin typeface="Calibri" pitchFamily="34" charset="0"/>
              </a:rPr>
              <a:t>143,000+ </a:t>
            </a:r>
            <a:r>
              <a:rPr lang="en-US" sz="2200" b="1" dirty="0">
                <a:latin typeface="Calibri" pitchFamily="34" charset="0"/>
              </a:rPr>
              <a:t>members in </a:t>
            </a:r>
            <a:r>
              <a:rPr lang="en-US" sz="2200" b="1" dirty="0" smtClean="0">
                <a:latin typeface="Calibri" pitchFamily="34" charset="0"/>
              </a:rPr>
              <a:t>137 </a:t>
            </a:r>
            <a:r>
              <a:rPr lang="en-US" sz="2200" b="1" dirty="0">
                <a:latin typeface="Calibri" pitchFamily="34" charset="0"/>
              </a:rPr>
              <a:t>countries</a:t>
            </a:r>
          </a:p>
          <a:p>
            <a:pPr lvl="1" algn="ctr">
              <a:buFont typeface="Arial" charset="0"/>
              <a:buChar char="•"/>
            </a:pPr>
            <a:r>
              <a:rPr lang="en-US" sz="2200" b="1" dirty="0" smtClean="0">
                <a:latin typeface="Calibri" pitchFamily="34" charset="0"/>
              </a:rPr>
              <a:t>199 </a:t>
            </a:r>
            <a:r>
              <a:rPr lang="en-US" sz="2200" b="1" dirty="0">
                <a:latin typeface="Calibri" pitchFamily="34" charset="0"/>
              </a:rPr>
              <a:t>professional sections </a:t>
            </a:r>
          </a:p>
          <a:p>
            <a:pPr lvl="1" algn="ctr">
              <a:buFont typeface="Arial" charset="0"/>
              <a:buChar char="•"/>
            </a:pPr>
            <a:r>
              <a:rPr lang="en-US" sz="2200" b="1" dirty="0" smtClean="0">
                <a:latin typeface="Calibri" pitchFamily="34" charset="0"/>
              </a:rPr>
              <a:t>337 </a:t>
            </a:r>
            <a:r>
              <a:rPr lang="en-US" sz="2200" b="1" dirty="0">
                <a:latin typeface="Calibri" pitchFamily="34" charset="0"/>
              </a:rPr>
              <a:t>student chapters </a:t>
            </a:r>
          </a:p>
          <a:p>
            <a:pPr algn="ctr">
              <a:spcAft>
                <a:spcPts val="600"/>
              </a:spcAft>
            </a:pPr>
            <a:endParaRPr lang="en-GB" sz="2000" dirty="0" smtClean="0"/>
          </a:p>
        </p:txBody>
      </p:sp>
      <p:pic>
        <p:nvPicPr>
          <p:cNvPr id="4" name="Picture 2" descr="C:\Users\echambers\AppData\Local\Microsoft\Windows\Temporary Internet Files\Content.Outlook\NMMMZCUB\Screen Shot 2013-02-05 at 10 21 12 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35" t="6349" r="1849" b="4213"/>
          <a:stretch>
            <a:fillRect/>
          </a:stretch>
        </p:blipFill>
        <p:spPr bwMode="auto">
          <a:xfrm>
            <a:off x="1295400" y="3484901"/>
            <a:ext cx="6437312" cy="299209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27000" h="5715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7421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/>
          </p:nvPr>
        </p:nvGraphicFramePr>
        <p:xfrm>
          <a:off x="304800" y="1981200"/>
          <a:ext cx="4267200" cy="37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3215630"/>
            <a:ext cx="1600200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/>
              <a:t>PROFESSIONAL</a:t>
            </a:r>
          </a:p>
          <a:p>
            <a:pPr algn="ctr"/>
            <a:r>
              <a:rPr lang="en-US" sz="1600" b="1" spc="50" dirty="0" smtClean="0"/>
              <a:t>MEMBERSHIP</a:t>
            </a:r>
          </a:p>
          <a:p>
            <a:pPr algn="ctr">
              <a:spcBef>
                <a:spcPts val="600"/>
              </a:spcBef>
            </a:pPr>
            <a:r>
              <a:rPr lang="en-US" sz="1400" b="1" dirty="0" smtClean="0"/>
              <a:t>92,000+ </a:t>
            </a:r>
            <a:r>
              <a:rPr lang="en-US" sz="1400" b="1" dirty="0" smtClean="0"/>
              <a:t>members</a:t>
            </a:r>
          </a:p>
          <a:p>
            <a:pPr algn="ctr"/>
            <a:r>
              <a:rPr lang="en-US" sz="1400" b="1" dirty="0" smtClean="0"/>
              <a:t> in 137 countries</a:t>
            </a:r>
          </a:p>
          <a:p>
            <a:pPr algn="ctr">
              <a:spcBef>
                <a:spcPts val="400"/>
              </a:spcBef>
            </a:pPr>
            <a:r>
              <a:rPr lang="en-US" sz="1400" b="1" dirty="0" smtClean="0"/>
              <a:t>199 sections</a:t>
            </a:r>
            <a:endParaRPr lang="en-US" sz="1400" b="1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4191000" y="2362200"/>
          <a:ext cx="438912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3212654"/>
            <a:ext cx="1524000" cy="1359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50" dirty="0" smtClean="0"/>
              <a:t>STUDENT</a:t>
            </a:r>
          </a:p>
          <a:p>
            <a:pPr algn="ctr"/>
            <a:r>
              <a:rPr lang="en-US" sz="1600" b="1" spc="50" dirty="0" smtClean="0"/>
              <a:t>MEMBERSHIP</a:t>
            </a:r>
          </a:p>
          <a:p>
            <a:pPr algn="ctr">
              <a:spcBef>
                <a:spcPts val="600"/>
              </a:spcBef>
            </a:pPr>
            <a:r>
              <a:rPr lang="en-US" sz="1400" b="1" dirty="0" smtClean="0"/>
              <a:t>50,000+ </a:t>
            </a:r>
            <a:r>
              <a:rPr lang="en-US" sz="1400" b="1" dirty="0" smtClean="0"/>
              <a:t>members</a:t>
            </a:r>
          </a:p>
          <a:p>
            <a:pPr algn="ctr"/>
            <a:r>
              <a:rPr lang="en-US" sz="1400" b="1" dirty="0" smtClean="0"/>
              <a:t> in 124 countries</a:t>
            </a:r>
          </a:p>
          <a:p>
            <a:pPr algn="ctr">
              <a:spcBef>
                <a:spcPts val="400"/>
              </a:spcBef>
            </a:pPr>
            <a:r>
              <a:rPr lang="en-US" sz="1400" b="1" dirty="0" smtClean="0"/>
              <a:t>337 chapters</a:t>
            </a:r>
            <a:endParaRPr lang="en-US" sz="1400" b="1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3124200"/>
            <a:ext cx="167640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dirty="0" smtClean="0"/>
              <a:t>48%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North America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16%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Middle East/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              South Asia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14%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Europe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11%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Asia Pacific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  5% </a:t>
            </a:r>
            <a:r>
              <a:rPr lang="en-US" sz="1200" dirty="0" smtClean="0">
                <a:solidFill>
                  <a:schemeClr val="accent5"/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Africa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  4%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South America/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             Caribbean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  2</a:t>
            </a:r>
            <a:r>
              <a:rPr lang="en-US" sz="1200" dirty="0"/>
              <a:t>%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Russia and    </a:t>
            </a:r>
          </a:p>
          <a:p>
            <a:pPr>
              <a:spcBef>
                <a:spcPts val="200"/>
              </a:spcBef>
            </a:pPr>
            <a:r>
              <a:rPr lang="en-US" sz="1200" dirty="0"/>
              <a:t> </a:t>
            </a:r>
            <a:r>
              <a:rPr lang="en-US" sz="1200" dirty="0" smtClean="0"/>
              <a:t>            Caspian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3203391"/>
            <a:ext cx="1676400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dirty="0" smtClean="0"/>
              <a:t>23%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North America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17% 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Middle East/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              South Asia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12%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Europe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17% </a:t>
            </a: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Asia Pacific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11% </a:t>
            </a:r>
            <a:r>
              <a:rPr lang="en-US" sz="1200" dirty="0" smtClean="0">
                <a:solidFill>
                  <a:schemeClr val="accent5"/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Africa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14% 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South America/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             Caribbean</a:t>
            </a:r>
          </a:p>
          <a:p>
            <a:pPr>
              <a:spcBef>
                <a:spcPts val="200"/>
              </a:spcBef>
            </a:pPr>
            <a:r>
              <a:rPr lang="en-US" sz="1200" dirty="0" smtClean="0"/>
              <a:t>  6% </a:t>
            </a:r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/>
              </a:rPr>
              <a:t></a:t>
            </a:r>
            <a:r>
              <a:rPr lang="en-US" sz="1200" dirty="0" smtClean="0">
                <a:sym typeface="Wingdings"/>
              </a:rPr>
              <a:t> </a:t>
            </a:r>
            <a:r>
              <a:rPr lang="en-US" sz="1200" dirty="0" smtClean="0"/>
              <a:t>Russia and </a:t>
            </a:r>
          </a:p>
          <a:p>
            <a:pPr>
              <a:spcBef>
                <a:spcPts val="200"/>
              </a:spcBef>
            </a:pPr>
            <a:r>
              <a:rPr lang="en-US" sz="1200" dirty="0"/>
              <a:t> </a:t>
            </a:r>
            <a:r>
              <a:rPr lang="en-US" sz="1200" dirty="0" smtClean="0"/>
              <a:t>            Caspian</a:t>
            </a:r>
          </a:p>
          <a:p>
            <a:pPr>
              <a:spcBef>
                <a:spcPts val="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08716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 smtClean="0"/>
              <a:t>How SPE Disseminates Technology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 bwMode="auto">
          <a:xfrm>
            <a:off x="457200" y="2362200"/>
            <a:ext cx="4932578" cy="3865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2000" b="1" dirty="0" smtClean="0">
                <a:ea typeface="ヒラギノ角ゴ Pro W3" pitchFamily="124" charset="-128"/>
              </a:rPr>
              <a:t>Connecting members</a:t>
            </a:r>
          </a:p>
          <a:p>
            <a:pPr lvl="1"/>
            <a:r>
              <a:rPr lang="en-US" sz="2000" dirty="0" smtClean="0">
                <a:ea typeface="ヒラギノ角ゴ Pro W3" pitchFamily="124" charset="-128"/>
              </a:rPr>
              <a:t>Conferences &amp; other meetings                  held globally</a:t>
            </a:r>
          </a:p>
          <a:p>
            <a:pPr lvl="1"/>
            <a:r>
              <a:rPr lang="en-US" sz="2000" dirty="0" smtClean="0">
                <a:ea typeface="ヒラギノ角ゴ Pro W3" pitchFamily="124" charset="-128"/>
              </a:rPr>
              <a:t>Online technical communities</a:t>
            </a:r>
          </a:p>
          <a:p>
            <a:r>
              <a:rPr lang="en-US" sz="2000" b="1" dirty="0" smtClean="0">
                <a:ea typeface="ヒラギノ角ゴ Pro W3" pitchFamily="124" charset="-128"/>
              </a:rPr>
              <a:t>Sharing technical knowledge </a:t>
            </a:r>
          </a:p>
          <a:p>
            <a:pPr lvl="1"/>
            <a:r>
              <a:rPr lang="en-US" sz="2000" dirty="0" smtClean="0">
                <a:ea typeface="ヒラギノ角ゴ Pro W3" pitchFamily="124" charset="-128"/>
              </a:rPr>
              <a:t>Magazines</a:t>
            </a:r>
          </a:p>
          <a:p>
            <a:pPr lvl="1"/>
            <a:r>
              <a:rPr lang="en-US" sz="2000" dirty="0" smtClean="0">
                <a:ea typeface="ヒラギノ角ゴ Pro W3" pitchFamily="124" charset="-128"/>
              </a:rPr>
              <a:t>OnePetro</a:t>
            </a:r>
          </a:p>
          <a:p>
            <a:pPr lvl="1"/>
            <a:r>
              <a:rPr lang="en-US" sz="2000" dirty="0" smtClean="0">
                <a:ea typeface="ヒラギノ角ゴ Pro W3" pitchFamily="124" charset="-128"/>
              </a:rPr>
              <a:t>PetroWiki</a:t>
            </a:r>
          </a:p>
          <a:p>
            <a:pPr lvl="1"/>
            <a:r>
              <a:rPr lang="en-US" sz="2000" dirty="0" smtClean="0">
                <a:ea typeface="ヒラギノ角ゴ Pro W3" pitchFamily="124" charset="-128"/>
              </a:rPr>
              <a:t>Peer-reviewed journals</a:t>
            </a:r>
          </a:p>
          <a:p>
            <a:r>
              <a:rPr lang="en-US" sz="2000" b="1" dirty="0" smtClean="0">
                <a:ea typeface="ヒラギノ角ゴ Pro W3" pitchFamily="124" charset="-128"/>
              </a:rPr>
              <a:t>Informing the public about our industry</a:t>
            </a:r>
          </a:p>
          <a:p>
            <a:pPr lvl="1"/>
            <a:r>
              <a:rPr lang="en-US" sz="2000" dirty="0" smtClean="0">
                <a:ea typeface="ヒラギノ角ゴ Pro W3" pitchFamily="124" charset="-128"/>
              </a:rPr>
              <a:t>Energy4me teachers and students outreach</a:t>
            </a:r>
          </a:p>
          <a:p>
            <a:pPr lvl="1"/>
            <a:r>
              <a:rPr lang="en-US" sz="2000" dirty="0" smtClean="0">
                <a:ea typeface="ヒラギノ角ゴ Pro W3" pitchFamily="124" charset="-128"/>
              </a:rPr>
              <a:t>Hydraulic fracturing website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9778" y="2285999"/>
            <a:ext cx="3779622" cy="36242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2032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2241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14400"/>
          </a:xfrm>
        </p:spPr>
        <p:txBody>
          <a:bodyPr/>
          <a:lstStyle/>
          <a:p>
            <a:r>
              <a:rPr lang="en-US" dirty="0" smtClean="0"/>
              <a:t>SPE Technical Resources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81" t="16479" r="9097" b="1595"/>
          <a:stretch>
            <a:fillRect/>
          </a:stretch>
        </p:blipFill>
        <p:spPr bwMode="auto">
          <a:xfrm>
            <a:off x="756206" y="2362200"/>
            <a:ext cx="2362200" cy="1705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43400" y="1981200"/>
            <a:ext cx="4116388" cy="4343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SPE.org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1" dirty="0" smtClean="0">
                <a:latin typeface="Calibri" pitchFamily="34" charset="0"/>
              </a:rPr>
              <a:t>Search and download papers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1" dirty="0" smtClean="0">
                <a:latin typeface="Calibri" pitchFamily="34" charset="0"/>
              </a:rPr>
              <a:t>Join Technical Interest Groups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1" dirty="0" smtClean="0">
                <a:latin typeface="Calibri" pitchFamily="34" charset="0"/>
              </a:rPr>
              <a:t>Access professional networks 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1" dirty="0" smtClean="0">
                <a:latin typeface="Calibri" pitchFamily="34" charset="0"/>
              </a:rPr>
              <a:t>Connect through eMentoring program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1" dirty="0" smtClean="0">
                <a:latin typeface="Calibri" pitchFamily="34" charset="0"/>
              </a:rPr>
              <a:t>Read peer-reviewed journals</a:t>
            </a:r>
          </a:p>
          <a:p>
            <a:pPr>
              <a:buClr>
                <a:schemeClr val="folHlink"/>
              </a:buClr>
              <a:buFontTx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Technical Papers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1" dirty="0" smtClean="0">
                <a:latin typeface="Calibri" pitchFamily="34" charset="0"/>
              </a:rPr>
              <a:t>65,000+ </a:t>
            </a:r>
            <a:r>
              <a:rPr lang="en-US" sz="1800" b="1" dirty="0" smtClean="0">
                <a:latin typeface="Calibri" pitchFamily="34" charset="0"/>
              </a:rPr>
              <a:t>SPE technical papers in </a:t>
            </a:r>
            <a:r>
              <a:rPr lang="en-US" sz="1800" b="1" i="1" dirty="0" smtClean="0">
                <a:latin typeface="Calibri" pitchFamily="34" charset="0"/>
              </a:rPr>
              <a:t>www.OnePetro.org</a:t>
            </a:r>
            <a:r>
              <a:rPr lang="en-US" sz="1800" b="1" dirty="0" smtClean="0">
                <a:latin typeface="Calibri" pitchFamily="34" charset="0"/>
              </a:rPr>
              <a:t> multi-society library (</a:t>
            </a:r>
            <a:r>
              <a:rPr lang="en-US" sz="1800" b="1" dirty="0" smtClean="0">
                <a:latin typeface="Calibri" pitchFamily="34" charset="0"/>
              </a:rPr>
              <a:t>130,000+ </a:t>
            </a:r>
            <a:r>
              <a:rPr lang="en-US" sz="1800" b="1" dirty="0" smtClean="0">
                <a:latin typeface="Calibri" pitchFamily="34" charset="0"/>
              </a:rPr>
              <a:t>papers)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1" dirty="0" smtClean="0">
                <a:latin typeface="Calibri" pitchFamily="34" charset="0"/>
              </a:rPr>
              <a:t> 1,700 new papers annually</a:t>
            </a:r>
          </a:p>
          <a:p>
            <a:pPr marL="344488" lvl="1" indent="-344488">
              <a:spcBef>
                <a:spcPts val="300"/>
              </a:spcBef>
              <a:buFont typeface="Arial" charset="0"/>
              <a:buChar char="•"/>
              <a:defRPr/>
            </a:pPr>
            <a:r>
              <a:rPr lang="en-US" sz="1800" b="1" dirty="0" smtClean="0">
                <a:latin typeface="Calibri" pitchFamily="34" charset="0"/>
              </a:rPr>
              <a:t>Historical papers back to 1884</a:t>
            </a:r>
          </a:p>
          <a:p>
            <a:pPr>
              <a:spcBef>
                <a:spcPts val="300"/>
              </a:spcBef>
              <a:defRPr/>
            </a:pPr>
            <a:r>
              <a:rPr lang="en-US" sz="1800" b="1" dirty="0" smtClean="0">
                <a:latin typeface="Calibri" pitchFamily="34" charset="0"/>
              </a:rPr>
              <a:t>3 million+ </a:t>
            </a:r>
            <a:r>
              <a:rPr lang="en-US" sz="1800" b="1" dirty="0" smtClean="0">
                <a:latin typeface="Calibri" pitchFamily="34" charset="0"/>
              </a:rPr>
              <a:t>downloads per year </a:t>
            </a:r>
          </a:p>
        </p:txBody>
      </p:sp>
      <p:pic>
        <p:nvPicPr>
          <p:cNvPr id="6" name="Picture 5" descr="KnowledgeTrans_logos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800" b="69357"/>
          <a:stretch/>
        </p:blipFill>
        <p:spPr>
          <a:xfrm>
            <a:off x="756206" y="4774662"/>
            <a:ext cx="3129994" cy="7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6482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Style On-screen">
  <a:themeElements>
    <a:clrScheme name="gStyle On-screen 1">
      <a:dk1>
        <a:srgbClr val="000000"/>
      </a:dk1>
      <a:lt1>
        <a:srgbClr val="FFFFFF"/>
      </a:lt1>
      <a:dk2>
        <a:srgbClr val="0079F1"/>
      </a:dk2>
      <a:lt2>
        <a:srgbClr val="FFFFBA"/>
      </a:lt2>
      <a:accent1>
        <a:srgbClr val="FF6600"/>
      </a:accent1>
      <a:accent2>
        <a:srgbClr val="33CCCC"/>
      </a:accent2>
      <a:accent3>
        <a:srgbClr val="AABEF7"/>
      </a:accent3>
      <a:accent4>
        <a:srgbClr val="DADADA"/>
      </a:accent4>
      <a:accent5>
        <a:srgbClr val="FFB8AA"/>
      </a:accent5>
      <a:accent6>
        <a:srgbClr val="2DB9B9"/>
      </a:accent6>
      <a:hlink>
        <a:srgbClr val="FFCC00"/>
      </a:hlink>
      <a:folHlink>
        <a:srgbClr val="CC99FF"/>
      </a:folHlink>
    </a:clrScheme>
    <a:fontScheme name="gStyle On-screen">
      <a:majorFont>
        <a:latin typeface="Times New Roman"/>
        <a:ea typeface="SC STKaiti"/>
        <a:cs typeface=""/>
      </a:majorFont>
      <a:minorFont>
        <a:latin typeface="Arial"/>
        <a:ea typeface="SC 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Style On-screen 1">
        <a:dk1>
          <a:srgbClr val="000000"/>
        </a:dk1>
        <a:lt1>
          <a:srgbClr val="FFFFFF"/>
        </a:lt1>
        <a:dk2>
          <a:srgbClr val="0079F1"/>
        </a:dk2>
        <a:lt2>
          <a:srgbClr val="FFFFBA"/>
        </a:lt2>
        <a:accent1>
          <a:srgbClr val="FF6600"/>
        </a:accent1>
        <a:accent2>
          <a:srgbClr val="33CCCC"/>
        </a:accent2>
        <a:accent3>
          <a:srgbClr val="AABEF7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tyle On-screen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Style On-screen">
  <a:themeElements>
    <a:clrScheme name="gStyle On-screen 1">
      <a:dk1>
        <a:srgbClr val="000000"/>
      </a:dk1>
      <a:lt1>
        <a:srgbClr val="FFFFFF"/>
      </a:lt1>
      <a:dk2>
        <a:srgbClr val="0079F1"/>
      </a:dk2>
      <a:lt2>
        <a:srgbClr val="FFFFBA"/>
      </a:lt2>
      <a:accent1>
        <a:srgbClr val="FF6600"/>
      </a:accent1>
      <a:accent2>
        <a:srgbClr val="33CCCC"/>
      </a:accent2>
      <a:accent3>
        <a:srgbClr val="AABEF7"/>
      </a:accent3>
      <a:accent4>
        <a:srgbClr val="DADADA"/>
      </a:accent4>
      <a:accent5>
        <a:srgbClr val="FFB8AA"/>
      </a:accent5>
      <a:accent6>
        <a:srgbClr val="2DB9B9"/>
      </a:accent6>
      <a:hlink>
        <a:srgbClr val="FFCC00"/>
      </a:hlink>
      <a:folHlink>
        <a:srgbClr val="CC99FF"/>
      </a:folHlink>
    </a:clrScheme>
    <a:fontScheme name="gStyle On-screen">
      <a:majorFont>
        <a:latin typeface="Times New Roman"/>
        <a:ea typeface="SC STKaiti"/>
        <a:cs typeface=""/>
      </a:majorFont>
      <a:minorFont>
        <a:latin typeface="Arial"/>
        <a:ea typeface="SC 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Style On-screen 1">
        <a:dk1>
          <a:srgbClr val="000000"/>
        </a:dk1>
        <a:lt1>
          <a:srgbClr val="FFFFFF"/>
        </a:lt1>
        <a:dk2>
          <a:srgbClr val="0079F1"/>
        </a:dk2>
        <a:lt2>
          <a:srgbClr val="FFFFBA"/>
        </a:lt2>
        <a:accent1>
          <a:srgbClr val="FF6600"/>
        </a:accent1>
        <a:accent2>
          <a:srgbClr val="33CCCC"/>
        </a:accent2>
        <a:accent3>
          <a:srgbClr val="AABEF7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tyle On-screen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Style On-screen">
  <a:themeElements>
    <a:clrScheme name="gStyle On-screen 1">
      <a:dk1>
        <a:srgbClr val="000000"/>
      </a:dk1>
      <a:lt1>
        <a:srgbClr val="FFFFFF"/>
      </a:lt1>
      <a:dk2>
        <a:srgbClr val="0079F1"/>
      </a:dk2>
      <a:lt2>
        <a:srgbClr val="FFFFBA"/>
      </a:lt2>
      <a:accent1>
        <a:srgbClr val="FF6600"/>
      </a:accent1>
      <a:accent2>
        <a:srgbClr val="33CCCC"/>
      </a:accent2>
      <a:accent3>
        <a:srgbClr val="AABEF7"/>
      </a:accent3>
      <a:accent4>
        <a:srgbClr val="DADADA"/>
      </a:accent4>
      <a:accent5>
        <a:srgbClr val="FFB8AA"/>
      </a:accent5>
      <a:accent6>
        <a:srgbClr val="2DB9B9"/>
      </a:accent6>
      <a:hlink>
        <a:srgbClr val="FFCC00"/>
      </a:hlink>
      <a:folHlink>
        <a:srgbClr val="CC99FF"/>
      </a:folHlink>
    </a:clrScheme>
    <a:fontScheme name="gStyle On-screen">
      <a:majorFont>
        <a:latin typeface="Times New Roman"/>
        <a:ea typeface="SC STKaiti"/>
        <a:cs typeface=""/>
      </a:majorFont>
      <a:minorFont>
        <a:latin typeface="Arial"/>
        <a:ea typeface="SC 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Style On-screen 1">
        <a:dk1>
          <a:srgbClr val="000000"/>
        </a:dk1>
        <a:lt1>
          <a:srgbClr val="FFFFFF"/>
        </a:lt1>
        <a:dk2>
          <a:srgbClr val="0079F1"/>
        </a:dk2>
        <a:lt2>
          <a:srgbClr val="FFFFBA"/>
        </a:lt2>
        <a:accent1>
          <a:srgbClr val="FF6600"/>
        </a:accent1>
        <a:accent2>
          <a:srgbClr val="33CCCC"/>
        </a:accent2>
        <a:accent3>
          <a:srgbClr val="AABEF7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tyle On-screen 2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6600"/>
        </a:accent1>
        <a:accent2>
          <a:srgbClr val="33CCC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2DB9B9"/>
        </a:accent6>
        <a:hlink>
          <a:srgbClr val="FFCC00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2796</TotalTime>
  <Words>521</Words>
  <Application>Microsoft Office PowerPoint</Application>
  <PresentationFormat>On-screen Show (4:3)</PresentationFormat>
  <Paragraphs>117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gStyle On-screen</vt:lpstr>
      <vt:lpstr>1_gStyle On-screen</vt:lpstr>
      <vt:lpstr>2_gStyle On-screen</vt:lpstr>
      <vt:lpstr>Slide 1</vt:lpstr>
      <vt:lpstr>  Outline </vt:lpstr>
      <vt:lpstr>SPE Mission</vt:lpstr>
      <vt:lpstr>SPE Vision</vt:lpstr>
      <vt:lpstr>SPE Has Grown with the Industry</vt:lpstr>
      <vt:lpstr>SPE’s Global Membership</vt:lpstr>
      <vt:lpstr>Membership</vt:lpstr>
      <vt:lpstr>How SPE Disseminates Technology</vt:lpstr>
      <vt:lpstr>SPE Technical Resources</vt:lpstr>
      <vt:lpstr>Volunteerism</vt:lpstr>
      <vt:lpstr>  Summary  </vt:lpstr>
    </vt:vector>
  </TitlesOfParts>
  <Company>972-679-8346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GM</dc:creator>
  <cp:lastModifiedBy>perduej</cp:lastModifiedBy>
  <cp:revision>233</cp:revision>
  <cp:lastPrinted>2014-02-11T18:47:42Z</cp:lastPrinted>
  <dcterms:created xsi:type="dcterms:W3CDTF">2012-09-12T10:39:53Z</dcterms:created>
  <dcterms:modified xsi:type="dcterms:W3CDTF">2015-02-09T22:37:08Z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-909302205</vt:i4>
  </property>
  <property fmtid="{D5CDD505-2E9C-101B-9397-08002B2CF9AE}" pid="3" name="_NewReviewCycle">
    <vt:lpwstr/>
  </property>
  <property fmtid="{D5CDD505-2E9C-101B-9397-08002B2CF9AE}" pid="4" name="_EmailSubject">
    <vt:lpwstr>SPE GCS Executive Breakfast</vt:lpwstr>
  </property>
  <property fmtid="{D5CDD505-2E9C-101B-9397-08002B2CF9AE}" pid="5" name="_AuthorEmail">
    <vt:lpwstr>Jeanne_Perdue@oxy.com</vt:lpwstr>
  </property>
  <property fmtid="{D5CDD505-2E9C-101B-9397-08002B2CF9AE}" pid="6" name="_AuthorEmailDisplayName">
    <vt:lpwstr>Perdue, Jeanne M</vt:lpwstr>
  </property>
</Properties>
</file>